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0" r:id="rId3"/>
    <p:sldId id="257" r:id="rId4"/>
    <p:sldId id="261" r:id="rId5"/>
    <p:sldId id="262" r:id="rId6"/>
    <p:sldId id="258" r:id="rId7"/>
    <p:sldId id="267" r:id="rId8"/>
    <p:sldId id="268" r:id="rId9"/>
    <p:sldId id="269" r:id="rId10"/>
    <p:sldId id="270" r:id="rId11"/>
    <p:sldId id="271" r:id="rId12"/>
    <p:sldId id="259" r:id="rId13"/>
    <p:sldId id="264" r:id="rId14"/>
    <p:sldId id="265" r:id="rId15"/>
    <p:sldId id="266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994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082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832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51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497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994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553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701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562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359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4739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089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3757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209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539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4634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111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0964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5210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660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642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418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100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482546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Simonová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VY_32_INOVACE_11_NEMCINA_KOMUNIKACNI_SITUACE_04</a:t>
                      </a:r>
                    </a:p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Volný</a:t>
                      </a:r>
                      <a:r>
                        <a:rPr lang="cs-CZ" sz="1800" b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čas</a:t>
                      </a:r>
                      <a:r>
                        <a:rPr lang="cs-CZ" sz="1800" b="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prezentace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Německý jazyk - komunikační situace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Volný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čas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– základní slovní zásoba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Osvojování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základní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slovní zásoby k tématu volný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čas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02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/>
          <a:lstStyle/>
          <a:p>
            <a:pPr marL="0" indent="0">
              <a:buNone/>
            </a:pPr>
            <a:r>
              <a:rPr lang="cs-CZ" sz="8000" dirty="0" smtClean="0">
                <a:latin typeface="Algerian" pitchFamily="82" charset="0"/>
              </a:rPr>
              <a:t>   F R E I Z E I T</a:t>
            </a:r>
          </a:p>
          <a:p>
            <a:pPr marL="0" indent="0">
              <a:buNone/>
            </a:pPr>
            <a:r>
              <a:rPr lang="cs-CZ" sz="8000" dirty="0">
                <a:latin typeface="Algerian" pitchFamily="82" charset="0"/>
              </a:rPr>
              <a:t> </a:t>
            </a:r>
            <a:r>
              <a:rPr lang="cs-CZ" sz="8000" dirty="0" smtClean="0">
                <a:latin typeface="Algerian" pitchFamily="82" charset="0"/>
              </a:rPr>
              <a:t>           </a:t>
            </a:r>
            <a:r>
              <a:rPr lang="cs-CZ" sz="8000" dirty="0" err="1" smtClean="0">
                <a:latin typeface="Algerian" pitchFamily="82" charset="0"/>
              </a:rPr>
              <a:t>und</a:t>
            </a:r>
            <a:endParaRPr lang="cs-CZ" sz="8000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8000" dirty="0">
                <a:latin typeface="Algerian" pitchFamily="82" charset="0"/>
              </a:rPr>
              <a:t> </a:t>
            </a:r>
            <a:r>
              <a:rPr lang="cs-CZ" sz="8000" dirty="0" smtClean="0">
                <a:latin typeface="Algerian" pitchFamily="82" charset="0"/>
              </a:rPr>
              <a:t>  	  H O B </a:t>
            </a:r>
            <a:r>
              <a:rPr lang="cs-CZ" sz="8000" dirty="0" err="1" smtClean="0">
                <a:latin typeface="Algerian" pitchFamily="82" charset="0"/>
              </a:rPr>
              <a:t>B</a:t>
            </a:r>
            <a:r>
              <a:rPr lang="cs-CZ" sz="8000" dirty="0" smtClean="0">
                <a:latin typeface="Algerian" pitchFamily="82" charset="0"/>
              </a:rPr>
              <a:t> Y S</a:t>
            </a:r>
            <a:endParaRPr lang="en-GB" sz="8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27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4000" dirty="0">
              <a:latin typeface="Comic Sans MS" pitchFamily="66" charset="0"/>
            </a:endParaRPr>
          </a:p>
        </p:txBody>
      </p:sp>
      <p:pic>
        <p:nvPicPr>
          <p:cNvPr id="1028" name="Picture 4" descr="C:\Users\Igor\AppData\Local\Microsoft\Windows\Temporary Internet Files\Content.IE5\Z1WUQKC4\MC900434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45024"/>
            <a:ext cx="18669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ihr</a:t>
            </a:r>
            <a:r>
              <a:rPr lang="cs-CZ" b="1" dirty="0" smtClean="0"/>
              <a:t> Hobby?</a:t>
            </a:r>
          </a:p>
          <a:p>
            <a:pPr marL="0" indent="0">
              <a:buNone/>
            </a:pPr>
            <a:r>
              <a:rPr lang="cs-CZ" dirty="0" smtClean="0"/>
              <a:t>	         	           </a:t>
            </a:r>
            <a:r>
              <a:rPr lang="cs-CZ" b="1" dirty="0" err="1" smtClean="0"/>
              <a:t>Ihr</a:t>
            </a:r>
            <a:r>
              <a:rPr lang="cs-CZ" b="1" dirty="0" smtClean="0"/>
              <a:t> Hobby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/>
              <a:t>T</a:t>
            </a:r>
            <a:r>
              <a:rPr lang="cs-CZ" b="1" dirty="0" err="1" smtClean="0"/>
              <a:t>anzen</a:t>
            </a:r>
            <a:r>
              <a:rPr lang="cs-CZ" b="1" dirty="0"/>
              <a:t>.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4644008" y="1628800"/>
            <a:ext cx="3434680" cy="1620760"/>
          </a:xfrm>
          <a:prstGeom prst="cloudCallout">
            <a:avLst>
              <a:gd name="adj1" fmla="val -25587"/>
              <a:gd name="adj2" fmla="val 81978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t a n z e n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Users\Igor\AppData\Local\Microsoft\Windows\Temporary Internet Files\Content.IE5\9G10QT68\MC900233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86428"/>
            <a:ext cx="2880320" cy="453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765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ihr</a:t>
            </a:r>
            <a:r>
              <a:rPr lang="cs-CZ" b="1" dirty="0" smtClean="0"/>
              <a:t> Hobby?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b="1" dirty="0"/>
              <a:t> </a:t>
            </a:r>
            <a:r>
              <a:rPr lang="cs-CZ" b="1" dirty="0" err="1" smtClean="0"/>
              <a:t>Ihr</a:t>
            </a:r>
            <a:r>
              <a:rPr lang="cs-CZ" b="1" dirty="0" smtClean="0"/>
              <a:t> Hobby </a:t>
            </a:r>
            <a:r>
              <a:rPr lang="cs-CZ" b="1" dirty="0" err="1" smtClean="0"/>
              <a:t>ist</a:t>
            </a:r>
            <a:r>
              <a:rPr lang="cs-CZ" b="1" dirty="0" smtClean="0"/>
              <a:t> Rad </a:t>
            </a:r>
            <a:r>
              <a:rPr lang="cs-CZ" b="1" dirty="0" err="1" smtClean="0"/>
              <a:t>fahren</a:t>
            </a:r>
            <a:r>
              <a:rPr lang="cs-CZ" b="1" dirty="0" smtClean="0"/>
              <a:t>.</a:t>
            </a:r>
            <a:r>
              <a:rPr lang="cs-CZ" dirty="0"/>
              <a:t>	</a:t>
            </a:r>
            <a:r>
              <a:rPr lang="cs-CZ" dirty="0" smtClean="0"/>
              <a:t>			   </a:t>
            </a:r>
            <a:endParaRPr lang="cs-CZ" sz="3200" dirty="0"/>
          </a:p>
        </p:txBody>
      </p:sp>
      <p:sp>
        <p:nvSpPr>
          <p:cNvPr id="4" name="Obláček 3"/>
          <p:cNvSpPr/>
          <p:nvPr/>
        </p:nvSpPr>
        <p:spPr>
          <a:xfrm>
            <a:off x="2339752" y="476672"/>
            <a:ext cx="4104456" cy="1800200"/>
          </a:xfrm>
          <a:prstGeom prst="cloudCallout">
            <a:avLst>
              <a:gd name="adj1" fmla="val -24280"/>
              <a:gd name="adj2" fmla="val 764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Fahrrad</a:t>
            </a:r>
            <a:r>
              <a:rPr lang="cs-CZ" sz="2800" b="1" dirty="0" smtClean="0">
                <a:solidFill>
                  <a:schemeClr val="bg1"/>
                </a:solidFill>
              </a:rPr>
              <a:t>  </a:t>
            </a:r>
            <a:r>
              <a:rPr lang="cs-CZ" sz="2800" b="1" dirty="0" err="1" smtClean="0">
                <a:solidFill>
                  <a:schemeClr val="bg1"/>
                </a:solidFill>
              </a:rPr>
              <a:t>fahren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Igor\AppData\Local\Microsoft\Windows\Temporary Internet Files\Content.IE5\8NPE5VCO\MC90043793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274" y="2492897"/>
            <a:ext cx="309043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842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 Jezdí ráda na kole?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Rad?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Jede k babičce?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Co dělají?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machen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Igor\AppData\Local\Microsoft\Windows\Temporary Internet Files\Content.IE5\42EIKA2Z\MC900157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96952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579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1" name="Picture 3" descr="C:\Users\Igor\AppData\Local\Microsoft\Windows\Temporary Internet Files\Content.IE5\8PMYPU5D\MC900390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77072"/>
            <a:ext cx="1456639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Igor\AppData\Local\Microsoft\Windows\Temporary Internet Files\Content.IE5\IZNA59IS\MC9003383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926" y="1694113"/>
            <a:ext cx="1180456" cy="173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Igor\AppData\Local\Microsoft\Windows\Temporary Internet Files\Content.IE5\9G10QT68\MC900292032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926" y="3933056"/>
            <a:ext cx="134874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Igor\AppData\Local\Microsoft\Windows\Temporary Internet Files\Content.IE5\8NPE5VCO\MC9000233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92" y="1597778"/>
            <a:ext cx="1637690" cy="192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16200000">
            <a:off x="3206463" y="1622837"/>
            <a:ext cx="677108" cy="255454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3200" dirty="0" err="1" smtClean="0"/>
              <a:t>lesen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2653889"/>
            <a:ext cx="2379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bemalen</a:t>
            </a:r>
            <a:r>
              <a:rPr lang="cs-CZ" sz="3200" dirty="0" smtClean="0"/>
              <a:t> </a:t>
            </a:r>
            <a:r>
              <a:rPr lang="cs-CZ" sz="3200" dirty="0" err="1" smtClean="0"/>
              <a:t>Eier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4990100"/>
            <a:ext cx="1382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kochen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983657"/>
            <a:ext cx="1364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backen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730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Č</a:t>
            </a:r>
            <a:r>
              <a:rPr lang="cs-CZ" dirty="0" smtClean="0"/>
              <a:t>tou.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lesen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Babička čte.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Die 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/>
              <a:t>liest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Co čte?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liest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6" descr="C:\Users\Igor\AppData\Local\Microsoft\Windows\Temporary Internet Files\Content.IE5\8NPE5VCO\MC900023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79097"/>
            <a:ext cx="3356088" cy="395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375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Vaří.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/>
              <a:t>Sie</a:t>
            </a:r>
            <a:r>
              <a:rPr lang="cs-CZ" dirty="0"/>
              <a:t> </a:t>
            </a:r>
            <a:r>
              <a:rPr lang="cs-CZ" dirty="0" err="1"/>
              <a:t>kochen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Co vaří babička?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kocht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/>
              <a:t>?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                       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                         Jan </a:t>
            </a:r>
            <a:r>
              <a:rPr lang="cs-CZ" dirty="0"/>
              <a:t>a Petra nevaří.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Jana </a:t>
            </a:r>
            <a:r>
              <a:rPr lang="cs-CZ" dirty="0" err="1"/>
              <a:t>und</a:t>
            </a:r>
            <a:r>
              <a:rPr lang="cs-CZ" dirty="0"/>
              <a:t> </a:t>
            </a:r>
            <a:r>
              <a:rPr lang="cs-CZ" dirty="0" smtClean="0"/>
              <a:t>          Jan </a:t>
            </a:r>
            <a:r>
              <a:rPr lang="cs-CZ" dirty="0" err="1" smtClean="0"/>
              <a:t>und</a:t>
            </a:r>
            <a:r>
              <a:rPr lang="cs-CZ" dirty="0" smtClean="0"/>
              <a:t> Petra </a:t>
            </a:r>
            <a:r>
              <a:rPr lang="cs-CZ" dirty="0" err="1"/>
              <a:t>kochen</a:t>
            </a:r>
            <a:r>
              <a:rPr lang="cs-CZ" dirty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3" descr="C:\Users\Igor\AppData\Local\Microsoft\Windows\Temporary Internet Files\Content.IE5\8PMYPU5D\MC900390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5902"/>
            <a:ext cx="264226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Igor\AppData\Local\Microsoft\Windows\Temporary Internet Files\Content.IE5\8PMYPU5D\MP9003875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86740"/>
            <a:ext cx="2880320" cy="205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8459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Pečou koláč.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/>
              <a:t>Sie</a:t>
            </a:r>
            <a:r>
              <a:rPr lang="cs-CZ" dirty="0"/>
              <a:t> </a:t>
            </a:r>
            <a:r>
              <a:rPr lang="cs-CZ" dirty="0" err="1"/>
              <a:t>backen</a:t>
            </a:r>
            <a:r>
              <a:rPr lang="cs-CZ" dirty="0"/>
              <a:t> </a:t>
            </a:r>
            <a:r>
              <a:rPr lang="cs-CZ" dirty="0" err="1"/>
              <a:t>einen</a:t>
            </a:r>
            <a:r>
              <a:rPr lang="cs-CZ" dirty="0"/>
              <a:t> </a:t>
            </a:r>
            <a:r>
              <a:rPr lang="cs-CZ" dirty="0" err="1"/>
              <a:t>Kuchen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Ona peče koláč.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bäckt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Kuchen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Peče tvoje maminka koláč?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Bäckt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Mama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Kuchen</a:t>
            </a:r>
            <a:r>
              <a:rPr lang="cs-CZ" dirty="0" smtClean="0"/>
              <a:t>?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Igor\AppData\Local\Microsoft\Windows\Temporary Internet Files\Content.IE5\LNS46GQQ\MC9003471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3114" y="548679"/>
            <a:ext cx="3863382" cy="374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13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ACHTUNG  !!!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/>
              <a:t>der </a:t>
            </a:r>
            <a:r>
              <a:rPr lang="cs-CZ" b="1" dirty="0" err="1" smtClean="0"/>
              <a:t>Kuchen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/>
              <a:t>der Koch /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Köchin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/>
              <a:t>der </a:t>
            </a:r>
            <a:r>
              <a:rPr lang="cs-CZ" b="1" dirty="0" err="1" smtClean="0"/>
              <a:t>Kocher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10243" name="Picture 3" descr="C:\Users\Igor\AppData\Local\Microsoft\Windows\Temporary Internet Files\Content.IE5\LNS46GQQ\MC900334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12776"/>
            <a:ext cx="169925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Igor\AppData\Local\Microsoft\Windows\Temporary Internet Files\Content.IE5\9G10QT68\MC9003245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420" y="2569452"/>
            <a:ext cx="1967730" cy="186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Igor\AppData\Local\Microsoft\Windows\Temporary Internet Files\Content.IE5\IZNA59IS\MC9003548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206" y="4316638"/>
            <a:ext cx="1018642" cy="18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53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1"/>
                </a:solidFill>
              </a:rPr>
              <a:t/>
            </a:r>
            <a:br>
              <a:rPr lang="cs-CZ" b="1" dirty="0">
                <a:solidFill>
                  <a:schemeClr val="bg1"/>
                </a:solidFill>
              </a:rPr>
            </a:br>
            <a:endParaRPr lang="cs-CZ" dirty="0"/>
          </a:p>
        </p:txBody>
      </p:sp>
      <p:pic>
        <p:nvPicPr>
          <p:cNvPr id="3080" name="Picture 8" descr="C:\Users\Igor\AppData\Local\Microsoft\Windows\Temporary Internet Files\Content.IE5\UORZZS6B\MC90039103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1838"/>
            <a:ext cx="643738" cy="9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Igor\AppData\Local\Microsoft\Windows\Temporary Internet Files\Content.IE5\UORZZS6B\MC900391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586" y="260646"/>
            <a:ext cx="643738" cy="9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Igor\AppData\Local\Microsoft\Windows\Temporary Internet Files\Content.IE5\UORZZS6B\MC900391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0645"/>
            <a:ext cx="643738" cy="9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5292080" y="908720"/>
            <a:ext cx="3240360" cy="1656184"/>
          </a:xfrm>
          <a:prstGeom prst="cloudCallout">
            <a:avLst>
              <a:gd name="adj1" fmla="val -28560"/>
              <a:gd name="adj2" fmla="val 7761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laufen</a:t>
            </a:r>
            <a:endParaRPr lang="cs-CZ" sz="3200" b="1" dirty="0"/>
          </a:p>
        </p:txBody>
      </p:sp>
      <p:pic>
        <p:nvPicPr>
          <p:cNvPr id="3083" name="Picture 11" descr="C:\Users\Igor\AppData\Local\Microsoft\Windows\Temporary Internet Files\Content.IE5\UORZZS6B\MC9003910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77652"/>
            <a:ext cx="3164018" cy="4503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840480" y="3536819"/>
            <a:ext cx="40439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 algn="ctr">
              <a:buFont typeface="Wingdings" panose="05000000000000000000" pitchFamily="2" charset="2"/>
              <a:buChar char="Ø"/>
            </a:pPr>
            <a:r>
              <a:rPr lang="cs-CZ" sz="3200" b="1" dirty="0" err="1"/>
              <a:t>Was</a:t>
            </a:r>
            <a:r>
              <a:rPr lang="cs-CZ" sz="3200" b="1" dirty="0"/>
              <a:t> </a:t>
            </a:r>
            <a:r>
              <a:rPr lang="cs-CZ" sz="3200" b="1" dirty="0" err="1"/>
              <a:t>ist</a:t>
            </a:r>
            <a:r>
              <a:rPr lang="cs-CZ" sz="3200" b="1" dirty="0"/>
              <a:t> </a:t>
            </a:r>
            <a:r>
              <a:rPr lang="cs-CZ" sz="3200" b="1" dirty="0" err="1"/>
              <a:t>sein</a:t>
            </a:r>
            <a:r>
              <a:rPr lang="cs-CZ" sz="3200" b="1" dirty="0"/>
              <a:t> Hobby</a:t>
            </a:r>
            <a:r>
              <a:rPr lang="cs-CZ" sz="3200" b="1" dirty="0" smtClean="0"/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72622" y="4332447"/>
            <a:ext cx="45772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 algn="ctr">
              <a:buFont typeface="Wingdings" panose="05000000000000000000" pitchFamily="2" charset="2"/>
              <a:buChar char="v"/>
            </a:pPr>
            <a:r>
              <a:rPr lang="cs-CZ" sz="2800" b="1" dirty="0" smtClean="0"/>
              <a:t>  </a:t>
            </a:r>
            <a:r>
              <a:rPr lang="cs-CZ" sz="3200" b="1" dirty="0" smtClean="0"/>
              <a:t>Sein Hobby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/>
              <a:t>L</a:t>
            </a:r>
            <a:r>
              <a:rPr lang="cs-CZ" sz="3200" b="1" dirty="0" err="1" smtClean="0"/>
              <a:t>aufen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7672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 A U F E N</a:t>
            </a:r>
            <a:endParaRPr lang="cs-CZ" dirty="0"/>
          </a:p>
        </p:txBody>
      </p:sp>
      <p:pic>
        <p:nvPicPr>
          <p:cNvPr id="4098" name="Picture 2" descr="C:\Users\Igor\AppData\Local\Microsoft\Windows\Temporary Internet Files\Content.IE5\9G10QT68\MC9001980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36640"/>
            <a:ext cx="1736756" cy="252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gor\AppData\Local\Microsoft\Windows\Temporary Internet Files\Content.IE5\42EIKA2Z\MC90043603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114550"/>
            <a:ext cx="4268090" cy="203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1691680" y="4159019"/>
            <a:ext cx="766327" cy="10701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629849" y="544522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19861" y="5229200"/>
            <a:ext cx="13676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prstClr val="black"/>
                </a:solidFill>
              </a:rPr>
              <a:t>schnell</a:t>
            </a:r>
            <a:endParaRPr lang="cs-CZ" b="1" dirty="0"/>
          </a:p>
        </p:txBody>
      </p:sp>
      <p:cxnSp>
        <p:nvCxnSpPr>
          <p:cNvPr id="13" name="Přímá spojnice se šipkou 12"/>
          <p:cNvCxnSpPr>
            <a:endCxn id="4098" idx="2"/>
          </p:cNvCxnSpPr>
          <p:nvPr/>
        </p:nvCxnSpPr>
        <p:spPr>
          <a:xfrm flipV="1">
            <a:off x="6660232" y="3861048"/>
            <a:ext cx="43633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801791" y="5152836"/>
            <a:ext cx="1600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langsam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389234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Běží rychle nebo pomalu?</a:t>
            </a:r>
            <a:endParaRPr lang="cs-CZ" dirty="0"/>
          </a:p>
        </p:txBody>
      </p:sp>
      <p:pic>
        <p:nvPicPr>
          <p:cNvPr id="4" name="Picture 10" descr="C:\Users\Igor\AppData\Local\Microsoft\Windows\Temporary Internet Files\Content.IE5\UORZZS6B\MC90039103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3469"/>
            <a:ext cx="2426569" cy="345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355976" y="1426163"/>
            <a:ext cx="4248472" cy="1929851"/>
          </a:xfrm>
          <a:prstGeom prst="cloudCallout">
            <a:avLst>
              <a:gd name="adj1" fmla="val -24932"/>
              <a:gd name="adj2" fmla="val 805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Läuft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schnell</a:t>
            </a:r>
            <a:r>
              <a:rPr lang="cs-CZ" sz="3200" b="1" dirty="0" smtClean="0"/>
              <a:t> oder </a:t>
            </a:r>
            <a:r>
              <a:rPr lang="cs-CZ" sz="3200" b="1" dirty="0" err="1" smtClean="0"/>
              <a:t>langsam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4581128"/>
            <a:ext cx="36327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Er </a:t>
            </a:r>
            <a:r>
              <a:rPr lang="cs-CZ" sz="3200" b="1" dirty="0" err="1" smtClean="0"/>
              <a:t>läuft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sehr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schnell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624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Igor\AppData\Local\Microsoft\Windows\Temporary Internet Files\Content.IE5\UORZZS6B\MC900355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09" y="1900930"/>
            <a:ext cx="3128803" cy="332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859794" y="1900930"/>
            <a:ext cx="3024336" cy="1888110"/>
          </a:xfrm>
          <a:prstGeom prst="cloudCallout">
            <a:avLst>
              <a:gd name="adj1" fmla="val -24072"/>
              <a:gd name="adj2" fmla="val 821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angeln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4462129"/>
            <a:ext cx="40439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sein</a:t>
            </a:r>
            <a:r>
              <a:rPr lang="cs-CZ" sz="3200" b="1" dirty="0" smtClean="0"/>
              <a:t> Hobby?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958583" y="5235758"/>
            <a:ext cx="4455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3200" b="1" dirty="0" smtClean="0"/>
              <a:t>Sein Hobby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/>
              <a:t>A</a:t>
            </a:r>
            <a:r>
              <a:rPr lang="cs-CZ" sz="3200" b="1" dirty="0" err="1" smtClean="0"/>
              <a:t>ngeln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6733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1269" name="Picture 5" descr="C:\Users\Igor\AppData\Local\Microsoft\Windows\Temporary Internet Files\Content.IE5\Z1WUQKC4\MP9004466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91880"/>
            <a:ext cx="3674521" cy="283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555776" y="908720"/>
            <a:ext cx="4173680" cy="1800200"/>
          </a:xfrm>
          <a:prstGeom prst="cloudCallout">
            <a:avLst>
              <a:gd name="adj1" fmla="val -25006"/>
              <a:gd name="adj2" fmla="val 7882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schlafen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3691880"/>
            <a:ext cx="39124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err="1"/>
              <a:t>Was</a:t>
            </a:r>
            <a:r>
              <a:rPr lang="cs-CZ" sz="3200" b="1" dirty="0"/>
              <a:t> </a:t>
            </a:r>
            <a:r>
              <a:rPr lang="cs-CZ" sz="3200" b="1" dirty="0" err="1"/>
              <a:t>ist</a:t>
            </a:r>
            <a:r>
              <a:rPr lang="cs-CZ" sz="3200" b="1" dirty="0"/>
              <a:t> </a:t>
            </a:r>
            <a:r>
              <a:rPr lang="cs-CZ" sz="3200" b="1" dirty="0" err="1"/>
              <a:t>ihr</a:t>
            </a:r>
            <a:r>
              <a:rPr lang="cs-CZ" sz="3200" b="1" dirty="0"/>
              <a:t> Hobby? </a:t>
            </a:r>
          </a:p>
          <a:p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835696" y="4180995"/>
            <a:ext cx="4159448" cy="17682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48881" y="4772750"/>
            <a:ext cx="44228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3200" b="1" dirty="0" err="1" smtClean="0"/>
              <a:t>Ihr</a:t>
            </a:r>
            <a:r>
              <a:rPr lang="cs-CZ" sz="3200" b="1" dirty="0" smtClean="0"/>
              <a:t> Hobby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/>
              <a:t>S</a:t>
            </a:r>
            <a:r>
              <a:rPr lang="cs-CZ" sz="3200" b="1" dirty="0" err="1" smtClean="0"/>
              <a:t>chlafen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5180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sein</a:t>
            </a:r>
            <a:r>
              <a:rPr lang="cs-CZ" b="1" dirty="0" smtClean="0"/>
              <a:t> Hobby?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/>
              <a:t> </a:t>
            </a:r>
            <a:r>
              <a:rPr lang="cs-CZ" b="1" dirty="0" smtClean="0"/>
              <a:t>Sein Hobby </a:t>
            </a:r>
            <a:r>
              <a:rPr lang="cs-CZ" b="1" dirty="0" err="1" smtClean="0"/>
              <a:t>ist</a:t>
            </a:r>
            <a:r>
              <a:rPr lang="cs-CZ" b="1" dirty="0" smtClean="0"/>
              <a:t> Ski </a:t>
            </a:r>
            <a:r>
              <a:rPr lang="cs-CZ" b="1" dirty="0" err="1" smtClean="0"/>
              <a:t>fahren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2290" name="Picture 2" descr="C:\Users\Igor\AppData\Local\Microsoft\Windows\Temporary Internet Files\Content.IE5\LNS46GQQ\MC900358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79"/>
            <a:ext cx="3468629" cy="301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915816" y="548680"/>
            <a:ext cx="3672408" cy="1656184"/>
          </a:xfrm>
          <a:prstGeom prst="cloudCallout">
            <a:avLst>
              <a:gd name="adj1" fmla="val -26761"/>
              <a:gd name="adj2" fmla="val 7630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Ski  </a:t>
            </a:r>
            <a:r>
              <a:rPr lang="cs-CZ" sz="3200" b="1" dirty="0" err="1" smtClean="0">
                <a:solidFill>
                  <a:schemeClr val="tx1"/>
                </a:solidFill>
              </a:rPr>
              <a:t>fahren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62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3314" name="Picture 2" descr="C:\Users\Igor\AppData\Local\Microsoft\Windows\Temporary Internet Files\Content.IE5\9G10QT68\MC900397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55367"/>
            <a:ext cx="3240360" cy="328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716016" y="764704"/>
            <a:ext cx="4104456" cy="2088232"/>
          </a:xfrm>
          <a:prstGeom prst="cloudCallout">
            <a:avLst>
              <a:gd name="adj1" fmla="val -26668"/>
              <a:gd name="adj2" fmla="val 760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fotografieren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38870" y="4221088"/>
            <a:ext cx="38195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ihr</a:t>
            </a:r>
            <a:r>
              <a:rPr lang="cs-CZ" sz="3200" b="1" dirty="0" smtClean="0"/>
              <a:t> Hobby?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5115821"/>
            <a:ext cx="532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3200" b="1" dirty="0" err="1" smtClean="0"/>
              <a:t>Ihr</a:t>
            </a:r>
            <a:r>
              <a:rPr lang="cs-CZ" sz="3200" b="1" dirty="0" smtClean="0"/>
              <a:t> Hobby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Fotografieren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366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fotografiert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4338" name="Picture 2" descr="C:\Users\Igor\AppData\Local\Microsoft\Windows\Temporary Internet Files\Content.IE5\8PMYPU5D\MP90044658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84968" y="776830"/>
            <a:ext cx="1656184" cy="2144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Igor\AppData\Local\Microsoft\Windows\Temporary Internet Files\Content.IE5\61A0K9UG\MP9004490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152" y="2860706"/>
            <a:ext cx="2023658" cy="1850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96787"/>
            <a:ext cx="2023658" cy="202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82318" y="1551179"/>
            <a:ext cx="19345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eine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Katze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3573015"/>
            <a:ext cx="16329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ein</a:t>
            </a:r>
            <a:r>
              <a:rPr lang="cs-CZ" sz="3200" b="1" dirty="0" smtClean="0"/>
              <a:t> Auto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67076" y="5517232"/>
            <a:ext cx="1649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ein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Haus</a:t>
            </a:r>
            <a:endParaRPr lang="cs-CZ" sz="3200" b="1" dirty="0" smtClean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220072" y="1862092"/>
            <a:ext cx="1607776" cy="1267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5" idx="1"/>
          </p:cNvCxnSpPr>
          <p:nvPr/>
        </p:nvCxnSpPr>
        <p:spPr>
          <a:xfrm flipH="1" flipV="1">
            <a:off x="4716016" y="3717032"/>
            <a:ext cx="1440160" cy="14837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1"/>
          </p:cNvCxnSpPr>
          <p:nvPr/>
        </p:nvCxnSpPr>
        <p:spPr>
          <a:xfrm flipH="1" flipV="1">
            <a:off x="2627784" y="5229200"/>
            <a:ext cx="1039292" cy="5804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008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 O M P U T E R S P I E L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3" name="Picture 3" descr="C:\Users\Igor\AppData\Local\Microsoft\Windows\Temporary Internet Files\Content.IE5\61A0K9UG\MC9003967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40" y="1512586"/>
            <a:ext cx="8596916" cy="532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115616" y="2774167"/>
            <a:ext cx="4547322" cy="2412848"/>
          </a:xfrm>
          <a:prstGeom prst="cloudCallout">
            <a:avLst>
              <a:gd name="adj1" fmla="val 70838"/>
              <a:gd name="adj2" fmla="val 3756"/>
            </a:avLst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mag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Computerspiele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92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sein</a:t>
            </a:r>
            <a:r>
              <a:rPr lang="cs-CZ" b="1" dirty="0" smtClean="0"/>
              <a:t> Hobby?</a:t>
            </a:r>
          </a:p>
          <a:p>
            <a:pPr marL="1371600" lvl="3" indent="0">
              <a:buNone/>
            </a:pPr>
            <a:endParaRPr lang="cs-CZ" sz="3200" b="1" dirty="0" smtClean="0"/>
          </a:p>
          <a:p>
            <a:pPr lvl="3">
              <a:buFont typeface="Wingdings" panose="05000000000000000000" pitchFamily="2" charset="2"/>
              <a:buChar char="v"/>
            </a:pPr>
            <a:r>
              <a:rPr lang="cs-CZ" sz="3200" b="1" dirty="0" smtClean="0"/>
              <a:t>       Sein Hobby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Karten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spielen</a:t>
            </a:r>
            <a:r>
              <a:rPr lang="cs-CZ" sz="3200" b="1" dirty="0" smtClean="0"/>
              <a:t>.        </a:t>
            </a:r>
          </a:p>
          <a:p>
            <a:pPr marL="1371600" lvl="3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            </a:t>
            </a:r>
            <a:endParaRPr lang="cs-CZ" sz="3200" b="1" dirty="0"/>
          </a:p>
        </p:txBody>
      </p:sp>
      <p:pic>
        <p:nvPicPr>
          <p:cNvPr id="16386" name="Picture 2" descr="C:\Users\Igor\AppData\Local\Microsoft\Windows\Temporary Internet Files\Content.IE5\8L23MN3J\MC9003494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40768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Igor\AppData\Local\Microsoft\Windows\Temporary Internet Files\Content.IE5\Z1WUQKC4\MC9003559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39290"/>
            <a:ext cx="1728192" cy="1714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133870" y="620688"/>
            <a:ext cx="3816424" cy="1872208"/>
          </a:xfrm>
          <a:prstGeom prst="cloudCallout">
            <a:avLst>
              <a:gd name="adj1" fmla="val -27108"/>
              <a:gd name="adj2" fmla="val 7471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Karten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spielen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992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 O T O G R A F I E R E 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Igor\AppData\Local\Microsoft\Windows\Temporary Internet Files\Content.IE5\9G10QT68\MC900397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32856"/>
            <a:ext cx="4392488" cy="444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93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 A U F E 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10" descr="C:\Users\Igor\AppData\Local\Microsoft\Windows\Temporary Internet Files\Content.IE5\UORZZS6B\MC900391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5436"/>
            <a:ext cx="3387827" cy="4821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238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 A N Z E 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C:\Users\Igor\AppData\Local\Microsoft\Windows\Temporary Internet Files\Content.IE5\9G10QT68\MC900233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96751"/>
            <a:ext cx="3274076" cy="521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256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G E L N </a:t>
            </a:r>
            <a:endParaRPr lang="cs-CZ" dirty="0"/>
          </a:p>
        </p:txBody>
      </p:sp>
      <p:pic>
        <p:nvPicPr>
          <p:cNvPr id="4" name="Picture 2" descr="C:\Users\Igor\AppData\Local\Microsoft\Windows\Temporary Internet Files\Content.IE5\UORZZS6B\MC90035592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88624"/>
            <a:ext cx="4464095" cy="474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765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A R T E N   S P I E L E N</a:t>
            </a:r>
            <a:endParaRPr lang="cs-CZ" dirty="0"/>
          </a:p>
        </p:txBody>
      </p:sp>
      <p:pic>
        <p:nvPicPr>
          <p:cNvPr id="4" name="Picture 2" descr="C:\Users\Igor\AppData\Local\Microsoft\Windows\Temporary Internet Files\Content.IE5\8L23MN3J\MC9003494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90539"/>
            <a:ext cx="5256584" cy="525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03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K I   F A H R E 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Igor\AppData\Local\Microsoft\Windows\Temporary Internet Files\Content.IE5\LNS46GQQ\MC900358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710" y="1609464"/>
            <a:ext cx="5248602" cy="455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07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L E S E N</a:t>
            </a:r>
            <a:endParaRPr lang="cs-CZ" dirty="0"/>
          </a:p>
        </p:txBody>
      </p:sp>
      <p:pic>
        <p:nvPicPr>
          <p:cNvPr id="4" name="Picture 6" descr="C:\Users\Igor\AppData\Local\Microsoft\Windows\Temporary Internet Files\Content.IE5\8NPE5VCO\MC90002338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35834"/>
            <a:ext cx="4464496" cy="525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21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O C H E N</a:t>
            </a:r>
            <a:endParaRPr lang="cs-CZ" dirty="0"/>
          </a:p>
        </p:txBody>
      </p:sp>
      <p:pic>
        <p:nvPicPr>
          <p:cNvPr id="4" name="Picture 3" descr="C:\Users\Igor\AppData\Local\Microsoft\Windows\Temporary Internet Files\Content.IE5\8PMYPU5D\MC90039077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1268760"/>
            <a:ext cx="4308038" cy="54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37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 A C K E N</a:t>
            </a:r>
            <a:endParaRPr lang="cs-CZ" dirty="0"/>
          </a:p>
        </p:txBody>
      </p:sp>
      <p:pic>
        <p:nvPicPr>
          <p:cNvPr id="4" name="Picture 5" descr="C:\Users\Igor\AppData\Local\Microsoft\Windows\Temporary Internet Files\Content.IE5\9G10QT68\MC90029203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096" y="1268761"/>
            <a:ext cx="4014136" cy="540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308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S C H L A F E 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5" descr="C:\Users\Igor\AppData\Local\Microsoft\Windows\Temporary Internet Files\Content.IE5\Z1WUQKC4\MP9004466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38225"/>
            <a:ext cx="7416824" cy="549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2915816" y="2276872"/>
            <a:ext cx="1224136" cy="302433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82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dirty="0">
              <a:latin typeface="Algerian" pitchFamily="82" charset="0"/>
            </a:endParaRPr>
          </a:p>
          <a:p>
            <a:pPr marL="0" indent="0">
              <a:buNone/>
            </a:pPr>
            <a:endParaRPr lang="cs-CZ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dirty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 </a:t>
            </a:r>
            <a:r>
              <a:rPr lang="cs-CZ" dirty="0" err="1" smtClean="0">
                <a:latin typeface="Algerian" pitchFamily="82" charset="0"/>
              </a:rPr>
              <a:t>Danke</a:t>
            </a:r>
            <a:r>
              <a:rPr lang="cs-CZ" dirty="0" smtClean="0">
                <a:latin typeface="Algerian" pitchFamily="82" charset="0"/>
              </a:rPr>
              <a:t>  </a:t>
            </a:r>
            <a:r>
              <a:rPr lang="cs-CZ" dirty="0" err="1" smtClean="0">
                <a:latin typeface="Algerian" pitchFamily="82" charset="0"/>
              </a:rPr>
              <a:t>für</a:t>
            </a:r>
            <a:r>
              <a:rPr lang="cs-CZ" dirty="0" smtClean="0">
                <a:latin typeface="Algerian" pitchFamily="82" charset="0"/>
              </a:rPr>
              <a:t>  </a:t>
            </a:r>
            <a:r>
              <a:rPr lang="cs-CZ" dirty="0" err="1" smtClean="0">
                <a:latin typeface="Algerian" pitchFamily="82" charset="0"/>
              </a:rPr>
              <a:t>euere</a:t>
            </a:r>
            <a:r>
              <a:rPr lang="cs-CZ" dirty="0" smtClean="0">
                <a:latin typeface="Algerian" pitchFamily="82" charset="0"/>
              </a:rPr>
              <a:t>   </a:t>
            </a:r>
            <a:r>
              <a:rPr lang="cs-CZ" dirty="0" err="1" smtClean="0">
                <a:latin typeface="Algerian" pitchFamily="82" charset="0"/>
              </a:rPr>
              <a:t>Aufmerksamkeit</a:t>
            </a:r>
            <a:r>
              <a:rPr lang="cs-CZ" dirty="0" smtClean="0">
                <a:latin typeface="Algerian" pitchFamily="82" charset="0"/>
              </a:rPr>
              <a:t>.</a:t>
            </a:r>
            <a:endParaRPr lang="cs-CZ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12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2636912"/>
            <a:ext cx="892899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Prameny a literatura:</a:t>
            </a:r>
          </a:p>
          <a:p>
            <a:r>
              <a:rPr lang="cs-CZ" sz="2400" dirty="0" smtClean="0"/>
              <a:t>Obrázky </a:t>
            </a:r>
            <a:r>
              <a:rPr lang="cs-CZ" sz="2400" dirty="0"/>
              <a:t>byly vloženy pomocí funkce </a:t>
            </a:r>
            <a:r>
              <a:rPr lang="cs-CZ" sz="2400" dirty="0" err="1"/>
              <a:t>clipart</a:t>
            </a:r>
            <a:r>
              <a:rPr lang="cs-CZ" sz="2400" dirty="0"/>
              <a:t> z programu Microsoft Word 2010 (školní licence).</a:t>
            </a:r>
          </a:p>
          <a:p>
            <a:pPr>
              <a:buNone/>
            </a:pPr>
            <a:endParaRPr lang="cs-CZ" sz="2400" dirty="0"/>
          </a:p>
          <a:p>
            <a:endParaRPr lang="cs-CZ" sz="2400" dirty="0"/>
          </a:p>
          <a:p>
            <a:r>
              <a:rPr lang="cs-CZ" sz="2400" b="1" dirty="0"/>
              <a:t>Autorská práva:</a:t>
            </a:r>
          </a:p>
          <a:p>
            <a:pPr marL="0" lvl="1"/>
            <a:r>
              <a:rPr lang="ru-RU" sz="2400" dirty="0"/>
              <a:t>Dílo smí být dále šířeno pod licencí CC BY-SA. </a:t>
            </a:r>
            <a:endParaRPr lang="cs-CZ" sz="2400" dirty="0"/>
          </a:p>
          <a:p>
            <a:pPr marL="0" lvl="1"/>
            <a:r>
              <a:rPr lang="ru-RU" sz="2400" dirty="0"/>
              <a:t>Materiály jsou určeny pro bezplatné používání pro potřeby výuky a vzdělávání na všech typech škol a školských zařízení. Jakékoliv další využití podléhá autorskému zákonu. </a:t>
            </a:r>
            <a:endParaRPr lang="cs-CZ" sz="2400" dirty="0"/>
          </a:p>
          <a:p>
            <a:pPr marL="0" lvl="1"/>
            <a:r>
              <a:rPr lang="ru-RU" sz="2400" dirty="0"/>
              <a:t>Všechna neocitovaná autorská díla jsou dílem autora. 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741610" y="1196752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/>
            <a:r>
              <a:rPr lang="en-US" dirty="0" smtClean="0"/>
              <a:t>POU</a:t>
            </a:r>
            <a:r>
              <a:rPr lang="cs-CZ" dirty="0" smtClean="0"/>
              <a:t>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3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476</Words>
  <Application>Microsoft Office PowerPoint</Application>
  <PresentationFormat>Předvádění na obrazovce (4:3)</PresentationFormat>
  <Paragraphs>151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Motiv sady Office</vt:lpstr>
      <vt:lpstr>1_Motiv sady Office</vt:lpstr>
      <vt:lpstr>Obchodní akademie, Střední odborná škola  a Jazyková škola s právem státní jazykové zkoušky,  Hradec Králové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ACHTUNG  !!!</vt:lpstr>
      <vt:lpstr> </vt:lpstr>
      <vt:lpstr>L A U F E N</vt:lpstr>
      <vt:lpstr>Běží rychle nebo pomalu?</vt:lpstr>
      <vt:lpstr>Prezentace aplikace PowerPoint</vt:lpstr>
      <vt:lpstr>Prezentace aplikace PowerPoint</vt:lpstr>
      <vt:lpstr>Prezentace aplikace PowerPoint</vt:lpstr>
      <vt:lpstr>Prezentace aplikace PowerPoint</vt:lpstr>
      <vt:lpstr>Was fotografiert sie? </vt:lpstr>
      <vt:lpstr>C O M P U T E R S P I E L E</vt:lpstr>
      <vt:lpstr>Prezentace aplikace PowerPoint</vt:lpstr>
      <vt:lpstr>F O T O G R A F I E R E N</vt:lpstr>
      <vt:lpstr>L A U F E N</vt:lpstr>
      <vt:lpstr>T A N Z E N</vt:lpstr>
      <vt:lpstr>A N G E L N </vt:lpstr>
      <vt:lpstr>K A R T E N   S P I E L E N</vt:lpstr>
      <vt:lpstr>S K I   F A H R E N</vt:lpstr>
      <vt:lpstr> L E S E N</vt:lpstr>
      <vt:lpstr>K O C H E N</vt:lpstr>
      <vt:lpstr>B A C K E N</vt:lpstr>
      <vt:lpstr> S C H L A F E N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Simonová Martina</dc:creator>
  <cp:lastModifiedBy>Igor Simon</cp:lastModifiedBy>
  <cp:revision>37</cp:revision>
  <dcterms:created xsi:type="dcterms:W3CDTF">2013-05-29T15:33:28Z</dcterms:created>
  <dcterms:modified xsi:type="dcterms:W3CDTF">2014-01-31T09:21:08Z</dcterms:modified>
</cp:coreProperties>
</file>