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5"/>
  </p:notesMasterIdLst>
  <p:sldIdLst>
    <p:sldId id="260" r:id="rId3"/>
    <p:sldId id="309" r:id="rId4"/>
    <p:sldId id="320" r:id="rId5"/>
    <p:sldId id="321" r:id="rId6"/>
    <p:sldId id="322" r:id="rId7"/>
    <p:sldId id="323" r:id="rId8"/>
    <p:sldId id="324" r:id="rId9"/>
    <p:sldId id="325" r:id="rId10"/>
    <p:sldId id="326" r:id="rId11"/>
    <p:sldId id="327" r:id="rId12"/>
    <p:sldId id="328" r:id="rId13"/>
    <p:sldId id="329" r:id="rId14"/>
    <p:sldId id="330" r:id="rId15"/>
    <p:sldId id="331" r:id="rId16"/>
    <p:sldId id="332" r:id="rId17"/>
    <p:sldId id="333" r:id="rId18"/>
    <p:sldId id="334" r:id="rId19"/>
    <p:sldId id="335" r:id="rId20"/>
    <p:sldId id="336" r:id="rId21"/>
    <p:sldId id="337" r:id="rId22"/>
    <p:sldId id="288" r:id="rId23"/>
    <p:sldId id="338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7E30FE-F492-4D60-8E16-A7FDEBD0090E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795993-323F-4D21-9785-C1423277EF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0301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795993-323F-4D21-9785-C1423277EFE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5710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795993-323F-4D21-9785-C1423277EFE3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57104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748DF-D60B-4A97-87F1-C494B2DED26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C661B-6C16-479C-B707-08879EED582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994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B2CAB-4656-4643-B4FB-E2A3EE3C4AD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8B4B8-88FB-4EE7-A994-8AFB586974A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69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71FC1-16D3-49B6-A73B-1EFF6D3CD02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2B066-EADA-4B2E-B328-33F5A99E636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082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B8843-DA83-4AEE-A364-4021E78987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94EDC-E975-4B49-946C-97F50385520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832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2C8DA-2AE3-463A-A84C-14F887F9ABE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11568-7E75-4A0A-ADAA-A5D1D4EC6C8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518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C16A4-730B-417B-A5D8-CD5A94C9A47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67DD5-D1B0-407A-8EAC-92093430151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497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CD590-4B6C-4CC8-A28B-82903406F4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DC96E-94E1-4FDE-AAC0-781DD96A188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94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7C34B-0EE9-412B-9C2B-37F5E6F1982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640E5-7032-4573-94FD-25FA00C0AD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553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44ED8-1D21-4DDC-865F-D61CA3763D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292EB-AF62-42DB-9F1D-766C1D00C2A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701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8437C-F00C-4CEF-8E46-2841A9D7F7D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D00DA-8E63-4AE4-9551-7F376FE995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562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4EC6F-BB03-404C-9F52-B1DA61ABD6E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42BCE-22B3-4358-87D8-CAD0485B2E3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3590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748DF-D60B-4A97-87F1-C494B2DED26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C661B-6C16-479C-B707-08879EED582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473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B2CAB-4656-4643-B4FB-E2A3EE3C4AD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8B4B8-88FB-4EE7-A994-8AFB586974A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10899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71FC1-16D3-49B6-A73B-1EFF6D3CD02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2B066-EADA-4B2E-B328-33F5A99E636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3757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B8843-DA83-4AEE-A364-4021E78987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94EDC-E975-4B49-946C-97F50385520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2092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2C8DA-2AE3-463A-A84C-14F887F9ABE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11568-7E75-4A0A-ADAA-A5D1D4EC6C8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5399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C16A4-730B-417B-A5D8-CD5A94C9A47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67DD5-D1B0-407A-8EAC-92093430151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4634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CD590-4B6C-4CC8-A28B-82903406F4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DC96E-94E1-4FDE-AAC0-781DD96A188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1111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7C34B-0EE9-412B-9C2B-37F5E6F1982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640E5-7032-4573-94FD-25FA00C0AD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0964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44ED8-1D21-4DDC-865F-D61CA3763D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292EB-AF62-42DB-9F1D-766C1D00C2A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5210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8437C-F00C-4CEF-8E46-2841A9D7F7D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D00DA-8E63-4AE4-9551-7F376FE995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660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4EC6F-BB03-404C-9F52-B1DA61ABD6E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42BCE-22B3-4358-87D8-CAD0485B2E3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642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760A84-D03D-4335-B239-AB9C290F5CF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782140-8C38-4045-9120-8305EFAE02A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418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760A84-D03D-4335-B239-AB9C290F5CF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782140-8C38-4045-9120-8305EFAE02A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100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tourismus.meinestadt.de/deutschland/top10/top14residenzwuerzburg?id=311056" TargetMode="External"/><Relationship Id="rId5" Type="http://schemas.openxmlformats.org/officeDocument/2006/relationships/hyperlink" Target="http://tourismus.meinestadt.de/deutschland/top10/top01koelnerdom?id=133687" TargetMode="Externa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8247466"/>
              </p:ext>
            </p:extLst>
          </p:nvPr>
        </p:nvGraphicFramePr>
        <p:xfrm>
          <a:off x="250825" y="2781300"/>
          <a:ext cx="8569325" cy="3972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Martina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Simonová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VY_32_INOVACE_11_NEMCINA_KOMUNIKACNI_SITUACE_08</a:t>
                      </a:r>
                    </a:p>
                    <a:p>
                      <a:r>
                        <a:rPr lang="cs-CZ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cs-CZ" sz="18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TOP pamětihodností Německa, prezentace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Německý jazyk - komunikační situace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Veřejnosprávní činnost/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Sociální činnost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2./3.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Září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Prezentace 10 TOP pamětihodností Německa.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Základní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informace o nejvýznamnějších pamětihodnostech Německa.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02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0881" y="0"/>
            <a:ext cx="8229600" cy="1143000"/>
          </a:xfrm>
        </p:spPr>
        <p:txBody>
          <a:bodyPr/>
          <a:lstStyle/>
          <a:p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Kölner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Dom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57525" y="5931789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 1 Název obrázku </a:t>
            </a:r>
            <a:r>
              <a:rPr lang="en-US" sz="1600" dirty="0" smtClean="0"/>
              <a:t>[</a:t>
            </a:r>
            <a:r>
              <a:rPr lang="cs-CZ" sz="1600" dirty="0"/>
              <a:t>1</a:t>
            </a:r>
            <a:r>
              <a:rPr lang="en-US" sz="1600" dirty="0" smtClean="0"/>
              <a:t>]</a:t>
            </a:r>
            <a:endParaRPr lang="cs-CZ" sz="16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" y="947738"/>
            <a:ext cx="6991350" cy="496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2889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r>
              <a:rPr lang="cs-CZ" dirty="0" err="1"/>
              <a:t>Portal</a:t>
            </a:r>
            <a:r>
              <a:rPr lang="cs-CZ" dirty="0"/>
              <a:t> des </a:t>
            </a:r>
            <a:r>
              <a:rPr lang="cs-CZ" dirty="0" err="1"/>
              <a:t>Kölner</a:t>
            </a:r>
            <a:r>
              <a:rPr lang="cs-CZ" dirty="0"/>
              <a:t> </a:t>
            </a:r>
            <a:r>
              <a:rPr lang="cs-CZ" dirty="0" err="1" smtClean="0"/>
              <a:t>Doms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6253269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 2 Název obrázku </a:t>
            </a:r>
            <a:r>
              <a:rPr lang="en-US" sz="1600" dirty="0" smtClean="0"/>
              <a:t>[</a:t>
            </a:r>
            <a:r>
              <a:rPr lang="cs-CZ" sz="1600" dirty="0"/>
              <a:t>2</a:t>
            </a:r>
            <a:r>
              <a:rPr lang="en-US" sz="1600" dirty="0" smtClean="0"/>
              <a:t>]</a:t>
            </a:r>
            <a:endParaRPr lang="cs-CZ" sz="16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8760"/>
            <a:ext cx="7639050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7404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r>
              <a:rPr lang="cs-CZ" dirty="0" err="1" smtClean="0"/>
              <a:t>Kölner</a:t>
            </a:r>
            <a:r>
              <a:rPr lang="cs-CZ" dirty="0" smtClean="0"/>
              <a:t> Dom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Wahrzeichen</a:t>
            </a:r>
            <a:r>
              <a:rPr lang="cs-CZ" dirty="0" smtClean="0"/>
              <a:t> von </a:t>
            </a:r>
            <a:r>
              <a:rPr lang="cs-CZ" dirty="0" err="1" smtClean="0"/>
              <a:t>Köln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de-DE" dirty="0"/>
              <a:t>eine der bedeutendsten Wallfahrtskirchen Europas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149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r>
              <a:rPr lang="cs-CZ" dirty="0" err="1" smtClean="0"/>
              <a:t>Dresden</a:t>
            </a:r>
            <a:r>
              <a:rPr lang="cs-CZ" dirty="0" smtClean="0"/>
              <a:t> - </a:t>
            </a:r>
            <a:r>
              <a:rPr lang="cs-CZ" dirty="0" err="1" smtClean="0"/>
              <a:t>Frauenkirche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93685" y="6333988"/>
            <a:ext cx="38091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 3 Název obrázku </a:t>
            </a:r>
            <a:r>
              <a:rPr lang="en-US" sz="1600" dirty="0" smtClean="0"/>
              <a:t>[</a:t>
            </a:r>
            <a:r>
              <a:rPr lang="cs-CZ" sz="1600" dirty="0" smtClean="0"/>
              <a:t>3</a:t>
            </a:r>
            <a:r>
              <a:rPr lang="en-US" sz="1600" dirty="0" smtClean="0"/>
              <a:t>]</a:t>
            </a:r>
            <a:endParaRPr lang="cs-CZ" sz="16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815" y="1340768"/>
            <a:ext cx="3752850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288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35102" y="0"/>
            <a:ext cx="8229600" cy="1143000"/>
          </a:xfrm>
        </p:spPr>
        <p:txBody>
          <a:bodyPr/>
          <a:lstStyle/>
          <a:p>
            <a:r>
              <a:rPr lang="cs-CZ" dirty="0" err="1" smtClean="0"/>
              <a:t>Frauenkirche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eine evangelisch-lutherische Kirche des </a:t>
            </a:r>
            <a:r>
              <a:rPr lang="de-DE" dirty="0" smtClean="0"/>
              <a:t>Barocks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614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766"/>
            <a:ext cx="8229600" cy="1143000"/>
          </a:xfrm>
        </p:spPr>
        <p:txBody>
          <a:bodyPr/>
          <a:lstStyle/>
          <a:p>
            <a:r>
              <a:rPr lang="cs-CZ" dirty="0" err="1" smtClean="0"/>
              <a:t>Berlin</a:t>
            </a:r>
            <a:r>
              <a:rPr lang="cs-CZ" dirty="0" smtClean="0"/>
              <a:t> – </a:t>
            </a:r>
            <a:r>
              <a:rPr lang="cs-CZ" dirty="0" err="1" smtClean="0"/>
              <a:t>Brandenburger</a:t>
            </a:r>
            <a:r>
              <a:rPr lang="cs-CZ" dirty="0" smtClean="0"/>
              <a:t> Tor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15616" y="6432158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       Obr. 4 Název obrázku </a:t>
            </a:r>
            <a:r>
              <a:rPr lang="en-US" sz="1600" dirty="0" smtClean="0"/>
              <a:t>[</a:t>
            </a:r>
            <a:r>
              <a:rPr lang="cs-CZ" sz="1600" dirty="0"/>
              <a:t>4</a:t>
            </a:r>
            <a:r>
              <a:rPr lang="en-US" sz="1600" dirty="0" smtClean="0"/>
              <a:t>]</a:t>
            </a:r>
            <a:endParaRPr lang="cs-CZ" sz="16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282" y="1268759"/>
            <a:ext cx="6467475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5181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5324" y="766"/>
            <a:ext cx="8229600" cy="1143000"/>
          </a:xfrm>
        </p:spPr>
        <p:txBody>
          <a:bodyPr/>
          <a:lstStyle/>
          <a:p>
            <a:r>
              <a:rPr lang="cs-CZ" dirty="0" err="1" smtClean="0"/>
              <a:t>Schloss</a:t>
            </a:r>
            <a:r>
              <a:rPr lang="cs-CZ" dirty="0" smtClean="0"/>
              <a:t> </a:t>
            </a:r>
            <a:r>
              <a:rPr lang="cs-CZ" dirty="0" err="1" smtClean="0"/>
              <a:t>Neuschwanstein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6413062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 5 Název obrázku </a:t>
            </a:r>
            <a:r>
              <a:rPr lang="en-US" sz="1600" dirty="0" smtClean="0"/>
              <a:t>[</a:t>
            </a:r>
            <a:r>
              <a:rPr lang="cs-CZ" sz="1600" dirty="0"/>
              <a:t>5</a:t>
            </a:r>
            <a:r>
              <a:rPr lang="en-US" sz="1600" dirty="0" smtClean="0"/>
              <a:t>]</a:t>
            </a:r>
            <a:endParaRPr lang="cs-CZ" sz="1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096" y="1124744"/>
            <a:ext cx="7543800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2047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055" y="0"/>
            <a:ext cx="8229600" cy="1143000"/>
          </a:xfrm>
        </p:spPr>
        <p:txBody>
          <a:bodyPr/>
          <a:lstStyle/>
          <a:p>
            <a:r>
              <a:rPr lang="cs-CZ" dirty="0" err="1"/>
              <a:t>Schloss</a:t>
            </a:r>
            <a:r>
              <a:rPr lang="cs-CZ" dirty="0"/>
              <a:t> </a:t>
            </a:r>
            <a:r>
              <a:rPr lang="cs-CZ" dirty="0" err="1"/>
              <a:t>Neuschwanstein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erbaut</a:t>
            </a:r>
            <a:r>
              <a:rPr lang="cs-CZ" dirty="0" smtClean="0"/>
              <a:t> von König Ludwig II.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de-DE" dirty="0" smtClean="0"/>
              <a:t>meistbesuchte</a:t>
            </a:r>
            <a:r>
              <a:rPr lang="cs-CZ" dirty="0" smtClean="0"/>
              <a:t>s</a:t>
            </a:r>
            <a:r>
              <a:rPr lang="de-DE" dirty="0" smtClean="0"/>
              <a:t> </a:t>
            </a:r>
            <a:r>
              <a:rPr lang="de-DE" dirty="0" err="1" smtClean="0"/>
              <a:t>Schl</a:t>
            </a:r>
            <a:r>
              <a:rPr lang="cs-CZ" dirty="0" err="1" smtClean="0"/>
              <a:t>oss</a:t>
            </a:r>
            <a:r>
              <a:rPr lang="de-DE" dirty="0" smtClean="0"/>
              <a:t>  Europas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de-DE" dirty="0" smtClean="0"/>
              <a:t>1,3 </a:t>
            </a:r>
            <a:r>
              <a:rPr lang="de-DE" dirty="0"/>
              <a:t>Millionen Menschen jährlich besichtigen "die Burg des Märchenkönigs</a:t>
            </a:r>
            <a:r>
              <a:rPr lang="de-DE" dirty="0" smtClean="0"/>
              <a:t>"</a:t>
            </a:r>
            <a:r>
              <a:rPr lang="de-DE" dirty="0"/>
              <a:t/>
            </a:r>
            <a:br>
              <a:rPr lang="de-DE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425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r>
              <a:rPr lang="cs-CZ" dirty="0" err="1" smtClean="0"/>
              <a:t>Dresdner</a:t>
            </a:r>
            <a:r>
              <a:rPr lang="cs-CZ" dirty="0" smtClean="0"/>
              <a:t>  Zwinger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24744"/>
            <a:ext cx="7056784" cy="529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16429" y="6438858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 6 Název obrázku </a:t>
            </a:r>
            <a:r>
              <a:rPr lang="en-US" sz="1600" dirty="0" smtClean="0"/>
              <a:t>[</a:t>
            </a:r>
            <a:r>
              <a:rPr lang="cs-CZ" sz="1600" dirty="0"/>
              <a:t>6</a:t>
            </a:r>
            <a:r>
              <a:rPr lang="en-US" sz="1600" dirty="0" smtClean="0"/>
              <a:t>]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30404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02684" y="0"/>
            <a:ext cx="8229600" cy="1143000"/>
          </a:xfrm>
        </p:spPr>
        <p:txBody>
          <a:bodyPr/>
          <a:lstStyle/>
          <a:p>
            <a:r>
              <a:rPr lang="cs-CZ" dirty="0" err="1"/>
              <a:t>Dresdner</a:t>
            </a:r>
            <a:r>
              <a:rPr lang="cs-CZ" dirty="0"/>
              <a:t>  Zwinger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barocke</a:t>
            </a:r>
            <a:r>
              <a:rPr lang="cs-CZ" dirty="0" smtClean="0"/>
              <a:t> </a:t>
            </a:r>
            <a:r>
              <a:rPr lang="cs-CZ" dirty="0" err="1" smtClean="0"/>
              <a:t>Bauwerk</a:t>
            </a:r>
            <a:endParaRPr lang="cs-CZ" dirty="0" smtClean="0"/>
          </a:p>
          <a:p>
            <a:r>
              <a:rPr lang="de-DE" dirty="0"/>
              <a:t>Festplatz für Hofspiele und Turniere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083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35828" y="0"/>
            <a:ext cx="8229600" cy="1143000"/>
          </a:xfrm>
        </p:spPr>
        <p:txBody>
          <a:bodyPr/>
          <a:lstStyle/>
          <a:p>
            <a:r>
              <a:rPr lang="cs-CZ" dirty="0" smtClean="0"/>
              <a:t>Hamburger  </a:t>
            </a:r>
            <a:r>
              <a:rPr lang="cs-CZ" dirty="0" err="1" smtClean="0"/>
              <a:t>Hafen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58922" y="6411880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 7 Název obrázku </a:t>
            </a:r>
            <a:r>
              <a:rPr lang="en-US" sz="1600" dirty="0" smtClean="0"/>
              <a:t>[</a:t>
            </a:r>
            <a:r>
              <a:rPr lang="cs-CZ" sz="1600" dirty="0"/>
              <a:t>7</a:t>
            </a:r>
            <a:r>
              <a:rPr lang="en-US" sz="1600" dirty="0" smtClean="0"/>
              <a:t>]</a:t>
            </a:r>
            <a:endParaRPr lang="cs-CZ" sz="1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382" y="1052736"/>
            <a:ext cx="6534150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82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r>
              <a:rPr lang="cs-CZ" dirty="0"/>
              <a:t>Hamburger  </a:t>
            </a:r>
            <a:r>
              <a:rPr lang="cs-CZ" dirty="0" err="1"/>
              <a:t>Hafen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der größte Hafen </a:t>
            </a:r>
            <a:r>
              <a:rPr lang="de-DE" dirty="0" smtClean="0"/>
              <a:t>Deutschlands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de-DE" dirty="0" smtClean="0"/>
              <a:t> </a:t>
            </a:r>
            <a:r>
              <a:rPr lang="de-DE" dirty="0"/>
              <a:t>der drittgrößte in Europa (</a:t>
            </a:r>
            <a:r>
              <a:rPr lang="de-DE" dirty="0" smtClean="0"/>
              <a:t>nach Rotterdam </a:t>
            </a:r>
            <a:r>
              <a:rPr lang="de-DE" dirty="0"/>
              <a:t>und </a:t>
            </a:r>
            <a:r>
              <a:rPr lang="de-DE" dirty="0" smtClean="0"/>
              <a:t>Antwerpen)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de-DE" dirty="0" smtClean="0"/>
              <a:t>gehört </a:t>
            </a:r>
            <a:r>
              <a:rPr lang="de-DE" dirty="0"/>
              <a:t>zu den neun größten Containerhäfen der </a:t>
            </a:r>
            <a:r>
              <a:rPr lang="de-DE" dirty="0" smtClean="0"/>
              <a:t>Erde</a:t>
            </a:r>
            <a:r>
              <a:rPr lang="de-DE" dirty="0"/>
              <a:t/>
            </a:r>
            <a:br>
              <a:rPr lang="de-DE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269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r>
              <a:rPr lang="cs-CZ" dirty="0" err="1" smtClean="0"/>
              <a:t>Wuppertaler</a:t>
            </a:r>
            <a:r>
              <a:rPr lang="cs-CZ" dirty="0" smtClean="0"/>
              <a:t>  </a:t>
            </a:r>
            <a:r>
              <a:rPr lang="cs-CZ" dirty="0" err="1" smtClean="0"/>
              <a:t>Schwebebahn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41407" y="6453336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 8 Název obrázku </a:t>
            </a:r>
            <a:r>
              <a:rPr lang="en-US" sz="1600" dirty="0" smtClean="0"/>
              <a:t>[</a:t>
            </a:r>
            <a:r>
              <a:rPr lang="cs-CZ" sz="1600" dirty="0"/>
              <a:t>8</a:t>
            </a:r>
            <a:r>
              <a:rPr lang="en-US" sz="1600" dirty="0" smtClean="0"/>
              <a:t>]</a:t>
            </a:r>
            <a:endParaRPr lang="cs-CZ" sz="1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07" y="1196752"/>
            <a:ext cx="7696200" cy="501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8949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r>
              <a:rPr lang="cs-CZ" dirty="0" err="1"/>
              <a:t>Wuppertaler</a:t>
            </a:r>
            <a:r>
              <a:rPr lang="cs-CZ" dirty="0"/>
              <a:t>  </a:t>
            </a:r>
            <a:r>
              <a:rPr lang="cs-CZ" dirty="0" err="1"/>
              <a:t>Schwebebahn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Die gesamte Fahrt </a:t>
            </a:r>
            <a:r>
              <a:rPr lang="de-DE" dirty="0" smtClean="0"/>
              <a:t> </a:t>
            </a:r>
            <a:r>
              <a:rPr lang="cs-CZ" dirty="0" smtClean="0"/>
              <a:t>-</a:t>
            </a:r>
            <a:r>
              <a:rPr lang="de-DE" dirty="0" smtClean="0"/>
              <a:t> </a:t>
            </a:r>
            <a:r>
              <a:rPr lang="de-DE" dirty="0"/>
              <a:t>ca. eine halbe Stunde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de-DE" dirty="0" smtClean="0"/>
              <a:t>insgesamt </a:t>
            </a:r>
            <a:r>
              <a:rPr lang="de-DE" dirty="0"/>
              <a:t>20 </a:t>
            </a:r>
            <a:r>
              <a:rPr lang="de-DE" dirty="0" smtClean="0"/>
              <a:t>Haltestellen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859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01958" y="0"/>
            <a:ext cx="8229600" cy="1143000"/>
          </a:xfrm>
        </p:spPr>
        <p:txBody>
          <a:bodyPr/>
          <a:lstStyle/>
          <a:p>
            <a:r>
              <a:rPr lang="cs-CZ" dirty="0" err="1" smtClean="0"/>
              <a:t>Berliner</a:t>
            </a:r>
            <a:r>
              <a:rPr lang="cs-CZ" dirty="0" smtClean="0"/>
              <a:t>  </a:t>
            </a:r>
            <a:r>
              <a:rPr lang="cs-CZ" dirty="0" err="1" smtClean="0"/>
              <a:t>Fernsehturm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95669" y="6178323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 9 Název obrázku </a:t>
            </a:r>
            <a:r>
              <a:rPr lang="en-US" sz="1600" dirty="0" smtClean="0"/>
              <a:t>[</a:t>
            </a:r>
            <a:r>
              <a:rPr lang="cs-CZ" sz="1600" dirty="0"/>
              <a:t>9</a:t>
            </a:r>
            <a:r>
              <a:rPr lang="en-US" sz="1600" dirty="0" smtClean="0"/>
              <a:t>]</a:t>
            </a:r>
            <a:endParaRPr lang="cs-CZ" sz="1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669" y="1522512"/>
            <a:ext cx="5724525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78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r>
              <a:rPr lang="cs-CZ" dirty="0" err="1"/>
              <a:t>Berliner</a:t>
            </a:r>
            <a:r>
              <a:rPr lang="cs-CZ" dirty="0"/>
              <a:t>  </a:t>
            </a:r>
            <a:r>
              <a:rPr lang="cs-CZ" dirty="0" err="1"/>
              <a:t>Fernsehturm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ist </a:t>
            </a:r>
            <a:r>
              <a:rPr lang="de-DE" dirty="0"/>
              <a:t>mit 368 Meter das höchste Bauwerk Deutschlands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246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766"/>
            <a:ext cx="8229600" cy="1143000"/>
          </a:xfrm>
        </p:spPr>
        <p:txBody>
          <a:bodyPr/>
          <a:lstStyle/>
          <a:p>
            <a:r>
              <a:rPr lang="cs-CZ" dirty="0" smtClean="0"/>
              <a:t>Wartburg</a:t>
            </a:r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0768"/>
            <a:ext cx="7867450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5576" y="6381328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 10 Název obrázku </a:t>
            </a:r>
            <a:r>
              <a:rPr lang="en-US" sz="1600" dirty="0" smtClean="0"/>
              <a:t>[</a:t>
            </a:r>
            <a:r>
              <a:rPr lang="cs-CZ" sz="1600" dirty="0" smtClean="0"/>
              <a:t>10</a:t>
            </a:r>
            <a:r>
              <a:rPr lang="en-US" sz="1600" dirty="0" smtClean="0"/>
              <a:t>]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92661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2696" y="0"/>
            <a:ext cx="8229600" cy="1143000"/>
          </a:xfrm>
        </p:spPr>
        <p:txBody>
          <a:bodyPr/>
          <a:lstStyle/>
          <a:p>
            <a:r>
              <a:rPr lang="cs-CZ" dirty="0"/>
              <a:t>Wartburg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auf </a:t>
            </a:r>
            <a:r>
              <a:rPr lang="de-DE" dirty="0"/>
              <a:t>einer </a:t>
            </a:r>
            <a:r>
              <a:rPr lang="de-DE" dirty="0" err="1" smtClean="0"/>
              <a:t>schmalenFelsenstirn</a:t>
            </a:r>
            <a:r>
              <a:rPr lang="de-DE" dirty="0" smtClean="0"/>
              <a:t> </a:t>
            </a:r>
            <a:r>
              <a:rPr lang="de-DE" dirty="0"/>
              <a:t>220 m oberhalb der Stadt </a:t>
            </a:r>
            <a:r>
              <a:rPr lang="de-DE" dirty="0" smtClean="0"/>
              <a:t>Eisenach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de-DE" dirty="0" smtClean="0"/>
              <a:t>Mix </a:t>
            </a:r>
            <a:r>
              <a:rPr lang="de-DE" dirty="0"/>
              <a:t>aus Romanik, Gotik, Renaissance und Historismus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900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r>
              <a:rPr lang="cs-CZ" dirty="0" err="1" smtClean="0"/>
              <a:t>Residenz</a:t>
            </a:r>
            <a:r>
              <a:rPr lang="cs-CZ" dirty="0" smtClean="0"/>
              <a:t>  </a:t>
            </a:r>
            <a:r>
              <a:rPr lang="cs-CZ" dirty="0" err="1" smtClean="0"/>
              <a:t>Würzburg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87624" y="6347600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 11 Název obrázku </a:t>
            </a:r>
            <a:r>
              <a:rPr lang="en-US" sz="1600" dirty="0" smtClean="0"/>
              <a:t>[</a:t>
            </a:r>
            <a:r>
              <a:rPr lang="cs-CZ" sz="1600" dirty="0" smtClean="0"/>
              <a:t>11</a:t>
            </a:r>
            <a:r>
              <a:rPr lang="en-US" sz="1600" dirty="0" smtClean="0"/>
              <a:t>]</a:t>
            </a:r>
            <a:endParaRPr lang="cs-CZ" sz="1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84784"/>
            <a:ext cx="7048500" cy="462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2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>
              <a:latin typeface="Algerian" pitchFamily="82" charset="0"/>
            </a:endParaRPr>
          </a:p>
          <a:p>
            <a:pPr marL="0" indent="0">
              <a:buNone/>
            </a:pPr>
            <a:endParaRPr lang="cs-CZ" dirty="0" smtClean="0">
              <a:latin typeface="Algerian" pitchFamily="82" charset="0"/>
            </a:endParaRPr>
          </a:p>
          <a:p>
            <a:pPr marL="0" indent="0">
              <a:buNone/>
            </a:pPr>
            <a:endParaRPr lang="cs-CZ" dirty="0" smtClean="0">
              <a:latin typeface="Algerian" pitchFamily="82" charset="0"/>
            </a:endParaRPr>
          </a:p>
          <a:p>
            <a:pPr marL="0" indent="0">
              <a:buNone/>
            </a:pPr>
            <a:r>
              <a:rPr lang="cs-CZ" dirty="0" smtClean="0">
                <a:latin typeface="Algerian" pitchFamily="82" charset="0"/>
              </a:rPr>
              <a:t>  </a:t>
            </a:r>
            <a:r>
              <a:rPr lang="cs-CZ" dirty="0" err="1" smtClean="0">
                <a:latin typeface="Algerian" pitchFamily="82" charset="0"/>
              </a:rPr>
              <a:t>Danke</a:t>
            </a:r>
            <a:r>
              <a:rPr lang="cs-CZ" dirty="0" smtClean="0">
                <a:latin typeface="Algerian" pitchFamily="82" charset="0"/>
              </a:rPr>
              <a:t>  </a:t>
            </a:r>
            <a:r>
              <a:rPr lang="cs-CZ" dirty="0" err="1" smtClean="0">
                <a:latin typeface="Algerian" pitchFamily="82" charset="0"/>
              </a:rPr>
              <a:t>für</a:t>
            </a:r>
            <a:r>
              <a:rPr lang="cs-CZ" dirty="0" smtClean="0">
                <a:latin typeface="Algerian" pitchFamily="82" charset="0"/>
              </a:rPr>
              <a:t>  </a:t>
            </a:r>
            <a:r>
              <a:rPr lang="cs-CZ" dirty="0" err="1" smtClean="0">
                <a:latin typeface="Algerian" pitchFamily="82" charset="0"/>
              </a:rPr>
              <a:t>euere</a:t>
            </a:r>
            <a:r>
              <a:rPr lang="cs-CZ" dirty="0" smtClean="0">
                <a:latin typeface="Algerian" pitchFamily="82" charset="0"/>
              </a:rPr>
              <a:t>   </a:t>
            </a:r>
            <a:r>
              <a:rPr lang="cs-CZ" dirty="0" err="1" smtClean="0">
                <a:latin typeface="Algerian" pitchFamily="82" charset="0"/>
              </a:rPr>
              <a:t>Aufmerksamkeit</a:t>
            </a:r>
            <a:r>
              <a:rPr lang="cs-CZ" dirty="0" smtClean="0">
                <a:latin typeface="Algerian" pitchFamily="82" charset="0"/>
              </a:rPr>
              <a:t>.</a:t>
            </a:r>
            <a:endParaRPr lang="cs-CZ" dirty="0"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12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79512" y="2708920"/>
            <a:ext cx="87849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/>
              <a:t>Prameny a literatura:</a:t>
            </a:r>
          </a:p>
          <a:p>
            <a:r>
              <a:rPr lang="cs-CZ" sz="1200" dirty="0" smtClean="0"/>
              <a:t>1.</a:t>
            </a:r>
            <a:r>
              <a:rPr lang="it-IT" sz="1200" dirty="0" smtClean="0"/>
              <a:t>[online</a:t>
            </a:r>
            <a:r>
              <a:rPr lang="it-IT" sz="1200" dirty="0"/>
              <a:t>]. [cit. 2013-09-21]. Dostupné z: </a:t>
            </a:r>
            <a:r>
              <a:rPr lang="it-IT" sz="1200" dirty="0" smtClean="0"/>
              <a:t> </a:t>
            </a:r>
            <a:r>
              <a:rPr lang="it-IT" sz="1200" dirty="0">
                <a:hlinkClick r:id="rId5"/>
              </a:rPr>
              <a:t>http://</a:t>
            </a:r>
            <a:r>
              <a:rPr lang="it-IT" sz="1200" dirty="0" smtClean="0">
                <a:hlinkClick r:id="rId5"/>
              </a:rPr>
              <a:t>tourismus.meinestadt.de/deutschland/top10/top01koelnerdom?id=133687</a:t>
            </a:r>
            <a:endParaRPr lang="cs-CZ" sz="1200" dirty="0" smtClean="0"/>
          </a:p>
          <a:p>
            <a:r>
              <a:rPr lang="cs-CZ" sz="1200" dirty="0" smtClean="0"/>
              <a:t>2.</a:t>
            </a:r>
            <a:r>
              <a:rPr lang="it-IT" sz="1200" dirty="0" smtClean="0"/>
              <a:t>[online</a:t>
            </a:r>
            <a:r>
              <a:rPr lang="it-IT" sz="1200" dirty="0"/>
              <a:t>]. [cit. 2013-09-21]. Dostupné z: </a:t>
            </a:r>
            <a:r>
              <a:rPr lang="cs-CZ" sz="1200" dirty="0" smtClean="0"/>
              <a:t> </a:t>
            </a:r>
            <a:r>
              <a:rPr lang="cs-CZ" sz="1200" dirty="0" smtClean="0"/>
              <a:t>http</a:t>
            </a:r>
            <a:r>
              <a:rPr lang="cs-CZ" sz="1200" dirty="0"/>
              <a:t>://tourismus.meinestadt.de/deutschland/top10/top01koelnerdom?id=133687</a:t>
            </a:r>
          </a:p>
          <a:p>
            <a:r>
              <a:rPr lang="cs-CZ" sz="1200" dirty="0" smtClean="0"/>
              <a:t>3.</a:t>
            </a:r>
            <a:r>
              <a:rPr lang="it-IT" sz="1200" dirty="0" smtClean="0"/>
              <a:t>[online</a:t>
            </a:r>
            <a:r>
              <a:rPr lang="it-IT" sz="1200" dirty="0"/>
              <a:t>]. [cit. 2013-09-21]. Dostupné z: </a:t>
            </a:r>
            <a:r>
              <a:rPr lang="it-IT" sz="1200" dirty="0" smtClean="0"/>
              <a:t> </a:t>
            </a:r>
            <a:r>
              <a:rPr lang="it-IT" sz="1200" dirty="0"/>
              <a:t>http://tourismus.meinestadt.de/deutschland/top10/top02frauenkirche?id=134510 </a:t>
            </a:r>
            <a:endParaRPr lang="cs-CZ" sz="1200" dirty="0"/>
          </a:p>
          <a:p>
            <a:r>
              <a:rPr lang="cs-CZ" sz="1200" dirty="0" smtClean="0"/>
              <a:t>4.</a:t>
            </a:r>
            <a:r>
              <a:rPr lang="it-IT" sz="1200" dirty="0" smtClean="0"/>
              <a:t>[online</a:t>
            </a:r>
            <a:r>
              <a:rPr lang="it-IT" sz="1200" dirty="0"/>
              <a:t>]. [cit. 2013-09-21]. Dostupné z: </a:t>
            </a:r>
            <a:r>
              <a:rPr lang="it-IT" sz="1200" dirty="0" smtClean="0"/>
              <a:t> </a:t>
            </a:r>
            <a:r>
              <a:rPr lang="it-IT" sz="1200" dirty="0"/>
              <a:t>http://tourismus.meinestadt.de/deutschland/top10/top03brandenburgertor?id=134702 </a:t>
            </a:r>
            <a:endParaRPr lang="cs-CZ" sz="1200" dirty="0"/>
          </a:p>
          <a:p>
            <a:r>
              <a:rPr lang="cs-CZ" sz="1200" dirty="0" smtClean="0"/>
              <a:t>5.</a:t>
            </a:r>
            <a:r>
              <a:rPr lang="it-IT" sz="1200" dirty="0" smtClean="0"/>
              <a:t>[online</a:t>
            </a:r>
            <a:r>
              <a:rPr lang="it-IT" sz="1200" dirty="0"/>
              <a:t>]. [cit. 2013-09-21]. Dostupné z: </a:t>
            </a:r>
            <a:r>
              <a:rPr lang="it-IT" sz="1200" dirty="0" smtClean="0"/>
              <a:t> </a:t>
            </a:r>
            <a:r>
              <a:rPr lang="it-IT" sz="1200" dirty="0"/>
              <a:t>http://tourismus.meinestadt.de/deutschland/top10/top04neuschwanstein?id=133738 </a:t>
            </a:r>
            <a:endParaRPr lang="cs-CZ" sz="1200" dirty="0"/>
          </a:p>
          <a:p>
            <a:r>
              <a:rPr lang="cs-CZ" sz="1200" dirty="0" smtClean="0"/>
              <a:t>6.</a:t>
            </a:r>
            <a:r>
              <a:rPr lang="it-IT" sz="1200" dirty="0" smtClean="0"/>
              <a:t>[online</a:t>
            </a:r>
            <a:r>
              <a:rPr lang="it-IT" sz="1200" dirty="0"/>
              <a:t>]. [cit. 2013-09-21]. Dostupné z: </a:t>
            </a:r>
            <a:r>
              <a:rPr lang="it-IT" sz="1200" dirty="0" smtClean="0"/>
              <a:t> </a:t>
            </a:r>
            <a:r>
              <a:rPr lang="it-IT" sz="1200" dirty="0"/>
              <a:t>http://tourismus.meinestadt.de/deutschland/top10/top05dresdenerzwinger?id=213871 </a:t>
            </a:r>
            <a:endParaRPr lang="cs-CZ" sz="1200" dirty="0"/>
          </a:p>
          <a:p>
            <a:r>
              <a:rPr lang="cs-CZ" sz="1200" dirty="0" smtClean="0"/>
              <a:t>7.</a:t>
            </a:r>
            <a:r>
              <a:rPr lang="it-IT" sz="1200" dirty="0" smtClean="0"/>
              <a:t>[online</a:t>
            </a:r>
            <a:r>
              <a:rPr lang="it-IT" sz="1200" dirty="0"/>
              <a:t>]. [cit. 2013-09-21]. Dostupné z: </a:t>
            </a:r>
            <a:r>
              <a:rPr lang="it-IT" sz="1200" dirty="0" smtClean="0"/>
              <a:t> </a:t>
            </a:r>
            <a:r>
              <a:rPr lang="it-IT" sz="1200" dirty="0"/>
              <a:t>http://tourismus.meinestadt.de/deutschland/top10/top06hamburgerhafen?id=134485 </a:t>
            </a:r>
            <a:endParaRPr lang="cs-CZ" sz="1200" dirty="0"/>
          </a:p>
          <a:p>
            <a:r>
              <a:rPr lang="cs-CZ" sz="1200" dirty="0" smtClean="0"/>
              <a:t>8.</a:t>
            </a:r>
            <a:r>
              <a:rPr lang="it-IT" sz="1200" dirty="0" smtClean="0"/>
              <a:t>[online</a:t>
            </a:r>
            <a:r>
              <a:rPr lang="it-IT" sz="1200" dirty="0"/>
              <a:t>]. [cit. 2013-09-21]. Dostupné z: </a:t>
            </a:r>
            <a:r>
              <a:rPr lang="it-IT" sz="1200" dirty="0" smtClean="0"/>
              <a:t> </a:t>
            </a:r>
            <a:r>
              <a:rPr lang="it-IT" sz="1200" dirty="0"/>
              <a:t>http://tourismus.meinestadt.de/deutschland/top10/top07schwebebahnwuppertal?id=311046 </a:t>
            </a:r>
            <a:endParaRPr lang="cs-CZ" sz="1200" dirty="0"/>
          </a:p>
          <a:p>
            <a:r>
              <a:rPr lang="cs-CZ" sz="1200" dirty="0" smtClean="0"/>
              <a:t>9.</a:t>
            </a:r>
            <a:r>
              <a:rPr lang="it-IT" sz="1200" dirty="0" smtClean="0"/>
              <a:t>[online</a:t>
            </a:r>
            <a:r>
              <a:rPr lang="it-IT" sz="1200" dirty="0"/>
              <a:t>]. [cit. 2013-09-21]. Dostupné z: </a:t>
            </a:r>
            <a:r>
              <a:rPr lang="it-IT" sz="1200" dirty="0" smtClean="0"/>
              <a:t> </a:t>
            </a:r>
            <a:r>
              <a:rPr lang="it-IT" sz="1200" dirty="0"/>
              <a:t>http://tourismus.meinestadt.de/deutschland/top10/top08fernsehturmberlin?id=134498 </a:t>
            </a:r>
            <a:endParaRPr lang="cs-CZ" sz="1200" dirty="0"/>
          </a:p>
          <a:p>
            <a:r>
              <a:rPr lang="cs-CZ" sz="1200" dirty="0" smtClean="0"/>
              <a:t>10.</a:t>
            </a:r>
            <a:r>
              <a:rPr lang="it-IT" sz="1200" dirty="0" smtClean="0"/>
              <a:t>[online</a:t>
            </a:r>
            <a:r>
              <a:rPr lang="it-IT" sz="1200" dirty="0"/>
              <a:t>]. [cit. 2013-09-21]. Dostupné z: </a:t>
            </a:r>
            <a:r>
              <a:rPr lang="it-IT" sz="1200" dirty="0" smtClean="0"/>
              <a:t>http</a:t>
            </a:r>
            <a:r>
              <a:rPr lang="it-IT" sz="1200" dirty="0"/>
              <a:t>://tourismus.meinestadt.de/deutschland/top10/top12wartburg?id=213828 </a:t>
            </a:r>
            <a:endParaRPr lang="cs-CZ" sz="1200" dirty="0"/>
          </a:p>
          <a:p>
            <a:r>
              <a:rPr lang="cs-CZ" sz="1200" dirty="0" smtClean="0"/>
              <a:t>11.</a:t>
            </a:r>
            <a:r>
              <a:rPr lang="it-IT" sz="1200" dirty="0" smtClean="0"/>
              <a:t>[online</a:t>
            </a:r>
            <a:r>
              <a:rPr lang="it-IT" sz="1200" dirty="0"/>
              <a:t>]. [cit. 2013-09-21]. Dostupné z: </a:t>
            </a:r>
            <a:r>
              <a:rPr lang="it-IT" sz="1200" dirty="0" smtClean="0"/>
              <a:t> </a:t>
            </a:r>
            <a:r>
              <a:rPr lang="it-IT" sz="1200" dirty="0">
                <a:hlinkClick r:id="rId6"/>
              </a:rPr>
              <a:t>http://</a:t>
            </a:r>
            <a:r>
              <a:rPr lang="it-IT" sz="1200" dirty="0" smtClean="0">
                <a:hlinkClick r:id="rId6"/>
              </a:rPr>
              <a:t>tourismus.meinestadt.de/deutschland/top10/top14residenzwuerzburg?id=311056</a:t>
            </a:r>
            <a:endParaRPr lang="cs-CZ" sz="1200" dirty="0" smtClean="0"/>
          </a:p>
          <a:p>
            <a:endParaRPr lang="cs-CZ" sz="1200" dirty="0"/>
          </a:p>
          <a:p>
            <a:r>
              <a:rPr lang="it-IT" sz="1200" dirty="0" smtClean="0"/>
              <a:t> </a:t>
            </a:r>
            <a:endParaRPr lang="cs-CZ" sz="1200" dirty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>
                <a:cs typeface="Arial" pitchFamily="34" charset="0"/>
              </a:rPr>
              <a:t>Autorská práva:</a:t>
            </a:r>
          </a:p>
          <a:p>
            <a:pPr marL="0" lvl="1"/>
            <a:r>
              <a:rPr lang="ru-RU" sz="1200" dirty="0">
                <a:cs typeface="Arial" pitchFamily="34" charset="0"/>
              </a:rPr>
              <a:t>Dílo smí být dále šířeno pod licencí CC BY-SA. </a:t>
            </a:r>
            <a:endParaRPr lang="cs-CZ" sz="1200" dirty="0">
              <a:cs typeface="Arial" pitchFamily="34" charset="0"/>
            </a:endParaRPr>
          </a:p>
          <a:p>
            <a:pPr marL="0" lvl="1"/>
            <a:r>
              <a:rPr lang="ru-RU" sz="1200" dirty="0">
                <a:cs typeface="Arial" pitchFamily="34" charset="0"/>
              </a:rPr>
              <a:t>Materiály jsou určeny pro bezplatné používání pro potřeby výuky a vzdělávání na všech typech škol a školských zařízení. Jakékoliv další využití podléhá autorskému zákonu. </a:t>
            </a:r>
            <a:endParaRPr lang="cs-CZ" sz="1200" dirty="0">
              <a:cs typeface="Arial" pitchFamily="34" charset="0"/>
            </a:endParaRPr>
          </a:p>
          <a:p>
            <a:pPr lvl="1" indent="-457200"/>
            <a:r>
              <a:rPr lang="ru-RU" sz="1200" dirty="0">
                <a:cs typeface="Arial" pitchFamily="34" charset="0"/>
              </a:rPr>
              <a:t>Všechna neocitovaná autorská díla jsou dílem autora. </a:t>
            </a:r>
            <a:endParaRPr lang="cs-CZ" sz="1200" dirty="0">
              <a:cs typeface="Arial" pitchFamily="34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 bwMode="auto">
          <a:xfrm>
            <a:off x="741610" y="1196752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/>
            <a:r>
              <a:rPr lang="en-US" dirty="0" smtClean="0"/>
              <a:t>POU</a:t>
            </a:r>
            <a:r>
              <a:rPr lang="cs-CZ" dirty="0" smtClean="0"/>
              <a:t>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267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</TotalTime>
  <Words>540</Words>
  <Application>Microsoft Office PowerPoint</Application>
  <PresentationFormat>Předvádění na obrazovce (4:3)</PresentationFormat>
  <Paragraphs>94</Paragraphs>
  <Slides>22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Motiv sady Office</vt:lpstr>
      <vt:lpstr>1_Motiv sady Office</vt:lpstr>
      <vt:lpstr>Obchodní akademie, Střední odborná škola  a Jazyková škola s právem státní jazykové zkoušky,  Hradec Králové</vt:lpstr>
      <vt:lpstr>Kölner Dom</vt:lpstr>
      <vt:lpstr>Portal des Kölner Doms</vt:lpstr>
      <vt:lpstr>Kölner Dom</vt:lpstr>
      <vt:lpstr>Dresden - Frauenkirche</vt:lpstr>
      <vt:lpstr>Frauenkirche</vt:lpstr>
      <vt:lpstr>Berlin – Brandenburger Tor</vt:lpstr>
      <vt:lpstr>Schloss Neuschwanstein</vt:lpstr>
      <vt:lpstr>Schloss Neuschwanstein</vt:lpstr>
      <vt:lpstr>Dresdner  Zwinger</vt:lpstr>
      <vt:lpstr>Dresdner  Zwinger</vt:lpstr>
      <vt:lpstr>Hamburger  Hafen</vt:lpstr>
      <vt:lpstr>Hamburger  Hafen</vt:lpstr>
      <vt:lpstr>Wuppertaler  Schwebebahn</vt:lpstr>
      <vt:lpstr>Wuppertaler  Schwebebahn</vt:lpstr>
      <vt:lpstr>Berliner  Fernsehturm</vt:lpstr>
      <vt:lpstr>Berliner  Fernsehturm</vt:lpstr>
      <vt:lpstr>Wartburg</vt:lpstr>
      <vt:lpstr>Wartburg</vt:lpstr>
      <vt:lpstr>Residenz  Würzburg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Simonová Martina</dc:creator>
  <cp:lastModifiedBy>Igor Simon</cp:lastModifiedBy>
  <cp:revision>118</cp:revision>
  <dcterms:created xsi:type="dcterms:W3CDTF">2013-05-29T15:33:28Z</dcterms:created>
  <dcterms:modified xsi:type="dcterms:W3CDTF">2014-01-31T09:24:35Z</dcterms:modified>
</cp:coreProperties>
</file>