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8" r:id="rId3"/>
    <p:sldId id="256" r:id="rId4"/>
    <p:sldId id="257" r:id="rId5"/>
    <p:sldId id="258" r:id="rId6"/>
    <p:sldId id="259" r:id="rId7"/>
    <p:sldId id="262" r:id="rId8"/>
    <p:sldId id="260" r:id="rId9"/>
    <p:sldId id="261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666" y="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136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372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793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950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79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451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043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500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060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5536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861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9698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6804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5764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1616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6362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0444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6628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6030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0812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855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85898D-F116-4C01-A174-BD98AB5E9522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AB3E9-810A-4CE8-8ED1-96B8D794D8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071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173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49541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</a:t>
                      </a:r>
                      <a:r>
                        <a:rPr lang="cs-CZ" sz="1800" b="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Simonová</a:t>
                      </a:r>
                      <a:endParaRPr lang="cs-CZ" sz="1800" b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VY_32_INOVACE_11_NEMCINA_KOMUNIKACNI_SITUACE_12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Oblečení, prezentace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Německý jazyk - komunikační situace</a:t>
                      </a:r>
                      <a:endParaRPr lang="cs-CZ" sz="180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Sociální činnost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2. ročník</a:t>
                      </a:r>
                      <a:endParaRPr lang="cs-CZ" sz="180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80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Oblečení, barvy – základní slovní zásoba</a:t>
                      </a:r>
                      <a:endParaRPr lang="cs-CZ" sz="140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Opakování slovní zásoby k tématu oblečení</a:t>
                      </a:r>
                      <a:endParaRPr lang="cs-CZ" sz="140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744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smtClean="0">
                <a:latin typeface="Algerian" pitchFamily="82" charset="0"/>
              </a:rPr>
              <a:t>K L E I D U N G</a:t>
            </a:r>
            <a:endParaRPr lang="cs-CZ" sz="800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109522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Igor\AppData\Local\Microsoft\Windows\Temporary Internet Files\Content.IE5\42EIKA2Z\MC9003478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348880"/>
            <a:ext cx="3127440" cy="2760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zobrazení 5"/>
          <p:cNvSpPr/>
          <p:nvPr/>
        </p:nvSpPr>
        <p:spPr>
          <a:xfrm>
            <a:off x="2483768" y="2348879"/>
            <a:ext cx="6264696" cy="2760053"/>
          </a:xfrm>
          <a:prstGeom prst="flowChartDisp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das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u="sng" dirty="0" err="1" smtClean="0">
                <a:solidFill>
                  <a:schemeClr val="tx1"/>
                </a:solidFill>
                <a:latin typeface="Comic Sans MS" pitchFamily="66" charset="0"/>
              </a:rPr>
              <a:t>ein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Fernseher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8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Nein</a:t>
            </a:r>
            <a:r>
              <a:rPr lang="cs-CZ" sz="3600" b="1" smtClean="0">
                <a:latin typeface="Comic Sans MS" pitchFamily="66" charset="0"/>
              </a:rPr>
              <a:t>, </a:t>
            </a:r>
            <a:r>
              <a:rPr lang="cs-CZ" sz="3600" b="1" err="1" smtClean="0">
                <a:latin typeface="Comic Sans MS" pitchFamily="66" charset="0"/>
              </a:rPr>
              <a:t>das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ist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u="sng" err="1" smtClean="0">
                <a:latin typeface="Comic Sans MS" pitchFamily="66" charset="0"/>
              </a:rPr>
              <a:t>kein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Fernseher</a:t>
            </a:r>
            <a:r>
              <a:rPr lang="cs-CZ" sz="3600" smtClean="0">
                <a:latin typeface="Comic Sans MS" pitchFamily="66" charset="0"/>
              </a:rPr>
              <a:t>.</a:t>
            </a:r>
            <a:endParaRPr lang="cs-CZ" sz="360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err="1" smtClean="0">
                <a:latin typeface="Comic Sans MS" pitchFamily="66" charset="0"/>
              </a:rPr>
              <a:t>Das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ist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eine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Unterhose</a:t>
            </a:r>
            <a:r>
              <a:rPr lang="cs-CZ" sz="2800" smtClean="0">
                <a:latin typeface="Comic Sans MS" pitchFamily="66" charset="0"/>
              </a:rPr>
              <a:t>.</a:t>
            </a:r>
          </a:p>
          <a:p>
            <a:endParaRPr lang="cs-CZ" sz="2800">
              <a:latin typeface="Comic Sans MS" pitchFamily="66" charset="0"/>
            </a:endParaRPr>
          </a:p>
          <a:p>
            <a:r>
              <a:rPr lang="cs-CZ" sz="2800" err="1" smtClean="0">
                <a:latin typeface="Comic Sans MS" pitchFamily="66" charset="0"/>
              </a:rPr>
              <a:t>Welche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Farbe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hat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die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Hose</a:t>
            </a:r>
            <a:r>
              <a:rPr lang="cs-CZ" sz="2800" smtClean="0">
                <a:latin typeface="Comic Sans MS" pitchFamily="66" charset="0"/>
              </a:rPr>
              <a:t>?</a:t>
            </a:r>
          </a:p>
          <a:p>
            <a:endParaRPr lang="cs-CZ" sz="2800" smtClean="0">
              <a:latin typeface="Comic Sans MS" pitchFamily="66" charset="0"/>
            </a:endParaRPr>
          </a:p>
          <a:p>
            <a:r>
              <a:rPr lang="cs-CZ" sz="2800" err="1" smtClean="0">
                <a:latin typeface="Comic Sans MS" pitchFamily="66" charset="0"/>
              </a:rPr>
              <a:t>schwarz</a:t>
            </a:r>
            <a:r>
              <a:rPr lang="cs-CZ" sz="2800" smtClean="0">
                <a:latin typeface="Comic Sans MS" pitchFamily="66" charset="0"/>
              </a:rPr>
              <a:t>    </a:t>
            </a:r>
          </a:p>
          <a:p>
            <a:endParaRPr lang="cs-CZ" sz="2800" smtClean="0">
              <a:latin typeface="Comic Sans MS" pitchFamily="66" charset="0"/>
            </a:endParaRPr>
          </a:p>
          <a:p>
            <a:r>
              <a:rPr lang="cs-CZ" sz="2800" smtClean="0">
                <a:latin typeface="Comic Sans MS" pitchFamily="66" charset="0"/>
              </a:rPr>
              <a:t>lila</a:t>
            </a:r>
            <a:endParaRPr lang="cs-CZ" sz="2800">
              <a:latin typeface="Comic Sans MS" pitchFamily="66" charset="0"/>
            </a:endParaRPr>
          </a:p>
        </p:txBody>
      </p:sp>
      <p:pic>
        <p:nvPicPr>
          <p:cNvPr id="2050" name="Picture 2" descr="C:\Users\Igor\AppData\Local\Microsoft\Windows\Temporary Internet Files\Content.IE5\42EIKA2Z\MC9003478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441" y="3717032"/>
            <a:ext cx="3167866" cy="279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rdce 3"/>
          <p:cNvSpPr/>
          <p:nvPr/>
        </p:nvSpPr>
        <p:spPr>
          <a:xfrm>
            <a:off x="2644687" y="3356992"/>
            <a:ext cx="914400" cy="914400"/>
          </a:xfrm>
          <a:prstGeom prst="hear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2051720" y="4509120"/>
            <a:ext cx="914400" cy="914400"/>
          </a:xfrm>
          <a:prstGeom prst="hear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7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Ist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das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eine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Jeans</a:t>
            </a:r>
            <a:r>
              <a:rPr lang="cs-CZ" sz="3600" b="1" smtClean="0">
                <a:latin typeface="Comic Sans MS" pitchFamily="66" charset="0"/>
              </a:rPr>
              <a:t> oder </a:t>
            </a:r>
            <a:r>
              <a:rPr lang="cs-CZ" sz="3600" b="1" err="1" smtClean="0">
                <a:latin typeface="Comic Sans MS" pitchFamily="66" charset="0"/>
              </a:rPr>
              <a:t>ein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Hemd</a:t>
            </a:r>
            <a:r>
              <a:rPr lang="cs-CZ" sz="3600" b="1" smtClean="0">
                <a:latin typeface="Comic Sans MS" pitchFamily="66" charset="0"/>
              </a:rPr>
              <a:t>?</a:t>
            </a:r>
            <a:endParaRPr lang="cs-CZ" sz="3600" b="1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Igor\AppData\Local\Microsoft\Windows\Temporary Internet Files\Content.IE5\8NPE5VCO\MC900113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790" y="2060848"/>
            <a:ext cx="2265305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vislý svitek 3"/>
          <p:cNvSpPr/>
          <p:nvPr/>
        </p:nvSpPr>
        <p:spPr>
          <a:xfrm>
            <a:off x="3393899" y="1988840"/>
            <a:ext cx="3528392" cy="4032448"/>
          </a:xfrm>
          <a:prstGeom prst="vertic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916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err="1" smtClean="0">
                <a:solidFill>
                  <a:schemeClr val="tx1"/>
                </a:solidFill>
                <a:latin typeface="Comic Sans MS" pitchFamily="66" charset="0"/>
              </a:rPr>
              <a:t>Richtig</a:t>
            </a:r>
            <a:r>
              <a:rPr lang="cs-CZ" sz="4000" b="1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4000" b="1" err="1" smtClean="0">
                <a:solidFill>
                  <a:schemeClr val="tx1"/>
                </a:solidFill>
                <a:latin typeface="Comic Sans MS" pitchFamily="66" charset="0"/>
              </a:rPr>
              <a:t>das</a:t>
            </a:r>
            <a:r>
              <a:rPr lang="cs-CZ" sz="4000" b="1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4000" b="1" err="1" smtClean="0">
                <a:solidFill>
                  <a:schemeClr val="tx1"/>
                </a:solidFill>
                <a:latin typeface="Comic Sans MS" pitchFamily="66" charset="0"/>
              </a:rPr>
              <a:t>ist</a:t>
            </a:r>
            <a:r>
              <a:rPr lang="cs-CZ" sz="4000" b="1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4000" b="1" u="sng" err="1" smtClean="0">
                <a:solidFill>
                  <a:schemeClr val="tx1"/>
                </a:solidFill>
                <a:latin typeface="Comic Sans MS" pitchFamily="66" charset="0"/>
              </a:rPr>
              <a:t>eine</a:t>
            </a:r>
            <a:r>
              <a:rPr lang="cs-CZ" sz="4000" b="1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4000" b="1" err="1" smtClean="0">
                <a:solidFill>
                  <a:schemeClr val="tx1"/>
                </a:solidFill>
                <a:latin typeface="Comic Sans MS" pitchFamily="66" charset="0"/>
              </a:rPr>
              <a:t>Jeans</a:t>
            </a:r>
            <a:r>
              <a:rPr lang="cs-CZ" sz="4000" b="1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cs-CZ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mtClean="0">
                <a:solidFill>
                  <a:schemeClr val="tx1"/>
                </a:solidFill>
                <a:latin typeface="Comic Sans MS" pitchFamily="66" charset="0"/>
              </a:rPr>
            </a:b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Igor\AppData\Local\Microsoft\Windows\Temporary Internet Files\Content.IE5\8NPE5VCO\MC900113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791" y="1844824"/>
            <a:ext cx="208051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43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Ist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u="sng" err="1" smtClean="0">
                <a:latin typeface="Comic Sans MS" pitchFamily="66" charset="0"/>
              </a:rPr>
              <a:t>die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Jeans</a:t>
            </a:r>
            <a:r>
              <a:rPr lang="cs-CZ" sz="3600" b="1" smtClean="0">
                <a:latin typeface="Comic Sans MS" pitchFamily="66" charset="0"/>
              </a:rPr>
              <a:t> rot?</a:t>
            </a:r>
            <a:endParaRPr lang="cs-CZ" sz="3600" b="1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31842" y="1484784"/>
            <a:ext cx="3364093" cy="482453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Igor\AppData\Local\Microsoft\Windows\Temporary Internet Files\Content.IE5\8NPE5VCO\MC900113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10009"/>
            <a:ext cx="2448272" cy="4411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4283968" y="2649454"/>
            <a:ext cx="4320480" cy="1800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Nein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die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Jeans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ist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blau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80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431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Ist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das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u="sng" err="1" smtClean="0">
                <a:latin typeface="Comic Sans MS" pitchFamily="66" charset="0"/>
              </a:rPr>
              <a:t>ein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Schal</a:t>
            </a:r>
            <a:r>
              <a:rPr lang="cs-CZ" sz="4000" smtClean="0">
                <a:latin typeface="Comic Sans MS" pitchFamily="66" charset="0"/>
              </a:rPr>
              <a:t>?</a:t>
            </a:r>
            <a:endParaRPr lang="cs-CZ" sz="4000">
              <a:latin typeface="Comic Sans MS" pitchFamily="66" charset="0"/>
            </a:endParaRPr>
          </a:p>
        </p:txBody>
      </p:sp>
      <p:pic>
        <p:nvPicPr>
          <p:cNvPr id="5122" name="Picture 2" descr="C:\Users\Igor\AppData\Local\Microsoft\Windows\Temporary Internet Files\Content.IE5\VVIIR7WN\MM900283017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96752"/>
            <a:ext cx="4606379" cy="460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1763688" y="2564904"/>
            <a:ext cx="2952328" cy="129614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023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Ja</a:t>
            </a:r>
            <a:r>
              <a:rPr lang="cs-CZ" sz="3600" b="1" smtClean="0">
                <a:latin typeface="Comic Sans MS" pitchFamily="66" charset="0"/>
              </a:rPr>
              <a:t>, </a:t>
            </a:r>
            <a:r>
              <a:rPr lang="cs-CZ" sz="3600" b="1" err="1" smtClean="0">
                <a:latin typeface="Comic Sans MS" pitchFamily="66" charset="0"/>
              </a:rPr>
              <a:t>das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ist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u="sng" err="1" smtClean="0">
                <a:latin typeface="Comic Sans MS" pitchFamily="66" charset="0"/>
              </a:rPr>
              <a:t>ein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Schal</a:t>
            </a:r>
            <a:r>
              <a:rPr lang="cs-CZ" sz="3600" b="1" smtClean="0">
                <a:latin typeface="Comic Sans MS" pitchFamily="66" charset="0"/>
              </a:rPr>
              <a:t>.</a:t>
            </a:r>
            <a:endParaRPr lang="cs-CZ" sz="3600" b="1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Igor\AppData\Local\Microsoft\Windows\Temporary Internet Files\Content.IE5\VVIIR7WN\MM900283017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5184576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2628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Das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ist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ein</a:t>
            </a:r>
            <a:r>
              <a:rPr lang="cs-CZ" sz="3600" b="1" smtClean="0">
                <a:latin typeface="Comic Sans MS" pitchFamily="66" charset="0"/>
              </a:rPr>
              <a:t> T-</a:t>
            </a:r>
            <a:r>
              <a:rPr lang="cs-CZ" sz="3600" b="1" err="1" smtClean="0">
                <a:latin typeface="Comic Sans MS" pitchFamily="66" charset="0"/>
              </a:rPr>
              <a:t>Shirt</a:t>
            </a:r>
            <a:r>
              <a:rPr lang="cs-CZ" sz="3600" b="1" smtClean="0">
                <a:latin typeface="Comic Sans MS" pitchFamily="66" charset="0"/>
              </a:rPr>
              <a:t>.</a:t>
            </a:r>
            <a:endParaRPr lang="cs-CZ" sz="3600" b="1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Users\Igor\AppData\Local\Microsoft\Windows\Temporary Internet Files\Content.IE5\VVIIR7WN\MM900283017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5184576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0" y="3371157"/>
            <a:ext cx="3635896" cy="20882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err="1" smtClean="0">
                <a:solidFill>
                  <a:schemeClr val="tx1"/>
                </a:solidFill>
                <a:latin typeface="Comic Sans MS" pitchFamily="66" charset="0"/>
              </a:rPr>
              <a:t>Was</a:t>
            </a:r>
            <a:r>
              <a:rPr lang="cs-CZ" sz="32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200" err="1" smtClean="0">
                <a:solidFill>
                  <a:schemeClr val="tx1"/>
                </a:solidFill>
                <a:latin typeface="Comic Sans MS" pitchFamily="66" charset="0"/>
              </a:rPr>
              <a:t>ist</a:t>
            </a:r>
            <a:r>
              <a:rPr lang="cs-CZ" sz="32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200" err="1" smtClean="0">
                <a:solidFill>
                  <a:schemeClr val="tx1"/>
                </a:solidFill>
                <a:latin typeface="Comic Sans MS" pitchFamily="66" charset="0"/>
              </a:rPr>
              <a:t>das</a:t>
            </a:r>
            <a:r>
              <a:rPr lang="cs-CZ" sz="320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92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Was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siehst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du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auf</a:t>
            </a:r>
            <a:r>
              <a:rPr lang="cs-CZ" sz="3600" b="1" smtClean="0">
                <a:latin typeface="Comic Sans MS" pitchFamily="66" charset="0"/>
              </a:rPr>
              <a:t> dem </a:t>
            </a:r>
            <a:r>
              <a:rPr lang="cs-CZ" sz="3600" b="1" err="1" smtClean="0">
                <a:latin typeface="Comic Sans MS" pitchFamily="66" charset="0"/>
              </a:rPr>
              <a:t>Bild</a:t>
            </a:r>
            <a:r>
              <a:rPr lang="cs-CZ" sz="3600" b="1" smtClean="0">
                <a:latin typeface="Comic Sans MS" pitchFamily="66" charset="0"/>
              </a:rPr>
              <a:t>?</a:t>
            </a:r>
            <a:endParaRPr lang="cs-CZ" sz="3600" b="1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5" name="Picture 3" descr="C:\Users\Igor\AppData\Local\Microsoft\Windows\Temporary Internet Files\Content.IE5\61A0K9UG\MC900300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868" y="1437694"/>
            <a:ext cx="5005496" cy="494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826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Ich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sehe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smtClean="0">
                <a:latin typeface="Comic Sans MS" pitchFamily="66" charset="0"/>
              </a:rPr>
              <a:t>…</a:t>
            </a:r>
            <a:endParaRPr lang="cs-CZ" sz="360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</a:t>
            </a:r>
            <a:r>
              <a:rPr lang="cs-CZ" sz="2800" err="1" smtClean="0">
                <a:latin typeface="Comic Sans MS" pitchFamily="66" charset="0"/>
              </a:rPr>
              <a:t>einen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Schal</a:t>
            </a:r>
            <a:endParaRPr lang="cs-CZ" sz="280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800" smtClean="0">
              <a:latin typeface="Comic Sans MS" pitchFamily="66" charset="0"/>
            </a:endParaRPr>
          </a:p>
          <a:p>
            <a:r>
              <a:rPr lang="cs-CZ" sz="2800" err="1" smtClean="0">
                <a:latin typeface="Comic Sans MS" pitchFamily="66" charset="0"/>
              </a:rPr>
              <a:t>eine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Mütze</a:t>
            </a:r>
            <a:endParaRPr lang="cs-CZ" sz="280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800" smtClean="0">
              <a:latin typeface="Comic Sans MS" pitchFamily="66" charset="0"/>
            </a:endParaRPr>
          </a:p>
          <a:p>
            <a:r>
              <a:rPr lang="cs-CZ" sz="2800" err="1" smtClean="0">
                <a:latin typeface="Comic Sans MS" pitchFamily="66" charset="0"/>
              </a:rPr>
              <a:t>Handschuhe</a:t>
            </a:r>
            <a:endParaRPr lang="cs-CZ"/>
          </a:p>
        </p:txBody>
      </p:sp>
      <p:pic>
        <p:nvPicPr>
          <p:cNvPr id="9218" name="Picture 2" descr="C:\Users\Igor\AppData\Local\Microsoft\Windows\Temporary Internet Files\Content.IE5\61A0K9UG\MC900300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07927"/>
            <a:ext cx="3492426" cy="3449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1794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/>
          </a:p>
          <a:p>
            <a:pPr algn="ctr">
              <a:buFont typeface="Wingdings" pitchFamily="2" charset="2"/>
              <a:buChar char="Ø"/>
            </a:pPr>
            <a:r>
              <a:rPr lang="cs-CZ" sz="2800" err="1" smtClean="0">
                <a:latin typeface="Comic Sans MS" pitchFamily="66" charset="0"/>
              </a:rPr>
              <a:t>grün</a:t>
            </a:r>
            <a:endParaRPr lang="cs-CZ" sz="2800" smtClean="0"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2800" smtClean="0"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2800" smtClean="0">
              <a:latin typeface="Comic Sans MS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sz="2800" err="1" smtClean="0">
                <a:latin typeface="Comic Sans MS" pitchFamily="66" charset="0"/>
              </a:rPr>
              <a:t>orange</a:t>
            </a:r>
            <a:endParaRPr lang="cs-CZ" sz="2800" smtClean="0"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2800" smtClean="0"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2800">
              <a:latin typeface="Comic Sans MS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sz="2800" err="1" smtClean="0">
                <a:latin typeface="Comic Sans MS" pitchFamily="66" charset="0"/>
              </a:rPr>
              <a:t>gelb</a:t>
            </a:r>
            <a:endParaRPr lang="cs-CZ" sz="280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endParaRPr lang="cs-CZ" sz="280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endParaRPr lang="cs-CZ" sz="2800"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134886" y="404664"/>
            <a:ext cx="6624736" cy="172819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Welche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Farbe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haben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die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Mütze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, der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Schal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und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die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Handschuhe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8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2150908" y="2208245"/>
            <a:ext cx="914400" cy="91440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2129678" y="3573016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150908" y="5071717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102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Was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meinst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du</a:t>
            </a:r>
            <a:r>
              <a:rPr lang="cs-CZ" sz="3600" b="1" smtClean="0">
                <a:latin typeface="Comic Sans MS" pitchFamily="66" charset="0"/>
              </a:rPr>
              <a:t>? </a:t>
            </a:r>
            <a:r>
              <a:rPr lang="cs-CZ" sz="3600" b="1" err="1" smtClean="0">
                <a:latin typeface="Comic Sans MS" pitchFamily="66" charset="0"/>
              </a:rPr>
              <a:t>Was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ist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das</a:t>
            </a:r>
            <a:r>
              <a:rPr lang="cs-CZ" sz="4000" smtClean="0">
                <a:latin typeface="Comic Sans MS" pitchFamily="66" charset="0"/>
              </a:rPr>
              <a:t>?</a:t>
            </a:r>
            <a:endParaRPr lang="cs-CZ" sz="400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3" name="Picture 3" descr="C:\Users\Igor\AppData\Local\Microsoft\Windows\Temporary Internet Files\Content.IE5\UORZZS6B\MC900318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59760"/>
            <a:ext cx="5147905" cy="436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7942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Ist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das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u="sng" err="1" smtClean="0">
                <a:latin typeface="Comic Sans MS" pitchFamily="66" charset="0"/>
              </a:rPr>
              <a:t>ein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Schmetterling</a:t>
            </a:r>
            <a:r>
              <a:rPr lang="cs-CZ" sz="4000" smtClean="0">
                <a:latin typeface="Comic Sans MS" pitchFamily="66" charset="0"/>
              </a:rPr>
              <a:t>?</a:t>
            </a:r>
            <a:endParaRPr lang="cs-CZ" sz="400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C:\Users\Igor\AppData\Local\Microsoft\Windows\Temporary Internet Files\Content.IE5\8L23MN3J\MC900293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74288"/>
            <a:ext cx="3945212" cy="4502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611560" y="3625779"/>
            <a:ext cx="3096344" cy="1315389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Oh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nein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!!!</a:t>
            </a:r>
            <a:endParaRPr lang="cs-CZ" sz="280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1396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err="1" smtClean="0">
                <a:latin typeface="Comic Sans MS" pitchFamily="66" charset="0"/>
              </a:rPr>
              <a:t>Nein</a:t>
            </a:r>
            <a:r>
              <a:rPr lang="cs-CZ" sz="3600" b="1" smtClean="0">
                <a:latin typeface="Comic Sans MS" pitchFamily="66" charset="0"/>
              </a:rPr>
              <a:t>, </a:t>
            </a:r>
            <a:r>
              <a:rPr lang="cs-CZ" sz="3600" b="1" err="1" smtClean="0">
                <a:latin typeface="Comic Sans MS" pitchFamily="66" charset="0"/>
              </a:rPr>
              <a:t>das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ist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u="sng" err="1" smtClean="0">
                <a:latin typeface="Comic Sans MS" pitchFamily="66" charset="0"/>
              </a:rPr>
              <a:t>kein</a:t>
            </a:r>
            <a:r>
              <a:rPr lang="cs-CZ" sz="3600" b="1" smtClean="0">
                <a:latin typeface="Comic Sans MS" pitchFamily="66" charset="0"/>
              </a:rPr>
              <a:t> </a:t>
            </a:r>
            <a:r>
              <a:rPr lang="cs-CZ" sz="3600" b="1" err="1" smtClean="0">
                <a:latin typeface="Comic Sans MS" pitchFamily="66" charset="0"/>
              </a:rPr>
              <a:t>Schmetterling</a:t>
            </a:r>
            <a:r>
              <a:rPr lang="cs-CZ" sz="4000" smtClean="0">
                <a:latin typeface="Comic Sans MS" pitchFamily="66" charset="0"/>
              </a:rPr>
              <a:t>.</a:t>
            </a:r>
            <a:endParaRPr lang="cs-CZ" sz="400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 descr="C:\Users\Igor\AppData\Local\Microsoft\Windows\Temporary Internet Files\Content.IE5\9G10QT68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060848"/>
            <a:ext cx="5486400" cy="4236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4283968" y="1484040"/>
            <a:ext cx="4032448" cy="14904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Das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hier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ist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ein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Schmetterling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80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5223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err="1" smtClean="0">
                <a:latin typeface="Comic Sans MS" pitchFamily="66" charset="0"/>
              </a:rPr>
              <a:t>Das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ist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u="sng" err="1" smtClean="0">
                <a:latin typeface="Comic Sans MS" pitchFamily="66" charset="0"/>
              </a:rPr>
              <a:t>eine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Fliege</a:t>
            </a:r>
            <a:r>
              <a:rPr lang="cs-CZ" sz="4000" smtClean="0">
                <a:latin typeface="Comic Sans MS" pitchFamily="66" charset="0"/>
              </a:rPr>
              <a:t>.</a:t>
            </a:r>
            <a:endParaRPr lang="cs-CZ" sz="4000">
              <a:latin typeface="Comic Sans MS" pitchFamily="66" charset="0"/>
            </a:endParaRPr>
          </a:p>
        </p:txBody>
      </p:sp>
      <p:pic>
        <p:nvPicPr>
          <p:cNvPr id="13314" name="Picture 2" descr="C:\Users\Igor\AppData\Local\Microsoft\Windows\Temporary Internet Files\Content.IE5\VVIIR7WN\MC9003319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219" y="1412776"/>
            <a:ext cx="4222728" cy="413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Igor\AppData\Local\Microsoft\Windows\Temporary Internet Files\Content.IE5\8L23MN3J\MC90029394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88839"/>
            <a:ext cx="3240360" cy="3700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6404393" y="188640"/>
            <a:ext cx="1633052" cy="302433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F</a:t>
            </a:r>
          </a:p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L</a:t>
            </a:r>
          </a:p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</a:p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E</a:t>
            </a:r>
          </a:p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G</a:t>
            </a:r>
          </a:p>
          <a:p>
            <a:pPr algn="ctr"/>
            <a:r>
              <a:rPr lang="cs-CZ" sz="2800">
                <a:solidFill>
                  <a:schemeClr val="tx1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7" name="Šipka dolů 6"/>
          <p:cNvSpPr/>
          <p:nvPr/>
        </p:nvSpPr>
        <p:spPr>
          <a:xfrm>
            <a:off x="1331640" y="1196752"/>
            <a:ext cx="1584176" cy="300259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F</a:t>
            </a:r>
          </a:p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L</a:t>
            </a:r>
          </a:p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</a:p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E</a:t>
            </a:r>
          </a:p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G</a:t>
            </a:r>
          </a:p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E</a:t>
            </a:r>
            <a:endParaRPr lang="cs-CZ" sz="280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7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err="1" smtClean="0">
                <a:latin typeface="Comic Sans MS" pitchFamily="66" charset="0"/>
              </a:rPr>
              <a:t>Was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haben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sie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auf</a:t>
            </a:r>
            <a:r>
              <a:rPr lang="cs-CZ" sz="4000" smtClean="0">
                <a:latin typeface="Comic Sans MS" pitchFamily="66" charset="0"/>
              </a:rPr>
              <a:t> dem </a:t>
            </a:r>
            <a:r>
              <a:rPr lang="cs-CZ" sz="4000" err="1" smtClean="0">
                <a:latin typeface="Comic Sans MS" pitchFamily="66" charset="0"/>
              </a:rPr>
              <a:t>Kopf</a:t>
            </a:r>
            <a:r>
              <a:rPr lang="cs-CZ" sz="4000" smtClean="0">
                <a:latin typeface="Comic Sans MS" pitchFamily="66" charset="0"/>
              </a:rPr>
              <a:t>?</a:t>
            </a:r>
            <a:endParaRPr lang="cs-CZ" sz="400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 descr="C:\Users\Igor\AppData\Local\Microsoft\Windows\Temporary Internet Files\Content.IE5\61A0K9UG\MM910001160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8"/>
            <a:ext cx="5112568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800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err="1" smtClean="0">
                <a:latin typeface="Comic Sans MS" pitchFamily="66" charset="0"/>
              </a:rPr>
              <a:t>Was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haben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sie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auf</a:t>
            </a:r>
            <a:r>
              <a:rPr lang="cs-CZ" sz="4000" smtClean="0">
                <a:latin typeface="Comic Sans MS" pitchFamily="66" charset="0"/>
              </a:rPr>
              <a:t> dem </a:t>
            </a:r>
            <a:r>
              <a:rPr lang="cs-CZ" sz="4000" err="1" smtClean="0">
                <a:latin typeface="Comic Sans MS" pitchFamily="66" charset="0"/>
              </a:rPr>
              <a:t>Kopf</a:t>
            </a:r>
            <a:r>
              <a:rPr lang="cs-CZ" sz="4000" smtClean="0">
                <a:latin typeface="Comic Sans MS" pitchFamily="66" charset="0"/>
              </a:rPr>
              <a:t>?</a:t>
            </a:r>
            <a:endParaRPr lang="cs-CZ" sz="400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Users\Igor\AppData\Local\Microsoft\Windows\Temporary Internet Files\Content.IE5\61A0K9UG\MM910001160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8"/>
            <a:ext cx="5112568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1043608" y="1844824"/>
            <a:ext cx="2088232" cy="93610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5783425" y="1124744"/>
            <a:ext cx="864096" cy="126014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79512" y="4509120"/>
            <a:ext cx="3240360" cy="144016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Sie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hat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eine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Mütze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8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1" y="4653136"/>
            <a:ext cx="3327986" cy="144016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Er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hat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einen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err="1" smtClean="0">
                <a:solidFill>
                  <a:schemeClr val="tx1"/>
                </a:solidFill>
                <a:latin typeface="Comic Sans MS" pitchFamily="66" charset="0"/>
              </a:rPr>
              <a:t>Hut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80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9755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 animBg="1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err="1" smtClean="0">
                <a:latin typeface="Comic Sans MS" pitchFamily="66" charset="0"/>
              </a:rPr>
              <a:t>Ist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das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u="sng" err="1" smtClean="0">
                <a:latin typeface="Comic Sans MS" pitchFamily="66" charset="0"/>
              </a:rPr>
              <a:t>ein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Kater</a:t>
            </a:r>
            <a:r>
              <a:rPr lang="cs-CZ" sz="4000" smtClean="0">
                <a:latin typeface="Comic Sans MS" pitchFamily="66" charset="0"/>
              </a:rPr>
              <a:t> oder</a:t>
            </a:r>
            <a:r>
              <a:rPr lang="cs-CZ" sz="4000" u="sng" smtClean="0">
                <a:latin typeface="Comic Sans MS" pitchFamily="66" charset="0"/>
              </a:rPr>
              <a:t> </a:t>
            </a:r>
            <a:r>
              <a:rPr lang="cs-CZ" sz="4000" u="sng" err="1" smtClean="0">
                <a:latin typeface="Comic Sans MS" pitchFamily="66" charset="0"/>
              </a:rPr>
              <a:t>eine</a:t>
            </a:r>
            <a:r>
              <a:rPr lang="cs-CZ" sz="4000" u="sng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Katze</a:t>
            </a:r>
            <a:r>
              <a:rPr lang="cs-CZ" sz="4000" smtClean="0">
                <a:latin typeface="Comic Sans MS" pitchFamily="66" charset="0"/>
              </a:rPr>
              <a:t>?</a:t>
            </a:r>
            <a:endParaRPr lang="cs-CZ" sz="400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smtClean="0">
              <a:latin typeface="Comic Sans MS" pitchFamily="66" charset="0"/>
            </a:endParaRPr>
          </a:p>
          <a:p>
            <a:endParaRPr lang="cs-CZ" sz="2800">
              <a:latin typeface="Comic Sans MS" pitchFamily="66" charset="0"/>
            </a:endParaRPr>
          </a:p>
          <a:p>
            <a:endParaRPr lang="cs-CZ" sz="2800" smtClean="0">
              <a:latin typeface="Comic Sans MS" pitchFamily="66" charset="0"/>
            </a:endParaRPr>
          </a:p>
          <a:p>
            <a:endParaRPr lang="cs-CZ" sz="2800">
              <a:latin typeface="Comic Sans MS" pitchFamily="66" charset="0"/>
            </a:endParaRPr>
          </a:p>
          <a:p>
            <a:r>
              <a:rPr lang="cs-CZ" sz="2800" err="1" smtClean="0">
                <a:latin typeface="Comic Sans MS" pitchFamily="66" charset="0"/>
              </a:rPr>
              <a:t>Das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ist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ein</a:t>
            </a:r>
            <a:r>
              <a:rPr lang="cs-CZ" sz="2800" smtClean="0">
                <a:latin typeface="Comic Sans MS" pitchFamily="66" charset="0"/>
              </a:rPr>
              <a:t> </a:t>
            </a:r>
            <a:r>
              <a:rPr lang="cs-CZ" sz="2800" err="1" smtClean="0">
                <a:latin typeface="Comic Sans MS" pitchFamily="66" charset="0"/>
              </a:rPr>
              <a:t>Kater</a:t>
            </a:r>
            <a:r>
              <a:rPr lang="cs-CZ" sz="2800" smtClean="0">
                <a:latin typeface="Comic Sans MS" pitchFamily="66" charset="0"/>
              </a:rPr>
              <a:t>.</a:t>
            </a:r>
            <a:endParaRPr lang="cs-CZ" sz="2800">
              <a:latin typeface="Comic Sans MS" pitchFamily="66" charset="0"/>
            </a:endParaRPr>
          </a:p>
        </p:txBody>
      </p:sp>
      <p:pic>
        <p:nvPicPr>
          <p:cNvPr id="15363" name="Picture 3" descr="C:\Users\Igor\AppData\Local\Microsoft\Windows\Temporary Internet Files\Content.IE5\Z1WUQKC4\MC90044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208314"/>
            <a:ext cx="4663657" cy="524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6254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3992"/>
            <a:ext cx="8229600" cy="1143000"/>
          </a:xfrm>
        </p:spPr>
        <p:txBody>
          <a:bodyPr>
            <a:normAutofit fontScale="9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Was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hat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der 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Kater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?</a:t>
            </a:r>
            <a:b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</a:br>
            <a:r>
              <a:rPr lang="cs-CZ" sz="2800" dirty="0" err="1" smtClean="0">
                <a:solidFill>
                  <a:srgbClr val="00B0F0"/>
                </a:solidFill>
                <a:latin typeface="Comic Sans MS" pitchFamily="66" charset="0"/>
              </a:rPr>
              <a:t>Was</a:t>
            </a:r>
            <a:r>
              <a:rPr lang="cs-CZ" sz="2800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  <a:latin typeface="Comic Sans MS" pitchFamily="66" charset="0"/>
              </a:rPr>
              <a:t>trinkt</a:t>
            </a:r>
            <a:r>
              <a:rPr lang="cs-CZ" sz="2800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  <a:latin typeface="Comic Sans MS" pitchFamily="66" charset="0"/>
              </a:rPr>
              <a:t>er</a:t>
            </a:r>
            <a:r>
              <a:rPr lang="cs-CZ" sz="2800" dirty="0" smtClean="0">
                <a:solidFill>
                  <a:srgbClr val="00B0F0"/>
                </a:solidFill>
                <a:latin typeface="Comic Sans MS" pitchFamily="66" charset="0"/>
              </a:rPr>
              <a:t>?</a:t>
            </a:r>
            <a:r>
              <a:rPr lang="cs-CZ" sz="2800" dirty="0">
                <a:latin typeface="Comic Sans MS" pitchFamily="66" charset="0"/>
              </a:rPr>
              <a:t/>
            </a:r>
            <a:br>
              <a:rPr lang="cs-CZ" sz="2800" dirty="0">
                <a:latin typeface="Comic Sans MS" pitchFamily="66" charset="0"/>
              </a:rPr>
            </a:b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Was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macht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er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?</a:t>
            </a:r>
            <a:r>
              <a:rPr lang="cs-CZ" sz="2800" dirty="0" smtClean="0">
                <a:latin typeface="Comic Sans MS" pitchFamily="66" charset="0"/>
              </a:rPr>
              <a:t/>
            </a:r>
            <a:br>
              <a:rPr lang="cs-CZ" sz="2800" dirty="0" smtClean="0">
                <a:latin typeface="Comic Sans MS" pitchFamily="66" charset="0"/>
              </a:rPr>
            </a:b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endParaRPr lang="cs-CZ">
              <a:latin typeface="Comic Sans MS" pitchFamily="66" charset="0"/>
            </a:endParaRPr>
          </a:p>
        </p:txBody>
      </p:sp>
      <p:pic>
        <p:nvPicPr>
          <p:cNvPr id="7" name="Picture 3" descr="C:\Users\Igor\AppData\Local\Microsoft\Windows\Temporary Internet Files\Content.IE5\Z1WUQKC4\MC900441386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60040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4499992" y="1356992"/>
            <a:ext cx="3960440" cy="1260720"/>
          </a:xfrm>
          <a:prstGeom prst="wedgeEllipse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Er </a:t>
            </a:r>
            <a:r>
              <a:rPr lang="cs-CZ" sz="2400" err="1" smtClean="0">
                <a:solidFill>
                  <a:schemeClr val="tx1"/>
                </a:solidFill>
                <a:latin typeface="Comic Sans MS" pitchFamily="66" charset="0"/>
              </a:rPr>
              <a:t>hat</a:t>
            </a:r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err="1" smtClean="0">
                <a:solidFill>
                  <a:schemeClr val="tx1"/>
                </a:solidFill>
                <a:latin typeface="Comic Sans MS" pitchFamily="66" charset="0"/>
              </a:rPr>
              <a:t>ein</a:t>
            </a:r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err="1" smtClean="0">
                <a:solidFill>
                  <a:schemeClr val="tx1"/>
                </a:solidFill>
                <a:latin typeface="Comic Sans MS" pitchFamily="66" charset="0"/>
              </a:rPr>
              <a:t>Hemd</a:t>
            </a:r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4483901" y="2924944"/>
            <a:ext cx="3960440" cy="1260720"/>
          </a:xfrm>
          <a:prstGeom prst="wedgeEllipseCallou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Er </a:t>
            </a:r>
            <a:r>
              <a:rPr lang="cs-CZ" sz="2400" err="1" smtClean="0">
                <a:solidFill>
                  <a:schemeClr val="tx1"/>
                </a:solidFill>
                <a:latin typeface="Comic Sans MS" pitchFamily="66" charset="0"/>
              </a:rPr>
              <a:t>trinkt</a:t>
            </a:r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err="1" smtClean="0">
                <a:solidFill>
                  <a:schemeClr val="tx1"/>
                </a:solidFill>
                <a:latin typeface="Comic Sans MS" pitchFamily="66" charset="0"/>
              </a:rPr>
              <a:t>Wein</a:t>
            </a:r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3943841" y="4653136"/>
            <a:ext cx="5040559" cy="1260720"/>
          </a:xfrm>
          <a:prstGeom prst="wedgeEllipse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Er </a:t>
            </a:r>
            <a:r>
              <a:rPr lang="cs-CZ" sz="2400" err="1" smtClean="0">
                <a:solidFill>
                  <a:schemeClr val="tx1"/>
                </a:solidFill>
                <a:latin typeface="Comic Sans MS" pitchFamily="66" charset="0"/>
              </a:rPr>
              <a:t>sitzt</a:t>
            </a:r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err="1" smtClean="0">
                <a:solidFill>
                  <a:schemeClr val="tx1"/>
                </a:solidFill>
                <a:latin typeface="Comic Sans MS" pitchFamily="66" charset="0"/>
              </a:rPr>
              <a:t>und</a:t>
            </a:r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err="1" smtClean="0">
                <a:solidFill>
                  <a:schemeClr val="tx1"/>
                </a:solidFill>
                <a:latin typeface="Comic Sans MS" pitchFamily="66" charset="0"/>
              </a:rPr>
              <a:t>relaxiert</a:t>
            </a:r>
            <a:r>
              <a:rPr lang="cs-CZ" sz="240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600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1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400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4000">
                <a:latin typeface="Comic Sans MS" pitchFamily="66" charset="0"/>
              </a:rPr>
              <a:t>	</a:t>
            </a:r>
            <a:r>
              <a:rPr lang="cs-CZ" sz="4000" smtClean="0">
                <a:latin typeface="Comic Sans MS" pitchFamily="66" charset="0"/>
              </a:rPr>
              <a:t>	</a:t>
            </a:r>
            <a:r>
              <a:rPr lang="cs-CZ" sz="4000" err="1" smtClean="0">
                <a:latin typeface="Comic Sans MS" pitchFamily="66" charset="0"/>
              </a:rPr>
              <a:t>Danke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für</a:t>
            </a:r>
            <a:r>
              <a:rPr lang="cs-CZ" sz="4000" smtClean="0">
                <a:latin typeface="Comic Sans MS" pitchFamily="66" charset="0"/>
              </a:rPr>
              <a:t> </a:t>
            </a:r>
            <a:r>
              <a:rPr lang="cs-CZ" sz="4000" err="1" smtClean="0">
                <a:latin typeface="Comic Sans MS" pitchFamily="66" charset="0"/>
              </a:rPr>
              <a:t>euere</a:t>
            </a:r>
            <a:r>
              <a:rPr lang="cs-CZ" sz="4000" smtClean="0">
                <a:latin typeface="Comic Sans MS" pitchFamily="66" charset="0"/>
              </a:rPr>
              <a:t> 				</a:t>
            </a:r>
            <a:r>
              <a:rPr lang="cs-CZ" sz="4000" err="1" smtClean="0">
                <a:latin typeface="Comic Sans MS" pitchFamily="66" charset="0"/>
              </a:rPr>
              <a:t>Aufmerksamkeit</a:t>
            </a:r>
            <a:r>
              <a:rPr lang="cs-CZ" sz="4000" smtClean="0">
                <a:latin typeface="Comic Sans MS" pitchFamily="66" charset="0"/>
              </a:rPr>
              <a:t>!</a:t>
            </a:r>
            <a:endParaRPr lang="cs-CZ" sz="40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919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4950" y="2636912"/>
            <a:ext cx="872953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Prameny a literatura:</a:t>
            </a:r>
          </a:p>
          <a:p>
            <a:r>
              <a:rPr lang="cs-CZ" sz="2400" dirty="0" smtClean="0"/>
              <a:t>Obrázky </a:t>
            </a:r>
            <a:r>
              <a:rPr lang="cs-CZ" sz="2400" dirty="0"/>
              <a:t>byly vloženy pomocí funkce </a:t>
            </a:r>
            <a:r>
              <a:rPr lang="cs-CZ" sz="2400" dirty="0" err="1"/>
              <a:t>clipart</a:t>
            </a:r>
            <a:r>
              <a:rPr lang="cs-CZ" sz="2400" dirty="0"/>
              <a:t> z programu Microsoft Word 2010 (školní licence).</a:t>
            </a:r>
          </a:p>
          <a:p>
            <a:pPr>
              <a:buNone/>
            </a:pPr>
            <a:endParaRPr lang="cs-CZ" sz="2400" dirty="0"/>
          </a:p>
          <a:p>
            <a:endParaRPr lang="cs-CZ" sz="2400" dirty="0"/>
          </a:p>
          <a:p>
            <a:r>
              <a:rPr lang="cs-CZ" sz="2400" b="1" dirty="0"/>
              <a:t>Autorská práva:</a:t>
            </a:r>
          </a:p>
          <a:p>
            <a:pPr marL="0" lvl="1"/>
            <a:r>
              <a:rPr lang="ru-RU" sz="2400" dirty="0"/>
              <a:t>Dílo smí být dále šířeno pod licencí CC BY-SA. </a:t>
            </a:r>
            <a:endParaRPr lang="cs-CZ" sz="2400" dirty="0"/>
          </a:p>
          <a:p>
            <a:pPr marL="0" lvl="1"/>
            <a:r>
              <a:rPr lang="ru-RU" sz="2400" dirty="0"/>
              <a:t>Materiály jsou určeny pro bezplatné používání pro potřeby výuky a vzdělávání na všech typech škol a školských zařízení. Jakékoliv další využití podléhá autorskému zákonu. </a:t>
            </a:r>
            <a:endParaRPr lang="cs-CZ" sz="2400" dirty="0"/>
          </a:p>
          <a:p>
            <a:pPr marL="0" lvl="1"/>
            <a:r>
              <a:rPr lang="ru-RU" sz="2400" dirty="0"/>
              <a:t>Všechna neocitovaná autorská díla jsou dílem autora. 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741610" y="1196752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/>
            <a:r>
              <a:rPr lang="en-US" dirty="0" smtClean="0"/>
              <a:t>POU</a:t>
            </a:r>
            <a:r>
              <a:rPr lang="cs-CZ" dirty="0" smtClean="0"/>
              <a:t>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525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293</Words>
  <Application>Microsoft Office PowerPoint</Application>
  <PresentationFormat>Předvádění na obrazovce (4:3)</PresentationFormat>
  <Paragraphs>94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Motiv sady Office</vt:lpstr>
      <vt:lpstr>Obchodní akademie, Střední odborná škola  a Jazyková škola s právem státní jazykové zkoušky,  Hradec Králové</vt:lpstr>
      <vt:lpstr>K L E I D U N G</vt:lpstr>
      <vt:lpstr>Prezentace aplikace PowerPoint</vt:lpstr>
      <vt:lpstr>Nein, das ist kein Fernseher.</vt:lpstr>
      <vt:lpstr>Ist das eine Jeans oder ein Hemd?</vt:lpstr>
      <vt:lpstr>Richtig, das ist eine Jeans. </vt:lpstr>
      <vt:lpstr>Ist die Jeans rot?</vt:lpstr>
      <vt:lpstr>Ist das ein Schal?</vt:lpstr>
      <vt:lpstr>Ja, das ist ein Schal.</vt:lpstr>
      <vt:lpstr>Das ist ein T-Shirt.</vt:lpstr>
      <vt:lpstr>Was siehst du auf dem Bild?</vt:lpstr>
      <vt:lpstr>Ich sehe …</vt:lpstr>
      <vt:lpstr>Prezentace aplikace PowerPoint</vt:lpstr>
      <vt:lpstr>Was meinst du? Was ist das?</vt:lpstr>
      <vt:lpstr>Ist das ein Schmetterling?</vt:lpstr>
      <vt:lpstr>Nein, das ist kein Schmetterling.</vt:lpstr>
      <vt:lpstr>Das ist eine Fliege.</vt:lpstr>
      <vt:lpstr>Was haben sie auf dem Kopf?</vt:lpstr>
      <vt:lpstr>Was haben sie auf dem Kopf?</vt:lpstr>
      <vt:lpstr>Ist das ein Kater oder eine Katze?</vt:lpstr>
      <vt:lpstr>Was hat der Kater an? Was trinkt er? Was macht er?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L E I D U N G</dc:title>
  <dc:creator>Igor Simon</dc:creator>
  <cp:lastModifiedBy>skola</cp:lastModifiedBy>
  <cp:revision>40</cp:revision>
  <dcterms:created xsi:type="dcterms:W3CDTF">2013-05-26T20:05:30Z</dcterms:created>
  <dcterms:modified xsi:type="dcterms:W3CDTF">2014-05-11T14:42:51Z</dcterms:modified>
</cp:coreProperties>
</file>