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sldIdLst>
    <p:sldId id="260" r:id="rId3"/>
    <p:sldId id="309" r:id="rId4"/>
    <p:sldId id="320" r:id="rId5"/>
    <p:sldId id="310" r:id="rId6"/>
    <p:sldId id="311" r:id="rId7"/>
    <p:sldId id="321" r:id="rId8"/>
    <p:sldId id="322" r:id="rId9"/>
    <p:sldId id="323" r:id="rId10"/>
    <p:sldId id="324" r:id="rId11"/>
    <p:sldId id="325" r:id="rId12"/>
    <p:sldId id="326" r:id="rId13"/>
    <p:sldId id="327" r:id="rId14"/>
    <p:sldId id="329" r:id="rId15"/>
    <p:sldId id="330" r:id="rId16"/>
    <p:sldId id="331" r:id="rId17"/>
    <p:sldId id="333" r:id="rId18"/>
    <p:sldId id="288" r:id="rId19"/>
    <p:sldId id="33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7E30FE-F492-4D60-8E16-A7FDEBD0090E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795993-323F-4D21-9785-C1423277EF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301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95993-323F-4D21-9785-C1423277EFE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7104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95993-323F-4D21-9785-C1423277EFE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710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994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082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832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51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497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994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553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701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562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359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4739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089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3757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209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539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4634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111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0964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5210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660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642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418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100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roenemeyer.de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tionary.org/wiki/Bockwurst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s://www.google.de/#q=+Wei%C3%9Fwurst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google.de/#q=+Frankfurter+wurst" TargetMode="External"/><Relationship Id="rId5" Type="http://schemas.openxmlformats.org/officeDocument/2006/relationships/hyperlink" Target="http://www.stockfood.de/suche#!Currywurst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hueber.de/seite/landeskunde_3_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7200035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Simonová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VY_32_INOVACE_11_NEMCINA_KOMUNIKACNI_SITUACE_19</a:t>
                      </a:r>
                    </a:p>
                    <a:p>
                      <a:r>
                        <a:rPr lang="cs-CZ" sz="1800" b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Currywurst</a:t>
                      </a:r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prezentace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Německý jazyk - komunikační situace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Currywurst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– prezentace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se specialitou z oblasti gastronomie.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02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cs typeface="Arial" pitchFamily="34" charset="0"/>
              </a:rPr>
              <a:t>Currywurst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6359344"/>
            <a:ext cx="63367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Obr. 1 </a:t>
            </a:r>
            <a:r>
              <a:rPr lang="cs-CZ" dirty="0" err="1" smtClean="0"/>
              <a:t>Currywurst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797" y="1270921"/>
            <a:ext cx="7024563" cy="4678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288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Currywurst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Pappschälchen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000" y="1748631"/>
            <a:ext cx="6350000" cy="4229100"/>
          </a:xfrm>
        </p:spPr>
      </p:pic>
      <p:sp>
        <p:nvSpPr>
          <p:cNvPr id="5" name="TextovéPole 4"/>
          <p:cNvSpPr txBox="1"/>
          <p:nvPr/>
        </p:nvSpPr>
        <p:spPr>
          <a:xfrm>
            <a:off x="1403648" y="5990012"/>
            <a:ext cx="63367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Obr. 2 </a:t>
            </a:r>
            <a:r>
              <a:rPr lang="cs-CZ" dirty="0" err="1" smtClean="0"/>
              <a:t>Currywurst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Pappsch</a:t>
            </a:r>
            <a:r>
              <a:rPr lang="en-US" dirty="0" err="1" smtClean="0"/>
              <a:t>älchen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022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cs typeface="Arial" pitchFamily="34" charset="0"/>
              </a:rPr>
              <a:t>Currywurst</a:t>
            </a:r>
            <a:r>
              <a:rPr lang="cs-CZ" b="1" dirty="0" smtClean="0">
                <a:cs typeface="Arial" pitchFamily="34" charset="0"/>
              </a:rPr>
              <a:t> </a:t>
            </a:r>
            <a:r>
              <a:rPr lang="cs-CZ" b="1" dirty="0" err="1" smtClean="0">
                <a:cs typeface="Arial" pitchFamily="34" charset="0"/>
              </a:rPr>
              <a:t>mit</a:t>
            </a:r>
            <a:r>
              <a:rPr lang="cs-CZ" b="1" dirty="0" smtClean="0">
                <a:cs typeface="Arial" pitchFamily="34" charset="0"/>
              </a:rPr>
              <a:t> </a:t>
            </a:r>
            <a:r>
              <a:rPr lang="cs-CZ" b="1" dirty="0" err="1" smtClean="0">
                <a:cs typeface="Arial" pitchFamily="34" charset="0"/>
              </a:rPr>
              <a:t>Pommes</a:t>
            </a:r>
            <a:r>
              <a:rPr lang="cs-CZ" b="1" dirty="0" smtClean="0">
                <a:cs typeface="Arial" pitchFamily="34" charset="0"/>
              </a:rPr>
              <a:t> </a:t>
            </a:r>
            <a:r>
              <a:rPr lang="cs-CZ" b="1" dirty="0" err="1" smtClean="0">
                <a:cs typeface="Arial" pitchFamily="34" charset="0"/>
              </a:rPr>
              <a:t>frites</a:t>
            </a:r>
            <a:endParaRPr lang="cs-CZ" b="1" dirty="0"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84784"/>
            <a:ext cx="6192688" cy="4505983"/>
          </a:xfrm>
        </p:spPr>
      </p:pic>
      <p:sp>
        <p:nvSpPr>
          <p:cNvPr id="5" name="TextovéPole 4"/>
          <p:cNvSpPr txBox="1"/>
          <p:nvPr/>
        </p:nvSpPr>
        <p:spPr>
          <a:xfrm>
            <a:off x="1547664" y="6006308"/>
            <a:ext cx="63367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Obr. 3 </a:t>
            </a:r>
            <a:r>
              <a:rPr lang="cs-CZ" dirty="0" err="1" smtClean="0"/>
              <a:t>Currywurst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Pommes</a:t>
            </a:r>
            <a:r>
              <a:rPr lang="cs-CZ" dirty="0" smtClean="0"/>
              <a:t> </a:t>
            </a:r>
            <a:r>
              <a:rPr lang="cs-CZ" dirty="0" err="1" smtClean="0"/>
              <a:t>frites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057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Currywurst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mit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Currypulver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107" y="4725145"/>
            <a:ext cx="1168453" cy="99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87028"/>
            <a:ext cx="7488832" cy="4706268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6093296"/>
            <a:ext cx="63367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Obr. 4 </a:t>
            </a:r>
            <a:r>
              <a:rPr lang="cs-CZ" dirty="0" err="1" smtClean="0"/>
              <a:t>Currywurst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Currypulver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2864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971600" y="2132856"/>
            <a:ext cx="6840760" cy="3384376"/>
          </a:xfrm>
          <a:prstGeom prst="wedgeEllipse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Was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ist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Currywurst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03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Currywurst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Wurst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Currypulver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Currywurstsoße</a:t>
            </a:r>
            <a:endParaRPr lang="cs-CZ" dirty="0"/>
          </a:p>
        </p:txBody>
      </p:sp>
      <p:pic>
        <p:nvPicPr>
          <p:cNvPr id="1026" name="Picture 2" descr="C:\Users\Igor\AppData\Local\Microsoft\Windows\Temporary Internet Files\Content.IE5\8PMYPU5D\MC900290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88099"/>
            <a:ext cx="1401762" cy="12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94744" y="2636912"/>
            <a:ext cx="2361041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http://autoimg.kochbar.de/kbrezept/224083_189483/400x266/rezept-currywurstsau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76891"/>
            <a:ext cx="2958476" cy="222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91652" y="4797152"/>
            <a:ext cx="22322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5 </a:t>
            </a:r>
            <a:r>
              <a:rPr lang="cs-CZ" sz="1400" dirty="0" err="1" smtClean="0"/>
              <a:t>Currywurst</a:t>
            </a:r>
            <a:r>
              <a:rPr lang="cs-CZ" sz="1400" dirty="0" smtClean="0"/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5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6502094"/>
            <a:ext cx="22322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 </a:t>
            </a:r>
            <a:r>
              <a:rPr lang="cs-CZ" sz="1400" dirty="0" err="1" smtClean="0"/>
              <a:t>Currywurst</a:t>
            </a:r>
            <a:r>
              <a:rPr lang="cs-CZ" sz="1400" dirty="0" smtClean="0"/>
              <a:t> </a:t>
            </a:r>
            <a:r>
              <a:rPr lang="cs-CZ" sz="1400" dirty="0" err="1" smtClean="0"/>
              <a:t>sauce</a:t>
            </a:r>
            <a:r>
              <a:rPr lang="cs-CZ" sz="1400" dirty="0" smtClean="0"/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6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8870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Fast food?</a:t>
            </a:r>
            <a:endParaRPr lang="cs-CZ" b="1" dirty="0"/>
          </a:p>
        </p:txBody>
      </p:sp>
      <p:sp>
        <p:nvSpPr>
          <p:cNvPr id="4" name="Oválný popisek 3"/>
          <p:cNvSpPr/>
          <p:nvPr/>
        </p:nvSpPr>
        <p:spPr>
          <a:xfrm>
            <a:off x="1115616" y="1916832"/>
            <a:ext cx="2880320" cy="1296144"/>
          </a:xfrm>
          <a:prstGeom prst="wedgeEllipse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Natürlich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nicht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355976" y="3068960"/>
            <a:ext cx="3960440" cy="2232248"/>
          </a:xfrm>
          <a:prstGeom prst="cloudCallout">
            <a:avLst>
              <a:gd name="adj1" fmla="val -23582"/>
              <a:gd name="adj2" fmla="val 68684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In der BRD </a:t>
            </a:r>
            <a:r>
              <a:rPr lang="cs-CZ" sz="2800" dirty="0" err="1" smtClean="0">
                <a:solidFill>
                  <a:schemeClr val="tx1"/>
                </a:solidFill>
              </a:rPr>
              <a:t>sagen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wir</a:t>
            </a:r>
            <a:r>
              <a:rPr lang="cs-CZ" sz="2800" dirty="0" smtClean="0">
                <a:solidFill>
                  <a:schemeClr val="tx1"/>
                </a:solidFill>
              </a:rPr>
              <a:t> IMBISS.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Igor\AppData\Local\Microsoft\Windows\Temporary Internet Files\Content.IE5\42EIKA2Z\MC9004406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212" y="4653136"/>
            <a:ext cx="1927448" cy="192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27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Imbiss</a:t>
            </a:r>
            <a:r>
              <a:rPr lang="cs-CZ" b="1" dirty="0" smtClean="0"/>
              <a:t> holt man…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beim</a:t>
            </a:r>
            <a:r>
              <a:rPr lang="cs-CZ" dirty="0" smtClean="0"/>
              <a:t> </a:t>
            </a:r>
            <a:r>
              <a:rPr lang="cs-CZ" dirty="0" err="1" smtClean="0"/>
              <a:t>Metzger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beim</a:t>
            </a:r>
            <a:r>
              <a:rPr lang="cs-CZ" dirty="0" smtClean="0"/>
              <a:t> </a:t>
            </a:r>
            <a:r>
              <a:rPr lang="cs-CZ" dirty="0" err="1" smtClean="0"/>
              <a:t>Bäcker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am</a:t>
            </a:r>
            <a:r>
              <a:rPr lang="cs-CZ" dirty="0" smtClean="0"/>
              <a:t> Kiosk</a:t>
            </a:r>
            <a:endParaRPr lang="cs-CZ" dirty="0"/>
          </a:p>
        </p:txBody>
      </p:sp>
      <p:pic>
        <p:nvPicPr>
          <p:cNvPr id="2050" name="Picture 2" descr="C:\Users\Igor\AppData\Local\Microsoft\Windows\Temporary Internet Files\Content.IE5\8PMYPU5D\MC900301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262" y="1340768"/>
            <a:ext cx="1674813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gor\AppData\Local\Microsoft\Windows\Temporary Internet Files\Content.IE5\IZNA59IS\MC9003340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66393"/>
            <a:ext cx="1820863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gor\AppData\Local\Microsoft\Windows\Temporary Internet Files\Content.IE5\VVIIR7WN\MC9000892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546" y="4706525"/>
            <a:ext cx="1824038" cy="186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25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Wurst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typisch</a:t>
            </a:r>
            <a:r>
              <a:rPr lang="cs-CZ" b="1" dirty="0" smtClean="0"/>
              <a:t> </a:t>
            </a:r>
            <a:r>
              <a:rPr lang="cs-CZ" b="1" dirty="0" err="1" smtClean="0"/>
              <a:t>deutsch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viele</a:t>
            </a:r>
            <a:r>
              <a:rPr lang="cs-CZ" dirty="0"/>
              <a:t> </a:t>
            </a:r>
            <a:r>
              <a:rPr lang="cs-CZ" dirty="0" err="1" smtClean="0"/>
              <a:t>Wurstarten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2108448" cy="3428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Igor\Pictures\Martina\DEUTSCH\Currywurst\Wurst komisc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096" y="3628274"/>
            <a:ext cx="3992488" cy="188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21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err="1" smtClean="0"/>
              <a:t>Frankufter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87769" y="5280506"/>
            <a:ext cx="5683043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Obr. 7 </a:t>
            </a:r>
            <a:r>
              <a:rPr lang="cs-CZ" dirty="0" err="1"/>
              <a:t>Frankufter</a:t>
            </a:r>
            <a:r>
              <a:rPr lang="cs-CZ" dirty="0" smtClean="0"/>
              <a:t>  </a:t>
            </a:r>
            <a:r>
              <a:rPr lang="en-US" dirty="0" smtClean="0"/>
              <a:t>[</a:t>
            </a:r>
            <a:r>
              <a:rPr lang="cs-CZ" dirty="0" smtClean="0"/>
              <a:t>7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769" y="2132856"/>
            <a:ext cx="6374986" cy="314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832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err="1" smtClean="0"/>
              <a:t>Weißwurst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http://upload.wikimedia.org/wikipedia/commons/6/6f/Weisswurs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56792"/>
            <a:ext cx="4661281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39752" y="5911757"/>
            <a:ext cx="439248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Obr. 8 </a:t>
            </a:r>
            <a:r>
              <a:rPr lang="cs-CZ" dirty="0" err="1"/>
              <a:t>Weißwurst</a:t>
            </a:r>
            <a:r>
              <a:rPr lang="cs-CZ" dirty="0" smtClean="0"/>
              <a:t>  </a:t>
            </a:r>
            <a:r>
              <a:rPr lang="en-US" dirty="0" smtClean="0"/>
              <a:t>[</a:t>
            </a:r>
            <a:r>
              <a:rPr lang="cs-CZ" dirty="0" smtClean="0"/>
              <a:t>8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81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err="1" smtClean="0"/>
              <a:t>Bockwurst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 descr="http://upload.wikimedia.org/wikipedia/commons/6/61/Bockwur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43120"/>
            <a:ext cx="567690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58828" y="5719311"/>
            <a:ext cx="648072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9</a:t>
            </a:r>
            <a:r>
              <a:rPr lang="cs-CZ" dirty="0" smtClean="0"/>
              <a:t> </a:t>
            </a:r>
            <a:r>
              <a:rPr lang="cs-CZ" dirty="0" err="1"/>
              <a:t>Bockwurst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9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19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Deutschen</a:t>
            </a:r>
            <a:r>
              <a:rPr lang="cs-CZ" b="1" dirty="0" smtClean="0"/>
              <a:t> </a:t>
            </a:r>
            <a:r>
              <a:rPr lang="cs-CZ" b="1" dirty="0" err="1" smtClean="0"/>
              <a:t>lieben</a:t>
            </a:r>
            <a:r>
              <a:rPr lang="cs-CZ" b="1" dirty="0" smtClean="0"/>
              <a:t> </a:t>
            </a:r>
            <a:r>
              <a:rPr lang="cs-CZ" b="1" dirty="0" err="1" smtClean="0"/>
              <a:t>Wurst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Ketchup</a:t>
            </a:r>
            <a:endParaRPr lang="cs-CZ" dirty="0" smtClean="0"/>
          </a:p>
          <a:p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Senf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Semmel</a:t>
            </a:r>
            <a:endParaRPr lang="cs-CZ" dirty="0" smtClean="0"/>
          </a:p>
          <a:p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Pommes</a:t>
            </a:r>
            <a:r>
              <a:rPr lang="cs-CZ" dirty="0" smtClean="0"/>
              <a:t> </a:t>
            </a:r>
            <a:r>
              <a:rPr lang="cs-CZ" dirty="0" err="1" smtClean="0"/>
              <a:t>frites</a:t>
            </a:r>
            <a:endParaRPr lang="cs-CZ" dirty="0" smtClean="0"/>
          </a:p>
          <a:p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Kartoffelsalat</a:t>
            </a:r>
            <a:endParaRPr lang="cs-CZ" dirty="0" smtClean="0"/>
          </a:p>
          <a:p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Sauerkraut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48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Früherer</a:t>
            </a:r>
            <a:r>
              <a:rPr lang="cs-CZ" b="1" dirty="0" smtClean="0"/>
              <a:t> </a:t>
            </a:r>
            <a:r>
              <a:rPr lang="cs-CZ" b="1" dirty="0" err="1" smtClean="0"/>
              <a:t>Bundeskanzler</a:t>
            </a:r>
            <a:r>
              <a:rPr lang="cs-CZ" b="1" dirty="0" smtClean="0"/>
              <a:t> Gerhard </a:t>
            </a:r>
            <a:r>
              <a:rPr lang="cs-CZ" b="1" dirty="0" err="1" smtClean="0"/>
              <a:t>Schröder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isst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Wurst</a:t>
            </a:r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mag</a:t>
            </a:r>
            <a:r>
              <a:rPr lang="cs-CZ" dirty="0" smtClean="0"/>
              <a:t> </a:t>
            </a:r>
            <a:r>
              <a:rPr lang="cs-CZ" dirty="0" err="1" smtClean="0"/>
              <a:t>Currywurst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„</a:t>
            </a:r>
            <a:r>
              <a:rPr lang="cs-CZ" dirty="0" err="1" smtClean="0"/>
              <a:t>Konnopke</a:t>
            </a:r>
            <a:r>
              <a:rPr lang="cs-CZ" dirty="0" smtClean="0"/>
              <a:t>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6183867"/>
            <a:ext cx="662473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Obr. 10 </a:t>
            </a:r>
            <a:r>
              <a:rPr lang="cs-CZ" dirty="0" err="1" smtClean="0"/>
              <a:t>Konnopkes</a:t>
            </a:r>
            <a:r>
              <a:rPr lang="cs-CZ" dirty="0" smtClean="0"/>
              <a:t> </a:t>
            </a:r>
            <a:r>
              <a:rPr lang="cs-CZ" dirty="0" err="1" smtClean="0"/>
              <a:t>Imbiss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10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2050" name="Picture 2" descr="Konnopke Imbi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6525"/>
            <a:ext cx="204787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onnopke Imbi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875"/>
            <a:ext cx="204787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08919"/>
            <a:ext cx="4752528" cy="3564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769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Herbert </a:t>
            </a:r>
            <a:r>
              <a:rPr lang="cs-CZ" b="1" dirty="0" err="1" smtClean="0"/>
              <a:t>Grönemayer</a:t>
            </a:r>
            <a:r>
              <a:rPr lang="cs-CZ" b="1" dirty="0" smtClean="0"/>
              <a:t> – </a:t>
            </a:r>
            <a:r>
              <a:rPr lang="cs-CZ" b="1" dirty="0" err="1" smtClean="0"/>
              <a:t>Lied</a:t>
            </a:r>
            <a:r>
              <a:rPr lang="cs-CZ" b="1" dirty="0" smtClean="0"/>
              <a:t> „</a:t>
            </a:r>
            <a:r>
              <a:rPr lang="cs-CZ" b="1" dirty="0" err="1" smtClean="0"/>
              <a:t>Currywurst</a:t>
            </a:r>
            <a:r>
              <a:rPr lang="cs-CZ" b="1" dirty="0" smtClean="0"/>
              <a:t>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www.groenemeyer.de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03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  </a:t>
            </a:r>
            <a:r>
              <a:rPr lang="cs-CZ" dirty="0" err="1" smtClean="0">
                <a:latin typeface="Algerian" pitchFamily="82" charset="0"/>
              </a:rPr>
              <a:t>Danke</a:t>
            </a:r>
            <a:r>
              <a:rPr lang="cs-CZ" dirty="0" smtClean="0">
                <a:latin typeface="Algerian" pitchFamily="82" charset="0"/>
              </a:rPr>
              <a:t>  </a:t>
            </a:r>
            <a:r>
              <a:rPr lang="cs-CZ" dirty="0" err="1" smtClean="0">
                <a:latin typeface="Algerian" pitchFamily="82" charset="0"/>
              </a:rPr>
              <a:t>für</a:t>
            </a:r>
            <a:r>
              <a:rPr lang="cs-CZ" dirty="0" smtClean="0">
                <a:latin typeface="Algerian" pitchFamily="82" charset="0"/>
              </a:rPr>
              <a:t>  </a:t>
            </a:r>
            <a:r>
              <a:rPr lang="cs-CZ" dirty="0" err="1" smtClean="0">
                <a:latin typeface="Algerian" pitchFamily="82" charset="0"/>
              </a:rPr>
              <a:t>euere</a:t>
            </a:r>
            <a:r>
              <a:rPr lang="cs-CZ" dirty="0" smtClean="0">
                <a:latin typeface="Algerian" pitchFamily="82" charset="0"/>
              </a:rPr>
              <a:t>   </a:t>
            </a:r>
            <a:r>
              <a:rPr lang="cs-CZ" dirty="0" err="1" smtClean="0">
                <a:latin typeface="Algerian" pitchFamily="82" charset="0"/>
              </a:rPr>
              <a:t>Aufmerksamkeit</a:t>
            </a:r>
            <a:r>
              <a:rPr lang="cs-CZ" dirty="0" smtClean="0">
                <a:latin typeface="Algerian" pitchFamily="82" charset="0"/>
              </a:rPr>
              <a:t>.</a:t>
            </a:r>
            <a:endParaRPr lang="cs-CZ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12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95536" y="1124744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POUŽITÉ ZDROJE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251520" y="2564904"/>
            <a:ext cx="8424936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Prameny a literatura:</a:t>
            </a:r>
            <a:endParaRPr lang="cs-CZ" sz="12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chemeClr val="tx1"/>
                </a:solidFill>
                <a:cs typeface="Arial" pitchFamily="34" charset="0"/>
              </a:rPr>
              <a:t>1. </a:t>
            </a:r>
            <a:r>
              <a:rPr lang="it-IT" sz="1200" dirty="0" smtClean="0">
                <a:solidFill>
                  <a:schemeClr val="tx1"/>
                </a:solidFill>
                <a:cs typeface="Arial" pitchFamily="34" charset="0"/>
              </a:rPr>
              <a:t>[online]. [cit. 2013-09-01]. Dostupné z: </a:t>
            </a:r>
            <a:r>
              <a:rPr lang="cs-CZ" sz="1200" dirty="0">
                <a:solidFill>
                  <a:schemeClr val="tx1"/>
                </a:solidFill>
              </a:rPr>
              <a:t>http://www.stockfood.de/suche#!Currywurst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chemeClr val="tx1"/>
                </a:solidFill>
                <a:cs typeface="Arial" pitchFamily="34" charset="0"/>
              </a:rPr>
              <a:t>2. </a:t>
            </a:r>
            <a:r>
              <a:rPr lang="it-IT" sz="1200" dirty="0">
                <a:solidFill>
                  <a:schemeClr val="tx1"/>
                </a:solidFill>
                <a:cs typeface="Arial" pitchFamily="34" charset="0"/>
              </a:rPr>
              <a:t>[online]. [cit. 2013-09-01]. Dostupné z: </a:t>
            </a:r>
            <a:r>
              <a:rPr lang="cs-CZ" sz="1200" dirty="0" smtClean="0">
                <a:solidFill>
                  <a:schemeClr val="tx1"/>
                </a:solidFill>
                <a:cs typeface="Arial" pitchFamily="34" charset="0"/>
                <a:hlinkClick r:id="rId5"/>
              </a:rPr>
              <a:t>http</a:t>
            </a:r>
            <a:r>
              <a:rPr lang="cs-CZ" sz="1200" dirty="0">
                <a:solidFill>
                  <a:schemeClr val="tx1"/>
                </a:solidFill>
                <a:cs typeface="Arial" pitchFamily="34" charset="0"/>
                <a:hlinkClick r:id="rId5"/>
              </a:rPr>
              <a:t>://www.stockfood.de/suche#!</a:t>
            </a:r>
            <a:r>
              <a:rPr lang="cs-CZ" sz="1200" dirty="0" smtClean="0">
                <a:solidFill>
                  <a:schemeClr val="tx1"/>
                </a:solidFill>
                <a:cs typeface="Arial" pitchFamily="34" charset="0"/>
                <a:hlinkClick r:id="rId5"/>
              </a:rPr>
              <a:t>Currywurst</a:t>
            </a:r>
            <a:endParaRPr lang="cs-CZ" sz="12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chemeClr val="tx1"/>
                </a:solidFill>
                <a:cs typeface="Arial" pitchFamily="34" charset="0"/>
              </a:rPr>
              <a:t>3.,4.,5. , 6.</a:t>
            </a:r>
            <a:r>
              <a:rPr lang="it-IT" sz="1200" dirty="0" smtClean="0">
                <a:solidFill>
                  <a:schemeClr val="tx1"/>
                </a:solidFill>
                <a:cs typeface="Arial" pitchFamily="34" charset="0"/>
              </a:rPr>
              <a:t>[online</a:t>
            </a:r>
            <a:r>
              <a:rPr lang="it-IT" sz="1200" dirty="0">
                <a:solidFill>
                  <a:schemeClr val="tx1"/>
                </a:solidFill>
                <a:cs typeface="Arial" pitchFamily="34" charset="0"/>
              </a:rPr>
              <a:t>]. [cit. 2013-09-01]. Dostupné z: </a:t>
            </a:r>
            <a:r>
              <a:rPr lang="cs-CZ" sz="1200" dirty="0">
                <a:solidFill>
                  <a:schemeClr val="tx1"/>
                </a:solidFill>
                <a:hlinkClick r:id="rId5"/>
              </a:rPr>
              <a:t>http://www.stockfood.de/suche#!</a:t>
            </a:r>
            <a:r>
              <a:rPr lang="cs-CZ" sz="1200" dirty="0" smtClean="0">
                <a:solidFill>
                  <a:schemeClr val="tx1"/>
                </a:solidFill>
                <a:hlinkClick r:id="rId5"/>
              </a:rPr>
              <a:t>Currywurst</a:t>
            </a:r>
            <a:endParaRPr lang="cs-CZ" sz="120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chemeClr val="tx1"/>
                </a:solidFill>
              </a:rPr>
              <a:t>7. </a:t>
            </a:r>
            <a:r>
              <a:rPr lang="it-IT" sz="1200" dirty="0">
                <a:solidFill>
                  <a:schemeClr val="tx1"/>
                </a:solidFill>
                <a:cs typeface="Arial" pitchFamily="34" charset="0"/>
              </a:rPr>
              <a:t>[online]. [cit. 2013-09-01]. Dostupné z: </a:t>
            </a:r>
            <a:r>
              <a:rPr lang="cs-CZ" sz="1200" dirty="0" smtClean="0">
                <a:solidFill>
                  <a:schemeClr val="tx1"/>
                </a:solidFill>
                <a:hlinkClick r:id="rId6"/>
              </a:rPr>
              <a:t>https</a:t>
            </a:r>
            <a:r>
              <a:rPr lang="cs-CZ" sz="1200" dirty="0">
                <a:solidFill>
                  <a:schemeClr val="tx1"/>
                </a:solidFill>
                <a:hlinkClick r:id="rId6"/>
              </a:rPr>
              <a:t>://www.google.de/#q=+</a:t>
            </a:r>
            <a:r>
              <a:rPr lang="cs-CZ" sz="1200" dirty="0" smtClean="0">
                <a:solidFill>
                  <a:schemeClr val="tx1"/>
                </a:solidFill>
                <a:hlinkClick r:id="rId6"/>
              </a:rPr>
              <a:t>Frankfurter+wurst</a:t>
            </a:r>
            <a:endParaRPr lang="cs-CZ" sz="120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chemeClr val="tx1"/>
                </a:solidFill>
              </a:rPr>
              <a:t>8. </a:t>
            </a:r>
            <a:r>
              <a:rPr lang="it-IT" sz="1200" dirty="0">
                <a:solidFill>
                  <a:schemeClr val="tx1"/>
                </a:solidFill>
                <a:cs typeface="Arial" pitchFamily="34" charset="0"/>
              </a:rPr>
              <a:t>[online]. [cit. 2013-09-01]. Dostupné z: </a:t>
            </a:r>
            <a:r>
              <a:rPr lang="cs-CZ" sz="1200" dirty="0" smtClean="0">
                <a:solidFill>
                  <a:schemeClr val="tx1"/>
                </a:solidFill>
                <a:hlinkClick r:id="rId7"/>
              </a:rPr>
              <a:t>https</a:t>
            </a:r>
            <a:r>
              <a:rPr lang="cs-CZ" sz="1200" dirty="0">
                <a:solidFill>
                  <a:schemeClr val="tx1"/>
                </a:solidFill>
                <a:hlinkClick r:id="rId7"/>
              </a:rPr>
              <a:t>://www.google.de/#q=+</a:t>
            </a:r>
            <a:r>
              <a:rPr lang="cs-CZ" sz="1200" dirty="0" smtClean="0">
                <a:solidFill>
                  <a:schemeClr val="tx1"/>
                </a:solidFill>
                <a:hlinkClick r:id="rId7"/>
              </a:rPr>
              <a:t>Wei%C3%9Fwurst</a:t>
            </a:r>
            <a:endParaRPr lang="cs-CZ" sz="120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chemeClr val="tx1"/>
                </a:solidFill>
              </a:rPr>
              <a:t>9. </a:t>
            </a:r>
            <a:r>
              <a:rPr lang="it-IT" sz="1200" dirty="0">
                <a:solidFill>
                  <a:schemeClr val="tx1"/>
                </a:solidFill>
                <a:cs typeface="Arial" pitchFamily="34" charset="0"/>
              </a:rPr>
              <a:t>[online]. [cit. 2013-09-01]. Dostupné z: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  <a:hlinkClick r:id="rId8"/>
              </a:rPr>
              <a:t>http</a:t>
            </a:r>
            <a:r>
              <a:rPr lang="cs-CZ" sz="1200" dirty="0">
                <a:solidFill>
                  <a:schemeClr val="tx1"/>
                </a:solidFill>
                <a:hlinkClick r:id="rId8"/>
              </a:rPr>
              <a:t>://</a:t>
            </a:r>
            <a:r>
              <a:rPr lang="cs-CZ" sz="1200" dirty="0" smtClean="0">
                <a:solidFill>
                  <a:schemeClr val="tx1"/>
                </a:solidFill>
                <a:hlinkClick r:id="rId8"/>
              </a:rPr>
              <a:t>de.wiktionary.org/wiki/Bockwurst</a:t>
            </a:r>
            <a:endParaRPr lang="cs-CZ" sz="120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chemeClr val="tx1"/>
                </a:solidFill>
              </a:rPr>
              <a:t>10. </a:t>
            </a:r>
            <a:r>
              <a:rPr lang="it-IT" sz="1200" dirty="0">
                <a:solidFill>
                  <a:schemeClr val="tx1"/>
                </a:solidFill>
                <a:cs typeface="Arial" pitchFamily="34" charset="0"/>
              </a:rPr>
              <a:t>online]. [cit. 2013-09-01]. Dostupné z:</a:t>
            </a:r>
            <a:r>
              <a:rPr lang="cs-CZ" sz="1200" dirty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http</a:t>
            </a:r>
            <a:r>
              <a:rPr lang="cs-CZ" sz="1200" dirty="0">
                <a:solidFill>
                  <a:schemeClr val="tx1"/>
                </a:solidFill>
              </a:rPr>
              <a:t>://</a:t>
            </a:r>
            <a:r>
              <a:rPr lang="cs-CZ" sz="1200" dirty="0" smtClean="0">
                <a:solidFill>
                  <a:schemeClr val="tx1"/>
                </a:solidFill>
              </a:rPr>
              <a:t>www.holidaycheck.de/reisetipp-Urlaubsbilder+Konnopke+Imbiss-ch_ub-zid_22517.html?action=detail&amp;mediaId=1160336089&amp;mediaOrder=4</a:t>
            </a:r>
            <a:endParaRPr lang="cs-CZ" sz="12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it-IT" sz="1200" dirty="0" smtClean="0">
                <a:solidFill>
                  <a:schemeClr val="tx1"/>
                </a:solidFill>
              </a:rPr>
              <a:t>[online]. [cit. 2013-09-21]. Dostupné z: </a:t>
            </a:r>
            <a:r>
              <a:rPr lang="it-IT" sz="1200" dirty="0" smtClean="0">
                <a:solidFill>
                  <a:schemeClr val="tx1"/>
                </a:solidFill>
                <a:hlinkClick r:id="rId9"/>
              </a:rPr>
              <a:t>http://</a:t>
            </a:r>
            <a:r>
              <a:rPr lang="it-IT" sz="1200" dirty="0" smtClean="0">
                <a:solidFill>
                  <a:schemeClr val="tx1"/>
                </a:solidFill>
                <a:hlinkClick r:id="rId9"/>
              </a:rPr>
              <a:t>www.hueber.de/seite/landeskunde_3_1</a:t>
            </a:r>
            <a:endParaRPr lang="cs-CZ" sz="120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cs-CZ" sz="1200" b="1" dirty="0"/>
              <a:t>Obrázky byly vloženy pomocí funkce </a:t>
            </a:r>
            <a:r>
              <a:rPr lang="cs-CZ" sz="1200" b="1" dirty="0" err="1"/>
              <a:t>clipart</a:t>
            </a:r>
            <a:r>
              <a:rPr lang="cs-CZ" sz="1200" b="1" dirty="0"/>
              <a:t> z programu Microsoft Word 2010 (školní licence).</a:t>
            </a:r>
          </a:p>
          <a:p>
            <a:pPr algn="l"/>
            <a:r>
              <a:rPr lang="cs-CZ" sz="2000" b="1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Autorská </a:t>
            </a:r>
            <a:r>
              <a:rPr lang="cs-CZ" sz="2000" b="1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práva:</a:t>
            </a:r>
          </a:p>
          <a:p>
            <a:pPr lvl="1"/>
            <a:r>
              <a:rPr lang="ru-RU" sz="1400" dirty="0" smtClean="0">
                <a:solidFill>
                  <a:schemeClr val="tx1"/>
                </a:solidFill>
                <a:cs typeface="Arial" pitchFamily="34" charset="0"/>
              </a:rPr>
              <a:t>Dílo smí být dále šířeno pod licencí CC BY-SA. </a:t>
            </a: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lvl="1"/>
            <a:r>
              <a:rPr lang="ru-RU" sz="1400" dirty="0" smtClean="0">
                <a:solidFill>
                  <a:schemeClr val="tx1"/>
                </a:solidFill>
                <a:cs typeface="Arial" pitchFamily="34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lvl="1"/>
            <a:r>
              <a:rPr lang="ru-RU" sz="1400" dirty="0" smtClean="0">
                <a:solidFill>
                  <a:schemeClr val="tx1"/>
                </a:solidFill>
                <a:cs typeface="Arial" pitchFamily="34" charset="0"/>
              </a:rPr>
              <a:t>Všechna neocitovaná autorská díla jsou dílem autora. </a:t>
            </a: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endParaRPr lang="cs-CZ" sz="1200" dirty="0" smtClean="0">
              <a:cs typeface="Arial" pitchFamily="34" charset="0"/>
            </a:endParaRP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59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570</TotalTime>
  <Words>399</Words>
  <Application>Microsoft Office PowerPoint</Application>
  <PresentationFormat>Předvádění na obrazovce (4:3)</PresentationFormat>
  <Paragraphs>92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sady Office</vt:lpstr>
      <vt:lpstr>1_Motiv sady Office</vt:lpstr>
      <vt:lpstr>Obchodní akademie, Střední odborná škola  a Jazyková škola s právem státní jazykové zkoušky,  Hradec Králové</vt:lpstr>
      <vt:lpstr>Currywurst</vt:lpstr>
      <vt:lpstr>Currywurst im Pappschälchen</vt:lpstr>
      <vt:lpstr>Currywurst mit Pommes frites</vt:lpstr>
      <vt:lpstr>Currywurst mit Currypulver</vt:lpstr>
      <vt:lpstr>???</vt:lpstr>
      <vt:lpstr>Currywurst</vt:lpstr>
      <vt:lpstr>Ist das Fast food?</vt:lpstr>
      <vt:lpstr>Imbiss holt man…</vt:lpstr>
      <vt:lpstr>Wurst ist typisch deutsch</vt:lpstr>
      <vt:lpstr> Frankufter </vt:lpstr>
      <vt:lpstr> Weißwurst </vt:lpstr>
      <vt:lpstr> Bockwurst </vt:lpstr>
      <vt:lpstr>Die Deutschen lieben Wurst</vt:lpstr>
      <vt:lpstr>Früherer Bundeskanzler Gerhard Schröder</vt:lpstr>
      <vt:lpstr>Herbert Grönemayer – Lied „Currywurst“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Simonová Martina</dc:creator>
  <cp:lastModifiedBy>Igor Simon</cp:lastModifiedBy>
  <cp:revision>116</cp:revision>
  <dcterms:created xsi:type="dcterms:W3CDTF">2013-05-29T15:33:28Z</dcterms:created>
  <dcterms:modified xsi:type="dcterms:W3CDTF">2014-01-31T10:05:15Z</dcterms:modified>
</cp:coreProperties>
</file>