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79" r:id="rId4"/>
    <p:sldId id="278" r:id="rId5"/>
    <p:sldId id="258" r:id="rId6"/>
    <p:sldId id="280" r:id="rId7"/>
    <p:sldId id="260" r:id="rId8"/>
    <p:sldId id="276" r:id="rId9"/>
    <p:sldId id="281" r:id="rId10"/>
    <p:sldId id="282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15363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15364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15365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15366" name="AutoShape 5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15367" name="Rectangle 6"/>
          <p:cNvSpPr>
            <a:spLocks noGrp="1" noChangeArrowheads="1"/>
          </p:cNvSpPr>
          <p:nvPr>
            <p:ph type="sldImg"/>
          </p:nvPr>
        </p:nvSpPr>
        <p:spPr bwMode="auto">
          <a:xfrm>
            <a:off x="-11798300" y="-11796713"/>
            <a:ext cx="11790362" cy="12484101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5" name="Rectangle 7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76875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6387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7411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5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9459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0483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1507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2531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3555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79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5603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6627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7651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411405-7C00-48FA-927E-9098F7A01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E7552-DA9B-4BB1-BD9E-1924195CAD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02EF1-B3BE-49E5-B948-7EC660E93D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3838" cy="45164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600200"/>
            <a:ext cx="4033837" cy="45164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FFE7A4-4468-4C35-AA96-631BF86DBC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CC40B3-F901-4AB1-BBC3-E8E86489C0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C9989E-BA34-48D5-921B-ED1849E5E3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C5EE8-CE81-49AE-A60F-AC2B25BF17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5AA96D-8B6D-4F1D-B449-BF56FC0D8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80CE2-39EE-47F2-B46F-F3DDB4067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1A4EB1-653E-46F6-8D60-811E8D80D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3050" y="128588"/>
            <a:ext cx="2054225" cy="59880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3450" cy="59880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42DF85-1A29-46B3-99DC-56BDAB0548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0075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0075" cy="4516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4075" cy="355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898989"/>
                </a:solidFill>
                <a:latin typeface="+mn-lt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4075" cy="355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898989"/>
                </a:solidFill>
                <a:latin typeface="+mn-lt"/>
                <a:ea typeface="+mn-ea"/>
                <a:cs typeface="Arial" charset="0"/>
              </a:defRPr>
            </a:lvl1pPr>
          </a:lstStyle>
          <a:p>
            <a:pPr>
              <a:defRPr/>
            </a:pPr>
            <a:fld id="{72960220-FD05-458E-A370-0422747ED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"/>
          <p:cNvSpPr txBox="1">
            <a:spLocks noChangeArrowheads="1"/>
          </p:cNvSpPr>
          <p:nvPr/>
        </p:nvSpPr>
        <p:spPr bwMode="auto">
          <a:xfrm>
            <a:off x="503238" y="1125538"/>
            <a:ext cx="8640762" cy="1295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>Obchodní akademie, Střední odborná škola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a Jazyková škola s právem státní jazykové zkoušky,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Hradec Králové</a:t>
            </a:r>
          </a:p>
        </p:txBody>
      </p:sp>
      <p:graphicFrame>
        <p:nvGraphicFramePr>
          <p:cNvPr id="3074" name="Group 2"/>
          <p:cNvGraphicFramePr>
            <a:graphicFrameLocks noGrp="1"/>
          </p:cNvGraphicFramePr>
          <p:nvPr/>
        </p:nvGraphicFramePr>
        <p:xfrm>
          <a:off x="250825" y="2636838"/>
          <a:ext cx="8570913" cy="4088830"/>
        </p:xfrm>
        <a:graphic>
          <a:graphicData uri="http://schemas.openxmlformats.org/drawingml/2006/table">
            <a:tbl>
              <a:tblPr/>
              <a:tblGrid>
                <a:gridCol w="2087563"/>
                <a:gridCol w="6483350"/>
              </a:tblGrid>
              <a:tr h="5334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Autor: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Ing. Zdeňka Bitterová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materiálu: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VY_32_INOVACE_12_UCETNICTVI_17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Charakteristika pojmů náklady – výdaje, výnosy – příjmy</a:t>
                      </a:r>
                      <a:endParaRPr kumimoji="0" lang="cs-CZ" alt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137160" marR="137160" marT="137160" marB="13716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Téma sady: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Účetnictví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Obor, ročník: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Ekonomické lyceum 3. a 4. roč., Obchodní akademie 2. až 4. ročník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Datum vytvoření: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květen 2013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Anotace: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Charakteristika nákladů, výdajů, výnosů a příjmů, vznik nákladů, výdajů, výnosů a příjmů.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Metodický obsah: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Výklad nového učiva, procvičování, ve vyšších ročnících k opakování učiva 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1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"/>
          <p:cNvSpPr txBox="1">
            <a:spLocks noChangeArrowheads="1"/>
          </p:cNvSpPr>
          <p:nvPr/>
        </p:nvSpPr>
        <p:spPr bwMode="auto">
          <a:xfrm>
            <a:off x="2244725" y="1052513"/>
            <a:ext cx="6721475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NÁKLADY - VÝDAJE, VÝNOSY - PŘÍJMY</a:t>
            </a:r>
          </a:p>
        </p:txBody>
      </p:sp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611188" y="2781300"/>
            <a:ext cx="8229600" cy="388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CHARAKTERISTIKA VÝNOSŮ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Výnos je PENĚŽNÍ vyjádření REALIZACE našich výkonů a prodej nepotřebného majetku.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Výkonem firmy může být prodej výrobků,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 služeb nebo zboží.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Výnosy ovlivňují hospodářský výsledek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podniku.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buClrTx/>
              <a:buSzTx/>
              <a:buFontTx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  <p:pic>
        <p:nvPicPr>
          <p:cNvPr id="3076" name="Picture 4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125" y="4584700"/>
            <a:ext cx="1795463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7" name="TextovéPole 1"/>
          <p:cNvSpPr txBox="1">
            <a:spLocks noChangeArrowheads="1"/>
          </p:cNvSpPr>
          <p:nvPr/>
        </p:nvSpPr>
        <p:spPr bwMode="auto">
          <a:xfrm>
            <a:off x="7019925" y="6445250"/>
            <a:ext cx="2592388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>
                <a:solidFill>
                  <a:schemeClr val="tx1"/>
                </a:solidFill>
              </a:rPr>
              <a:t>Obrázek č. 1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"/>
          <p:cNvSpPr txBox="1">
            <a:spLocks noChangeArrowheads="1"/>
          </p:cNvSpPr>
          <p:nvPr/>
        </p:nvSpPr>
        <p:spPr bwMode="auto">
          <a:xfrm>
            <a:off x="26749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NÁKLADY - VÝDAJE, VÝNOSY - PŘÍJMY</a:t>
            </a:r>
          </a:p>
        </p:txBody>
      </p:sp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457200" y="2782888"/>
            <a:ext cx="8229600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CHARAKTERISTIKA NÁKLADŮ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Náklad je PENĚŽNÍ vyjádření SPOTŘEBY majetku a cizích výkonů.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Jde např. o spotřebu energie, mzdové náklady, 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poplatky bance, spotřebu materiálu.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Ovlivňují hospodářský výsledek podniku.</a:t>
            </a:r>
          </a:p>
        </p:txBody>
      </p:sp>
      <p:pic>
        <p:nvPicPr>
          <p:cNvPr id="4100" name="Picture 4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18313" y="4725988"/>
            <a:ext cx="1868487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ovéPole 1"/>
          <p:cNvSpPr txBox="1">
            <a:spLocks noChangeArrowheads="1"/>
          </p:cNvSpPr>
          <p:nvPr/>
        </p:nvSpPr>
        <p:spPr bwMode="auto">
          <a:xfrm>
            <a:off x="6888163" y="6423025"/>
            <a:ext cx="1728787" cy="24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>
                <a:solidFill>
                  <a:schemeClr val="tx1"/>
                </a:solidFill>
              </a:rPr>
              <a:t>Obrázek č. 2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"/>
          <p:cNvSpPr txBox="1">
            <a:spLocks noChangeArrowheads="1"/>
          </p:cNvSpPr>
          <p:nvPr/>
        </p:nvSpPr>
        <p:spPr bwMode="auto">
          <a:xfrm>
            <a:off x="2646363" y="1354138"/>
            <a:ext cx="6442075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NÁKLADY - VÝDAJE, VÝNOSY - PŘÍJMY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000000"/>
              </a:solidFill>
            </a:endParaRP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000000"/>
              </a:solidFill>
            </a:endParaRPr>
          </a:p>
        </p:txBody>
      </p:sp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433388" y="2776538"/>
            <a:ext cx="8229600" cy="38877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CHARAKTERISTIKA PŘÍJMŮ a VÝDAJŮ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Příjem je PŘÍRŮSTEK peněžních prostředků do pokladny nebo na bankovní účet.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Výdej je ÚBYTEK peněžních prostředků v pokladně nebo na bankovním účtu.</a:t>
            </a:r>
          </a:p>
        </p:txBody>
      </p:sp>
      <p:pic>
        <p:nvPicPr>
          <p:cNvPr id="5124" name="Picture 2" descr="C:\Program Files\Microsoft Office\MEDIA\CAGCAT10\j022202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788" y="5491163"/>
            <a:ext cx="11842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4" descr="C:\Program Files\Microsoft Office\MEDIA\CAGCAT10\j0222015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85063" y="2781300"/>
            <a:ext cx="118586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5" descr="C:\Program Files\Microsoft Office\MEDIA\CAGCAT10\j0222019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3800" y="5578475"/>
            <a:ext cx="1114425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8" descr="C:\Program Files\Microsoft Office\MEDIA\CAGCAT10\j0222017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7625" y="5475288"/>
            <a:ext cx="1185863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8" name="TextovéPole 1"/>
          <p:cNvSpPr txBox="1">
            <a:spLocks noChangeArrowheads="1"/>
          </p:cNvSpPr>
          <p:nvPr/>
        </p:nvSpPr>
        <p:spPr bwMode="auto">
          <a:xfrm>
            <a:off x="4140200" y="6378575"/>
            <a:ext cx="17272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>
                <a:solidFill>
                  <a:schemeClr val="tx1"/>
                </a:solidFill>
              </a:rPr>
              <a:t>Obrázek č. 3 - 6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1"/>
          <p:cNvSpPr txBox="1">
            <a:spLocks noChangeArrowheads="1"/>
          </p:cNvSpPr>
          <p:nvPr/>
        </p:nvSpPr>
        <p:spPr bwMode="auto">
          <a:xfrm>
            <a:off x="2684463" y="1341438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NÁKLADY - VÝDAJE, VÝNOSY - PŘÍJMY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000000"/>
              </a:solidFill>
            </a:endParaRPr>
          </a:p>
        </p:txBody>
      </p:sp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PŘÍRŮSTEK VÝNOSU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Zaznamenává se na výnosovém účtu.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Vzniká nejčastěji na základě těchto dokladů: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FAV (např. tržby z prodeje služeb)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PPD (např. hotově prodány výrobky)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VÚD (např. předpis náhrady manka pokladníkovi)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VBÚ (např. připsané úroky z vkladového účtu)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ClrTx/>
              <a:buSzTx/>
              <a:buFontTx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1"/>
          <p:cNvSpPr txBox="1">
            <a:spLocks noChangeArrowheads="1"/>
          </p:cNvSpPr>
          <p:nvPr/>
        </p:nvSpPr>
        <p:spPr bwMode="auto">
          <a:xfrm>
            <a:off x="2700338" y="1136650"/>
            <a:ext cx="6443662" cy="14398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NÁKLADY - VÝDAJE, VÝNOSY - PŘÍJMY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000000"/>
              </a:solidFill>
            </a:endParaRPr>
          </a:p>
        </p:txBody>
      </p:sp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PŘÍRŮSTEK NÁKLADU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Zaznamenává se na nákladovém účtu.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Vzniká nejčastěji na základě těchto dokladů: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FAD (např. nákup a spotřeba materiálu)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VPD (např. hotově koupeny a použity kolky)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VÚD (např. odpis budovy)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VBÚ (např. zaplacené úroky z úvěrového účtu)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ClrTx/>
              <a:buSzTx/>
              <a:buFontTx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 advTm="1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2555875" y="1547813"/>
            <a:ext cx="6443663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NÁKLADY - VÝDAJE, VÝNOSY - PŘÍJMY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000000"/>
              </a:solidFill>
            </a:endParaRP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000000"/>
              </a:solidFill>
            </a:endParaRPr>
          </a:p>
        </p:txBody>
      </p:sp>
      <p:sp>
        <p:nvSpPr>
          <p:cNvPr id="8195" name="Text Box 5"/>
          <p:cNvSpPr txBox="1">
            <a:spLocks noChangeArrowheads="1"/>
          </p:cNvSpPr>
          <p:nvPr/>
        </p:nvSpPr>
        <p:spPr bwMode="auto">
          <a:xfrm>
            <a:off x="3240088" y="2622550"/>
            <a:ext cx="1423987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250825" y="2622550"/>
            <a:ext cx="8569325" cy="41195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PROCVIČOVÁNÍ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B0F0"/>
                </a:solidFill>
              </a:rPr>
              <a:t>Pokuste se přiřadit pojem NÁKLAD nebo VÝNOS: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Firma zpracovala účetnictví pro odběratele (FAV)  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Prodej výrobků na fakturu (FAV)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Zaplacený úrok z půjčky (VBÚ)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Hotově prodány výrobky (PPD)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Ze skladu vydán materiál ke zpracování (VÚD)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Vyfakturována spotřeba elektrické energie (FAD)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Hotově nakoupeno zboží (VPD)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</p:txBody>
      </p:sp>
      <p:sp>
        <p:nvSpPr>
          <p:cNvPr id="8197" name="Text Box 7"/>
          <p:cNvSpPr txBox="1">
            <a:spLocks noChangeArrowheads="1"/>
          </p:cNvSpPr>
          <p:nvPr/>
        </p:nvSpPr>
        <p:spPr bwMode="auto">
          <a:xfrm>
            <a:off x="6264275" y="2676525"/>
            <a:ext cx="344488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8198" name="Text Box 10"/>
          <p:cNvSpPr txBox="1">
            <a:spLocks noChangeArrowheads="1"/>
          </p:cNvSpPr>
          <p:nvPr/>
        </p:nvSpPr>
        <p:spPr bwMode="auto">
          <a:xfrm>
            <a:off x="4071938" y="3271838"/>
            <a:ext cx="2444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NÁKLADY - VÝDAJE, VÝNOSY - PŘÍJMY</a:t>
            </a:r>
          </a:p>
        </p:txBody>
      </p:sp>
      <p:sp>
        <p:nvSpPr>
          <p:cNvPr id="9219" name="Text Box 5"/>
          <p:cNvSpPr txBox="1">
            <a:spLocks noChangeArrowheads="1"/>
          </p:cNvSpPr>
          <p:nvPr/>
        </p:nvSpPr>
        <p:spPr bwMode="auto">
          <a:xfrm>
            <a:off x="3240088" y="2622550"/>
            <a:ext cx="1423987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250825" y="2622550"/>
            <a:ext cx="8569325" cy="41195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ŘEŠENÍ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Firma zpracovala účetnictví pro odběratele (FAV)	VÝNOS  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Prodej výrobků na fakturu (FAV)						VÝNOS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Zaplacený úrok z půjčky (VBÚ)						NÁKLAD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Hotově prodány výrobky (PPD)						VÝNOS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Ze skladu vydán materiál ke zpracování (VÚD)		NÁKLAD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Vyfakturována spotřeba elektrické energie (FAD)	NÁKLAD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Hotově nakoupeny a použity obaly (VPD)			NÁKLAD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solidFill>
                <a:schemeClr val="tx1"/>
              </a:solidFill>
            </a:endParaRP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</p:txBody>
      </p:sp>
      <p:sp>
        <p:nvSpPr>
          <p:cNvPr id="9221" name="Text Box 7"/>
          <p:cNvSpPr txBox="1">
            <a:spLocks noChangeArrowheads="1"/>
          </p:cNvSpPr>
          <p:nvPr/>
        </p:nvSpPr>
        <p:spPr bwMode="auto">
          <a:xfrm>
            <a:off x="6264275" y="2676525"/>
            <a:ext cx="344488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9222" name="Text Box 8"/>
          <p:cNvSpPr txBox="1">
            <a:spLocks noChangeArrowheads="1"/>
          </p:cNvSpPr>
          <p:nvPr/>
        </p:nvSpPr>
        <p:spPr bwMode="auto">
          <a:xfrm>
            <a:off x="1465263" y="3278188"/>
            <a:ext cx="2109787" cy="9128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9223" name="Text Box 10"/>
          <p:cNvSpPr txBox="1">
            <a:spLocks noChangeArrowheads="1"/>
          </p:cNvSpPr>
          <p:nvPr/>
        </p:nvSpPr>
        <p:spPr bwMode="auto">
          <a:xfrm>
            <a:off x="4071938" y="3271838"/>
            <a:ext cx="2444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NÁKLADY - VÝDAJE, VÝNOSY - PŘÍJMY</a:t>
            </a:r>
          </a:p>
        </p:txBody>
      </p:sp>
      <p:sp>
        <p:nvSpPr>
          <p:cNvPr id="10243" name="Text Box 5"/>
          <p:cNvSpPr txBox="1">
            <a:spLocks noChangeArrowheads="1"/>
          </p:cNvSpPr>
          <p:nvPr/>
        </p:nvSpPr>
        <p:spPr bwMode="auto">
          <a:xfrm>
            <a:off x="3240088" y="2622550"/>
            <a:ext cx="1423987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0244" name="Text Box 6"/>
          <p:cNvSpPr txBox="1">
            <a:spLocks noChangeArrowheads="1"/>
          </p:cNvSpPr>
          <p:nvPr/>
        </p:nvSpPr>
        <p:spPr bwMode="auto">
          <a:xfrm>
            <a:off x="250825" y="2622550"/>
            <a:ext cx="8569325" cy="41195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PROCVIČOVÁNÍ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B0F0"/>
                </a:solidFill>
              </a:rPr>
              <a:t>Pokuste se přiřadit správný pojem – NÁKLAD – VÝNOS – 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B0F0"/>
                </a:solidFill>
              </a:rPr>
              <a:t>VÝDEJ – PŘÍJEM. </a:t>
            </a:r>
            <a:endParaRPr lang="cs-CZ" altLang="cs-CZ" sz="2400" b="1">
              <a:solidFill>
                <a:srgbClr val="94006B"/>
              </a:solidFill>
            </a:endParaRP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Firma opravila okna pro zákazníka (PPD)	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Prodej zboží na fakturu (FAV)				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Zaplaceno parkovné (VPD)					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Hotově prodáno zboží (PPD)				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Ze skladu vydány obaly (VÚD)				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 Koupen a uskladněn materiál (VPD,PŘÍ)	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solidFill>
                <a:schemeClr val="tx1"/>
              </a:solidFill>
            </a:endParaRP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</p:txBody>
      </p:sp>
      <p:sp>
        <p:nvSpPr>
          <p:cNvPr id="10245" name="Text Box 7"/>
          <p:cNvSpPr txBox="1">
            <a:spLocks noChangeArrowheads="1"/>
          </p:cNvSpPr>
          <p:nvPr/>
        </p:nvSpPr>
        <p:spPr bwMode="auto">
          <a:xfrm>
            <a:off x="6264275" y="2676525"/>
            <a:ext cx="344488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0246" name="Text Box 8"/>
          <p:cNvSpPr txBox="1">
            <a:spLocks noChangeArrowheads="1"/>
          </p:cNvSpPr>
          <p:nvPr/>
        </p:nvSpPr>
        <p:spPr bwMode="auto">
          <a:xfrm>
            <a:off x="1465263" y="3278188"/>
            <a:ext cx="2109787" cy="9128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0247" name="Text Box 10"/>
          <p:cNvSpPr txBox="1">
            <a:spLocks noChangeArrowheads="1"/>
          </p:cNvSpPr>
          <p:nvPr/>
        </p:nvSpPr>
        <p:spPr bwMode="auto">
          <a:xfrm>
            <a:off x="4071938" y="3271838"/>
            <a:ext cx="2444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NÁKLADY - VÝDAJE, VÝNOSY - PŘÍJMY</a:t>
            </a:r>
          </a:p>
        </p:txBody>
      </p:sp>
      <p:sp>
        <p:nvSpPr>
          <p:cNvPr id="11267" name="Text Box 5"/>
          <p:cNvSpPr txBox="1">
            <a:spLocks noChangeArrowheads="1"/>
          </p:cNvSpPr>
          <p:nvPr/>
        </p:nvSpPr>
        <p:spPr bwMode="auto">
          <a:xfrm>
            <a:off x="3240088" y="2622550"/>
            <a:ext cx="1423987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1268" name="Text Box 6"/>
          <p:cNvSpPr txBox="1">
            <a:spLocks noChangeArrowheads="1"/>
          </p:cNvSpPr>
          <p:nvPr/>
        </p:nvSpPr>
        <p:spPr bwMode="auto">
          <a:xfrm>
            <a:off x="250825" y="2622550"/>
            <a:ext cx="8569325" cy="41195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ŘEŠENÍ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300">
                <a:solidFill>
                  <a:schemeClr val="tx1"/>
                </a:solidFill>
              </a:rPr>
              <a:t>Firma opravila okna pro zákazníka (PPD)	VÝNOS +  PŘÍJEM  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300">
                <a:solidFill>
                  <a:schemeClr val="tx1"/>
                </a:solidFill>
              </a:rPr>
              <a:t> Prodej zboží na fakturu (FAV)				VÝNOS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300">
                <a:solidFill>
                  <a:schemeClr val="tx1"/>
                </a:solidFill>
              </a:rPr>
              <a:t> Zaplaceno parkovné (VPD)					NÁKLAD + VÝDEJ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300">
                <a:solidFill>
                  <a:schemeClr val="tx1"/>
                </a:solidFill>
              </a:rPr>
              <a:t> Hotově prodáno zboží (PPD)				VÝNOS + PŘÍJEM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300">
                <a:solidFill>
                  <a:schemeClr val="tx1"/>
                </a:solidFill>
              </a:rPr>
              <a:t> Ze skladu vydány obaly (VÚD)				NÁKLAD</a:t>
            </a:r>
          </a:p>
          <a:p>
            <a:pPr>
              <a:spcBef>
                <a:spcPts val="600"/>
              </a:spcBef>
              <a:buFont typeface="Calibri" pitchFamily="32" charset="0"/>
              <a:buAutoNum type="arabicPeriod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300">
                <a:solidFill>
                  <a:schemeClr val="tx1"/>
                </a:solidFill>
              </a:rPr>
              <a:t> Koupen a uskladněn materiál (VPD,PŘÍ)	VÝDEJ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300" b="1">
              <a:solidFill>
                <a:srgbClr val="94006B"/>
              </a:solidFill>
            </a:endParaRP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solidFill>
                <a:schemeClr val="tx1"/>
              </a:solidFill>
            </a:endParaRP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</p:txBody>
      </p:sp>
      <p:sp>
        <p:nvSpPr>
          <p:cNvPr id="11269" name="Text Box 7"/>
          <p:cNvSpPr txBox="1">
            <a:spLocks noChangeArrowheads="1"/>
          </p:cNvSpPr>
          <p:nvPr/>
        </p:nvSpPr>
        <p:spPr bwMode="auto">
          <a:xfrm>
            <a:off x="6264275" y="2676525"/>
            <a:ext cx="344488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1270" name="Text Box 8"/>
          <p:cNvSpPr txBox="1">
            <a:spLocks noChangeArrowheads="1"/>
          </p:cNvSpPr>
          <p:nvPr/>
        </p:nvSpPr>
        <p:spPr bwMode="auto">
          <a:xfrm>
            <a:off x="1465263" y="3278188"/>
            <a:ext cx="2109787" cy="9128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1271" name="Text Box 10"/>
          <p:cNvSpPr txBox="1">
            <a:spLocks noChangeArrowheads="1"/>
          </p:cNvSpPr>
          <p:nvPr/>
        </p:nvSpPr>
        <p:spPr bwMode="auto">
          <a:xfrm>
            <a:off x="4071938" y="3271838"/>
            <a:ext cx="2444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</a:rPr>
              <a:t>NÁKLADY - VÝDAJE, VÝNOSY - PŘÍJMY</a:t>
            </a:r>
          </a:p>
        </p:txBody>
      </p:sp>
      <p:sp>
        <p:nvSpPr>
          <p:cNvPr id="12291" name="Text Box 2"/>
          <p:cNvSpPr txBox="1">
            <a:spLocks noChangeArrowheads="1"/>
          </p:cNvSpPr>
          <p:nvPr/>
        </p:nvSpPr>
        <p:spPr bwMode="auto">
          <a:xfrm>
            <a:off x="457200" y="2547938"/>
            <a:ext cx="8229600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Používané zkratky: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47B8B8"/>
                </a:solidFill>
              </a:rPr>
              <a:t>	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PPD – příjmový pokladní doklad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VPD – výdajový pokladní doklad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VBÚ - výpis z bankovního účtu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VÚD – vnitřní účetní doklad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PŘÍ – příjemka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FAV – faktura vydaná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FAD – faktura došlá</a:t>
            </a: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chemeClr val="tx1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chemeClr val="tx1"/>
                </a:solidFill>
              </a:rPr>
              <a:t>NÁKLADY - VÝDAJE, VÝNOSY - PŘÍJMY</a:t>
            </a:r>
          </a:p>
        </p:txBody>
      </p:sp>
      <p:sp>
        <p:nvSpPr>
          <p:cNvPr id="13315" name="Text Box 2"/>
          <p:cNvSpPr txBox="1">
            <a:spLocks noChangeArrowheads="1"/>
          </p:cNvSpPr>
          <p:nvPr/>
        </p:nvSpPr>
        <p:spPr bwMode="auto">
          <a:xfrm>
            <a:off x="107950" y="2547938"/>
            <a:ext cx="8856663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 dirty="0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 dirty="0">
                <a:solidFill>
                  <a:srgbClr val="94006B"/>
                </a:solidFill>
              </a:rPr>
              <a:t>Zdroj:</a:t>
            </a:r>
            <a:endParaRPr lang="cs-CZ" altLang="cs-CZ" sz="2400" dirty="0">
              <a:solidFill>
                <a:srgbClr val="47B8B8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dirty="0">
                <a:solidFill>
                  <a:schemeClr val="tx1"/>
                </a:solidFill>
              </a:rPr>
              <a:t>ŠTOHL, Pavel. </a:t>
            </a:r>
            <a:r>
              <a:rPr lang="cs-CZ" altLang="cs-CZ" i="1" dirty="0">
                <a:solidFill>
                  <a:schemeClr val="tx1"/>
                </a:solidFill>
              </a:rPr>
              <a:t>Učebnice účetnictví 1. díl</a:t>
            </a:r>
            <a:r>
              <a:rPr lang="cs-CZ" altLang="cs-CZ" dirty="0">
                <a:solidFill>
                  <a:schemeClr val="tx1"/>
                </a:solidFill>
              </a:rPr>
              <a:t>. Znojmo: </a:t>
            </a:r>
            <a:r>
              <a:rPr lang="cs-CZ" altLang="cs-CZ" dirty="0" err="1">
                <a:solidFill>
                  <a:schemeClr val="tx1"/>
                </a:solidFill>
              </a:rPr>
              <a:t>Štohl</a:t>
            </a:r>
            <a:r>
              <a:rPr lang="cs-CZ" altLang="cs-CZ" dirty="0">
                <a:solidFill>
                  <a:schemeClr val="tx1"/>
                </a:solidFill>
              </a:rPr>
              <a:t> Pavel Ing. vzdělávací středisko, 2011, ISBN 978-80-87237-35-9</a:t>
            </a:r>
            <a:r>
              <a:rPr lang="cs-CZ" altLang="cs-CZ" sz="2400" dirty="0">
                <a:solidFill>
                  <a:schemeClr val="tx1"/>
                </a:solidFill>
              </a:rPr>
              <a:t>. 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dirty="0">
              <a:solidFill>
                <a:schemeClr val="tx1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 dirty="0">
                <a:solidFill>
                  <a:srgbClr val="94006B"/>
                </a:solidFill>
              </a:rPr>
              <a:t>Zdroj obrázků: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b="1" dirty="0">
                <a:solidFill>
                  <a:schemeClr val="tx1"/>
                </a:solidFill>
              </a:rPr>
              <a:t>Obrázek č. 1 - 6:</a:t>
            </a:r>
            <a:r>
              <a:rPr lang="cs-CZ" altLang="cs-CZ" dirty="0">
                <a:solidFill>
                  <a:schemeClr val="tx1"/>
                </a:solidFill>
              </a:rPr>
              <a:t> program Microsoft PowerPoint </a:t>
            </a:r>
            <a:r>
              <a:rPr lang="cs-CZ" altLang="cs-CZ" dirty="0" smtClean="0">
                <a:solidFill>
                  <a:schemeClr val="tx1"/>
                </a:solidFill>
              </a:rPr>
              <a:t>– KLIPART – www.office.</a:t>
            </a:r>
            <a:r>
              <a:rPr lang="cs-CZ" altLang="cs-CZ" smtClean="0">
                <a:solidFill>
                  <a:schemeClr val="tx1"/>
                </a:solidFill>
              </a:rPr>
              <a:t>microsoft.com</a:t>
            </a:r>
            <a:endParaRPr lang="cs-CZ" altLang="cs-CZ" sz="2400" b="1">
              <a:solidFill>
                <a:schemeClr val="tx1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dirty="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chemeClr val="tx1"/>
                </a:solidFill>
              </a:rPr>
              <a:t>CHARAKTERISTIKA POJMŮ </a:t>
            </a:r>
          </a:p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chemeClr val="tx1"/>
                </a:solidFill>
              </a:rPr>
              <a:t>NÁKLADY - VÝDAJE, VÝNOSY - PŘÍJMY</a:t>
            </a:r>
          </a:p>
        </p:txBody>
      </p:sp>
      <p:sp>
        <p:nvSpPr>
          <p:cNvPr id="14339" name="Text Box 2"/>
          <p:cNvSpPr txBox="1">
            <a:spLocks noChangeArrowheads="1"/>
          </p:cNvSpPr>
          <p:nvPr/>
        </p:nvSpPr>
        <p:spPr bwMode="auto">
          <a:xfrm>
            <a:off x="457200" y="2547938"/>
            <a:ext cx="8229600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Autorská práva:</a:t>
            </a:r>
            <a:endParaRPr lang="cs-CZ" altLang="cs-CZ" sz="2400">
              <a:solidFill>
                <a:srgbClr val="47B8B8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chemeClr val="tx1"/>
              </a:solidFill>
            </a:endParaRPr>
          </a:p>
          <a:p>
            <a:pPr marL="333375" indent="-333375" algn="ctr">
              <a:spcBef>
                <a:spcPts val="600"/>
              </a:spcBef>
              <a:spcAft>
                <a:spcPts val="600"/>
              </a:spcAft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ru-RU" altLang="cs-CZ">
                <a:solidFill>
                  <a:schemeClr val="tx1"/>
                </a:solidFill>
              </a:rPr>
              <a:t>Dílo smí být dále šířeno pod licencí CC BY-SA.</a:t>
            </a:r>
            <a:endParaRPr lang="cs-CZ" altLang="cs-CZ">
              <a:solidFill>
                <a:schemeClr val="tx1"/>
              </a:solidFill>
            </a:endParaRPr>
          </a:p>
          <a:p>
            <a:pPr marL="333375" indent="-333375" algn="ctr">
              <a:spcBef>
                <a:spcPts val="600"/>
              </a:spcBef>
              <a:spcAft>
                <a:spcPts val="600"/>
              </a:spcAft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ru-RU" altLang="cs-CZ">
                <a:solidFill>
                  <a:schemeClr val="tx1"/>
                </a:solidFill>
              </a:rPr>
              <a:t>Materiály jsou určeny pro bezplatné používání pro potřeby výuky a vzdělávání na všech typech škol</a:t>
            </a:r>
            <a:r>
              <a:rPr lang="cs-CZ" altLang="cs-CZ">
                <a:solidFill>
                  <a:schemeClr val="tx1"/>
                </a:solidFill>
              </a:rPr>
              <a:t/>
            </a:r>
            <a:br>
              <a:rPr lang="cs-CZ" altLang="cs-CZ">
                <a:solidFill>
                  <a:schemeClr val="tx1"/>
                </a:solidFill>
              </a:rPr>
            </a:br>
            <a:r>
              <a:rPr lang="ru-RU" altLang="cs-CZ">
                <a:solidFill>
                  <a:schemeClr val="tx1"/>
                </a:solidFill>
              </a:rPr>
              <a:t>a školských zařízení. Jakékoliv další využití podléhá autorskému zákonu.</a:t>
            </a:r>
            <a:endParaRPr lang="cs-CZ" altLang="cs-CZ">
              <a:solidFill>
                <a:schemeClr val="tx1"/>
              </a:solidFill>
            </a:endParaRPr>
          </a:p>
          <a:p>
            <a:pPr marL="333375" indent="-333375" algn="ctr">
              <a:spcBef>
                <a:spcPts val="600"/>
              </a:spcBef>
              <a:spcAft>
                <a:spcPts val="600"/>
              </a:spcAft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ru-RU" altLang="cs-CZ">
                <a:solidFill>
                  <a:schemeClr val="tx1"/>
                </a:solidFill>
              </a:rPr>
              <a:t>Všechna neocitovaná autorská díla jsou dílem autora.</a:t>
            </a:r>
            <a:endParaRPr lang="cs-CZ" altLang="cs-CZ">
              <a:solidFill>
                <a:schemeClr val="tx1"/>
              </a:solidFill>
            </a:endParaRPr>
          </a:p>
          <a:p>
            <a:pPr marL="333375" indent="-333375" algn="ctr">
              <a:spcBef>
                <a:spcPts val="600"/>
              </a:spcBef>
              <a:spcAft>
                <a:spcPts val="600"/>
              </a:spcAft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ru-RU" altLang="cs-CZ">
                <a:solidFill>
                  <a:schemeClr val="tx1"/>
                </a:solidFill>
              </a:rPr>
              <a:t>Všechny neocitované kliparty </a:t>
            </a:r>
            <a:r>
              <a:rPr lang="cs-CZ" altLang="cs-CZ">
                <a:solidFill>
                  <a:schemeClr val="tx1"/>
                </a:solidFill>
              </a:rPr>
              <a:t>a další grafické objekty </a:t>
            </a:r>
            <a:r>
              <a:rPr lang="ru-RU" altLang="cs-CZ">
                <a:solidFill>
                  <a:schemeClr val="tx1"/>
                </a:solidFill>
              </a:rPr>
              <a:t>jsou součástí prostředků výukového sw </a:t>
            </a:r>
            <a:r>
              <a:rPr lang="cs-CZ" altLang="cs-CZ">
                <a:solidFill>
                  <a:schemeClr val="tx1"/>
                </a:solidFill>
              </a:rPr>
              <a:t>Smart Notebook a MS Office</a:t>
            </a:r>
            <a:r>
              <a:rPr lang="cs-CZ" altLang="cs-CZ" sz="2400">
                <a:solidFill>
                  <a:schemeClr val="tx1"/>
                </a:solidFill>
              </a:rPr>
              <a:t>.</a:t>
            </a: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740</TotalTime>
  <Words>525</Words>
  <Application>Microsoft Office PowerPoint</Application>
  <PresentationFormat>Předvádění na obrazovce (4:3)</PresentationFormat>
  <Paragraphs>151</Paragraphs>
  <Slides>13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Lucida Sans Unicode</vt:lpstr>
      <vt:lpstr>Times New Roman</vt:lpstr>
      <vt:lpstr>Calibri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87</cp:revision>
  <cp:lastPrinted>1601-01-01T00:00:00Z</cp:lastPrinted>
  <dcterms:created xsi:type="dcterms:W3CDTF">2012-11-30T22:17:21Z</dcterms:created>
  <dcterms:modified xsi:type="dcterms:W3CDTF">2014-07-15T13:39:37Z</dcterms:modified>
</cp:coreProperties>
</file>