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72" r:id="rId5"/>
    <p:sldId id="259" r:id="rId6"/>
    <p:sldId id="273" r:id="rId7"/>
    <p:sldId id="274" r:id="rId8"/>
    <p:sldId id="277" r:id="rId9"/>
    <p:sldId id="275" r:id="rId10"/>
    <p:sldId id="278" r:id="rId11"/>
    <p:sldId id="279" r:id="rId12"/>
    <p:sldId id="260" r:id="rId13"/>
    <p:sldId id="276" r:id="rId14"/>
    <p:sldId id="261" r:id="rId15"/>
    <p:sldId id="262" r:id="rId16"/>
    <p:sldId id="263" r:id="rId17"/>
    <p:sldId id="264" r:id="rId18"/>
    <p:sldId id="269" r:id="rId19"/>
    <p:sldId id="270" r:id="rId20"/>
    <p:sldId id="271" r:id="rId2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Lucida Sans Unicode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2531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2532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2533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2534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2535" name="Rectangle 6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0362" cy="12484101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5" name="Rectangle 7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6875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355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7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560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662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765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969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072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74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277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379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481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584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686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789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8915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9939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0963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1987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43011" name="Rectangle 2"/>
          <p:cNvSpPr>
            <a:spLocks noChangeArrowheads="1"/>
          </p:cNvSpPr>
          <p:nvPr>
            <p:ph type="body"/>
          </p:nvPr>
        </p:nvSpPr>
        <p:spPr>
          <a:xfrm>
            <a:off x="685800" y="4343400"/>
            <a:ext cx="5478463" cy="4106863"/>
          </a:xfrm>
          <a:noFill/>
          <a:ln/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22421F-9B60-45BA-AC44-55338C9B7B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2A34A1-983E-43BC-B695-3923B8FBB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74E59-5552-457D-9C1E-FF5F50888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3837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BE6CAE-B11D-44E4-AB3E-82B0CDE0A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D14D0-83AA-4EB0-BB0A-02477C7A7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EDEB9-E8C6-4356-AE8D-4FEEEAA15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4095AA-668B-4747-B936-97C8CC9CC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C0768-A0AB-4C3A-B615-2CB651A3E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E9A2C1-54AD-4588-8F8E-7BE0CAE400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FAE4D-1972-426A-ABBD-47E3D82CC4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3050" y="128588"/>
            <a:ext cx="2054225" cy="59880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3450" cy="59880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9E864-74F6-401F-B692-F5FF2009F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007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0075" cy="451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4075" cy="35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898989"/>
                </a:solidFill>
                <a:latin typeface="+mn-lt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4075" cy="35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898989"/>
                </a:solidFill>
                <a:latin typeface="+mn-lt"/>
                <a:ea typeface="+mn-ea"/>
                <a:cs typeface="Arial" charset="0"/>
              </a:defRPr>
            </a:lvl1pPr>
          </a:lstStyle>
          <a:p>
            <a:pPr>
              <a:defRPr/>
            </a:pPr>
            <a:fld id="{F9923BC2-5A9C-4264-B41B-4FFCF10D1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charset="0"/>
          <a:cs typeface="Lucida Sans Unicode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503238" y="1125538"/>
            <a:ext cx="8640762" cy="1295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>Obchodní akademie, Střední odborná škola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a Jazyková škola s právem státní jazykové zkoušky,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Hradec Králové</a:t>
            </a:r>
          </a:p>
        </p:txBody>
      </p:sp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250825" y="2636838"/>
          <a:ext cx="8570913" cy="4088110"/>
        </p:xfrm>
        <a:graphic>
          <a:graphicData uri="http://schemas.openxmlformats.org/drawingml/2006/table">
            <a:tbl>
              <a:tblPr/>
              <a:tblGrid>
                <a:gridCol w="2087563"/>
                <a:gridCol w="6483350"/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Ing. Zdeňka Bitterová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materiálu: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VY_32_INOVACE_12_UCETNICTVI_18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Účtování nákladů</a:t>
                      </a:r>
                      <a:endParaRPr kumimoji="0" lang="cs-CZ" alt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136800" marT="136800" marB="13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Téma sady: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Účetnictví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Obor, ročník: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Ekonomické lyceum 3. a 4. roč., Obchodní akademie 2. až 4. ročník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vytvoření: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květen 2013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Charakteristika nákladů, doklady pro účtování nákladů, základní účtování na nákladové účty 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obsah: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Výklad nového učiva, procvičování, ve vyšších ročnících k opakování učiva</a:t>
                      </a:r>
                    </a:p>
                  </a:txBody>
                  <a:tcPr marL="45720" marR="4572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1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457200" y="2781300"/>
            <a:ext cx="8229600" cy="38877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CHARAKTERISTIKA NÁKLADŮ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 je PENĚŽNÍ vyjádření SPOTŘEBY majetku a cizích výkonů. 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Ovlivňují hospodářský výsledek podniku.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Zásadně se účtují do období, s nímž časově a věcně souvisí.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>ÚČTOVÁNÍ NÁKLADŮ</a:t>
            </a: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DOKLADY pro účtování nákladů: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Náklady se účtují nejčastěji na základě těchto dokladů: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FAD (např. za opravy)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VPD (např. zaplacen inzerát)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VÚD (např. manko na ceninách)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ZVL (např. předpis hrubých mezd)</a:t>
            </a:r>
          </a:p>
          <a:p>
            <a:pPr marL="409575" lvl="1" indent="0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VBÚ (např. poplatky za vedení účtu)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>ÚČTOVÁNÍ NÁKLADŮ</a:t>
            </a:r>
            <a:endParaRPr lang="cs-CZ" altLang="cs-CZ" sz="2400" b="1">
              <a:solidFill>
                <a:srgbClr val="000000"/>
              </a:solidFill>
            </a:endParaRP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ČLENĚNÍ nákladových účtů podle činností: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Náklady z PROVOZNÍ činnosti (účtová skupina 50 – 55):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Spotřeba materiálu, Cestovné, Spotřeba energie, 	Mzdové náklady, Opravy a udržování atd.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Náklady z FINANČNÍ činnosti (účtová skupina 56 – 57)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Úroky, Ostatní finanční náklady atd.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Náklady z MIMOŘÁDNÉ činnosti (účtová skupina 58):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Škody atd.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16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501 – SPOTŘEBA MATERIÁLU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provozní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zaznamenává spotřeba materiálu, náhradních dílů, obalů, atd.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 dokladem (např. výdejka, VPD, FAD. 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16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502 – SPOTŘEBA ENERGIE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provozní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zaznamenává spotřeba elektrické energie, spotřeba tepla atd.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 dokladem (nejčastěji FAD). 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511 – OPRAVY A UDRŽOVÁNÍ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provozní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zaznamenávají opravy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majetku, seřizování strojů, vymalování místností apod.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 dokladem (nejčastěji FAD nebo VPD).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  <p:pic>
        <p:nvPicPr>
          <p:cNvPr id="8196" name="Picture 4" descr="C:\Program Files\Microsoft Office\MEDIA\CAGCAT10\j0240695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61175" y="2611438"/>
            <a:ext cx="1825625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7235825" y="4073525"/>
            <a:ext cx="166687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solidFill>
                  <a:schemeClr val="tx1"/>
                </a:solidFill>
              </a:rPr>
              <a:t>Obrázek č. 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674938"/>
            <a:ext cx="8229600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518 – OSTATNÍ SLUŽBY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provozní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zaznamenávají např. telefonní poplatky, nájemné, inzerce, vzdělávání, odvoz odpadu, 	poradenské služby, poštovné, poplatky za internet. 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dokladem (nejčastěji FAD nebo VPD). 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str. MÁ DÁTI.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  <p:pic>
        <p:nvPicPr>
          <p:cNvPr id="9220" name="Picture 4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10463" y="5013325"/>
            <a:ext cx="1382712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2"/>
          <p:cNvSpPr txBox="1">
            <a:spLocks noChangeArrowheads="1"/>
          </p:cNvSpPr>
          <p:nvPr/>
        </p:nvSpPr>
        <p:spPr bwMode="auto">
          <a:xfrm>
            <a:off x="7740650" y="6561138"/>
            <a:ext cx="1617663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>
                <a:solidFill>
                  <a:schemeClr val="tx1"/>
                </a:solidFill>
              </a:rPr>
              <a:t>Obrázek č.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16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521 – MZDOVÉ NÁKLADY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provozní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zaznamenávají hrubé mzdy zaměstnanců.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zúčtovací a výplatní listinou.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16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562 – ÚROKY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finanční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zaznamenávají úroky např. z úvěrů a půjček.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 dokladem (nejčastěji VBÚ nebo VPD).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5123" name="Text Box 2"/>
          <p:cNvSpPr txBox="1">
            <a:spLocks noChangeArrowheads="1"/>
          </p:cNvSpPr>
          <p:nvPr/>
        </p:nvSpPr>
        <p:spPr bwMode="auto">
          <a:xfrm>
            <a:off x="539750" y="2576513"/>
            <a:ext cx="8229600" cy="4165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ÚČET 568 – OSTATNÍ FINANČNÍ NÁKLADY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Je nákladový účet z finanční činnosti.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Na tento účet se zaznamenávají např. poplatky za vedení bankovních účtů.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Každý záznam je doložen příslušným dokladem (nejčastěji VBÚ).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Vznik nákladu se zaznamená na stranu MÁ DÁTI.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	Podle účtového rozvrhu si do sešitu doplňte další nákladové účty, které znáte.</a:t>
            </a:r>
          </a:p>
          <a:p>
            <a:pPr marL="333375" indent="-333375">
              <a:lnSpc>
                <a:spcPct val="114000"/>
              </a:lnSpc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3315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3316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PROCVIČOVÁNÍ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Pokuste se přiřadit název nákladového účtu: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Zaplacena oprava dveří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Proplacena služební cesta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úrok z půjčky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inzerát v novinách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Poplatky za vedení vkladového účtu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Vydány ze skladu nátěrové hmoty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odvoz odpadu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3318" name="Text Box 8"/>
          <p:cNvSpPr txBox="1">
            <a:spLocks noChangeArrowheads="1"/>
          </p:cNvSpPr>
          <p:nvPr/>
        </p:nvSpPr>
        <p:spPr bwMode="auto">
          <a:xfrm>
            <a:off x="1439863" y="3240088"/>
            <a:ext cx="2109787" cy="912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3319" name="Text Box 9"/>
          <p:cNvSpPr txBox="1">
            <a:spLocks noChangeArrowheads="1"/>
          </p:cNvSpPr>
          <p:nvPr/>
        </p:nvSpPr>
        <p:spPr bwMode="auto">
          <a:xfrm>
            <a:off x="4176713" y="3276600"/>
            <a:ext cx="2482850" cy="639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20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3321" name="Text Box 12"/>
          <p:cNvSpPr txBox="1">
            <a:spLocks noChangeArrowheads="1"/>
          </p:cNvSpPr>
          <p:nvPr/>
        </p:nvSpPr>
        <p:spPr bwMode="auto">
          <a:xfrm>
            <a:off x="3946525" y="3235325"/>
            <a:ext cx="2816225" cy="20113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4339" name="Text Box 5"/>
          <p:cNvSpPr txBox="1">
            <a:spLocks noChangeArrowheads="1"/>
          </p:cNvSpPr>
          <p:nvPr/>
        </p:nvSpPr>
        <p:spPr bwMode="auto">
          <a:xfrm>
            <a:off x="3240088" y="2622550"/>
            <a:ext cx="1423987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250825" y="2622550"/>
            <a:ext cx="8569325" cy="41195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ŘEŠENÍ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Zaplacena oprava dveří				OPRAVY A UDRŽOVÁNÍ 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Proplacena služební cesta				CESTOVNÉ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úrok z půjčky					ÚROKY (nákladové)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inzerát v novinách			OSTATNÍ SLUŽBY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Poplatky za vedení vkladového účtu	OSTAT. FINANČNÍ NÁKL.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Vydány ze skladu nátěrové hmoty	SPOTŘEBA MATERIÁLU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chemeClr val="tx1"/>
                </a:solidFill>
              </a:rPr>
              <a:t>Zaplacen odvoz odpadu				OSTATNÍ SLUŽBY</a:t>
            </a:r>
          </a:p>
          <a:p>
            <a:pPr>
              <a:spcBef>
                <a:spcPts val="600"/>
              </a:spcBef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</p:txBody>
      </p:sp>
      <p:sp>
        <p:nvSpPr>
          <p:cNvPr id="14341" name="Text Box 7"/>
          <p:cNvSpPr txBox="1">
            <a:spLocks noChangeArrowheads="1"/>
          </p:cNvSpPr>
          <p:nvPr/>
        </p:nvSpPr>
        <p:spPr bwMode="auto">
          <a:xfrm>
            <a:off x="6264275" y="2676525"/>
            <a:ext cx="344488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4342" name="Text Box 8"/>
          <p:cNvSpPr txBox="1">
            <a:spLocks noChangeArrowheads="1"/>
          </p:cNvSpPr>
          <p:nvPr/>
        </p:nvSpPr>
        <p:spPr bwMode="auto">
          <a:xfrm>
            <a:off x="1465263" y="3278188"/>
            <a:ext cx="2109787" cy="9128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b="1">
              <a:solidFill>
                <a:srgbClr val="000000"/>
              </a:solidFill>
            </a:endParaRPr>
          </a:p>
        </p:txBody>
      </p:sp>
      <p:sp>
        <p:nvSpPr>
          <p:cNvPr id="14343" name="Text Box 9"/>
          <p:cNvSpPr txBox="1">
            <a:spLocks noChangeArrowheads="1"/>
          </p:cNvSpPr>
          <p:nvPr/>
        </p:nvSpPr>
        <p:spPr bwMode="auto">
          <a:xfrm>
            <a:off x="4176713" y="3276600"/>
            <a:ext cx="2482850" cy="639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4344" name="Text Box 10"/>
          <p:cNvSpPr txBox="1">
            <a:spLocks noChangeArrowheads="1"/>
          </p:cNvSpPr>
          <p:nvPr/>
        </p:nvSpPr>
        <p:spPr bwMode="auto">
          <a:xfrm>
            <a:off x="4071938" y="3271838"/>
            <a:ext cx="2444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5000" rIns="90000" bIns="4500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7171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ANALYTICKÁ EVIDENCE k nákladovým účtům:</a:t>
            </a:r>
            <a:endParaRPr lang="cs-CZ" altLang="cs-CZ" sz="2400" b="1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Firma si může vytvořit analytické účty k jednotlivým nákladovým účtům.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Analytická evidence vede k podrobnějšímu sledování nákladů.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Analytické účty se mohou např. jmenovat: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Cestovné - tuzemské cesty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Cestovné - zahraniční cesty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Spotřeba materiálu – základní materiál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	Spotřeba materiálu – ostatní materiál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6387" name="Text Box 2"/>
          <p:cNvSpPr txBox="1">
            <a:spLocks noChangeArrowheads="1"/>
          </p:cNvSpPr>
          <p:nvPr/>
        </p:nvSpPr>
        <p:spPr bwMode="auto">
          <a:xfrm>
            <a:off x="457200" y="2576513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PROCVIČOVÁNÍ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00B0F0"/>
                </a:solidFill>
              </a:rPr>
              <a:t>Doplňte následující tabulku: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rgbClr val="00B0F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Promyslete si, o jaký nákladový účet jde.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Promyslete si, zda jde o náklad z provozní, finanční či mimořádné činnosti.</a:t>
            </a:r>
          </a:p>
          <a:p>
            <a:pPr marL="333375" indent="-333375">
              <a:spcBef>
                <a:spcPts val="600"/>
              </a:spcBef>
              <a:buClrTx/>
              <a:buSzTx/>
              <a:buFontTx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0" y="188913"/>
            <a:ext cx="9144000" cy="64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457200" y="2781300"/>
            <a:ext cx="8229600" cy="3816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graphicFrame>
        <p:nvGraphicFramePr>
          <p:cNvPr id="10243" name="Group 3"/>
          <p:cNvGraphicFramePr>
            <a:graphicFrameLocks noGrp="1"/>
          </p:cNvGraphicFramePr>
          <p:nvPr/>
        </p:nvGraphicFramePr>
        <p:xfrm>
          <a:off x="250825" y="1125538"/>
          <a:ext cx="8555038" cy="5169229"/>
        </p:xfrm>
        <a:graphic>
          <a:graphicData uri="http://schemas.openxmlformats.org/drawingml/2006/table">
            <a:tbl>
              <a:tblPr/>
              <a:tblGrid>
                <a:gridCol w="4681538"/>
                <a:gridCol w="2592387"/>
                <a:gridCol w="1281113"/>
              </a:tblGrid>
              <a:tr h="9096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Doklad  - účetní případ</a:t>
                      </a:r>
                    </a:p>
                  </a:txBody>
                  <a:tcPr marL="90000" marR="90000" marT="3381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nákladového účtu </a:t>
                      </a:r>
                    </a:p>
                  </a:txBody>
                  <a:tcPr marL="90000" marR="90000" marT="3381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Druh činnosti</a:t>
                      </a:r>
                    </a:p>
                  </a:txBody>
                  <a:tcPr marL="90000" marR="90000" marT="3381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03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zaplacen inzerát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nákup a použití náhradních dílů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429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FAD oprava počítačů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VBÚ zaplaceny poplatky za vedení účtu 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88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zaplaceno za daňové poradenství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FAD nájemné za garáž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032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koupeny a použity poštovní známky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2" charset="0"/>
                        <a:cs typeface="Lucida Sans Unicode" charset="0"/>
                      </a:endParaRPr>
                    </a:p>
                  </a:txBody>
                  <a:tcPr anchor="ctr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 txBox="1">
            <a:spLocks noChangeArrowheads="1"/>
          </p:cNvSpPr>
          <p:nvPr/>
        </p:nvSpPr>
        <p:spPr bwMode="auto">
          <a:xfrm>
            <a:off x="0" y="333375"/>
            <a:ext cx="9144000" cy="64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8435" name="Text Box 2"/>
          <p:cNvSpPr txBox="1">
            <a:spLocks noChangeArrowheads="1"/>
          </p:cNvSpPr>
          <p:nvPr/>
        </p:nvSpPr>
        <p:spPr bwMode="auto">
          <a:xfrm>
            <a:off x="457200" y="2781300"/>
            <a:ext cx="8229600" cy="3816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graphicFrame>
        <p:nvGraphicFramePr>
          <p:cNvPr id="11267" name="Group 3"/>
          <p:cNvGraphicFramePr>
            <a:graphicFrameLocks noGrp="1"/>
          </p:cNvGraphicFramePr>
          <p:nvPr/>
        </p:nvGraphicFramePr>
        <p:xfrm>
          <a:off x="323850" y="1268413"/>
          <a:ext cx="8697913" cy="5035886"/>
        </p:xfrm>
        <a:graphic>
          <a:graphicData uri="http://schemas.openxmlformats.org/drawingml/2006/table">
            <a:tbl>
              <a:tblPr/>
              <a:tblGrid>
                <a:gridCol w="4464050"/>
                <a:gridCol w="2879725"/>
                <a:gridCol w="1354138"/>
              </a:tblGrid>
              <a:tr h="8715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Doklad  - účetní případ</a:t>
                      </a:r>
                    </a:p>
                  </a:txBody>
                  <a:tcPr marL="90000" marR="90000" marT="3381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4006B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ŘEŠENÍ -</a:t>
                      </a:r>
                      <a:r>
                        <a:rPr kumimoji="0" lang="cs-CZ" altLang="cs-CZ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4006B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4006B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nákladového účtu</a:t>
                      </a:r>
                    </a:p>
                  </a:txBody>
                  <a:tcPr marL="90000" marR="90000" marT="369323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4006B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ŘEŠENÍ -  činnost</a:t>
                      </a:r>
                    </a:p>
                  </a:txBody>
                  <a:tcPr marL="90000" marR="90000" marT="369323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zaplacen inzerát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Ostatní služby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nákup a použití náhradních dílů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Spotřeba materiálu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FAD oprava počítačů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Opravy a udržování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VBÚ zaplaceny poplatky za vedení účtu 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Ostatní finanční náklady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Finanční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604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zaplaceno za daňové poradenství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Ostatní služby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FAD nájemné za garáž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Ostatní služby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VPD koupeny a použity poštovní známky</a:t>
                      </a:r>
                    </a:p>
                  </a:txBody>
                  <a:tcPr marL="90000" marR="90000" marT="33271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Ostatní služby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7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Provozní</a:t>
                      </a:r>
                    </a:p>
                  </a:txBody>
                  <a:tcPr marL="90000" marR="90000" marT="255492" marB="46800" horzOverflow="overflow">
                    <a:lnL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AECF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19459" name="Text Box 2"/>
          <p:cNvSpPr txBox="1">
            <a:spLocks noChangeArrowheads="1"/>
          </p:cNvSpPr>
          <p:nvPr/>
        </p:nvSpPr>
        <p:spPr bwMode="auto">
          <a:xfrm>
            <a:off x="457200" y="2547938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Používané zkratky:</a:t>
            </a:r>
            <a:endParaRPr lang="cs-CZ" altLang="cs-CZ" sz="2400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PPD – příjmový pokladní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VPD – výdajový pokladní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VBÚ – výpis s bankovního účtu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ZVL – zúčtovací a výplatní listina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VÚD – vnitřní účetní doklad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FAD – faktura došlá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MD – strana účtu Má dáti</a:t>
            </a:r>
          </a:p>
          <a:p>
            <a:pPr marL="333375" indent="-333375">
              <a:spcBef>
                <a:spcPts val="600"/>
              </a:spcBef>
              <a:buFont typeface="Arial" charset="0"/>
              <a:buChar char="•"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>
                <a:solidFill>
                  <a:srgbClr val="000000"/>
                </a:solidFill>
              </a:rPr>
              <a:t>D – strana účtu Dal</a:t>
            </a: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20483" name="Text Box 2"/>
          <p:cNvSpPr txBox="1">
            <a:spLocks noChangeArrowheads="1"/>
          </p:cNvSpPr>
          <p:nvPr/>
        </p:nvSpPr>
        <p:spPr bwMode="auto">
          <a:xfrm>
            <a:off x="107950" y="2547938"/>
            <a:ext cx="8856663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 dirty="0">
              <a:solidFill>
                <a:srgbClr val="94006B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 dirty="0">
                <a:solidFill>
                  <a:srgbClr val="94006B"/>
                </a:solidFill>
              </a:rPr>
              <a:t>Zdroj:</a:t>
            </a:r>
            <a:endParaRPr lang="cs-CZ" altLang="cs-CZ" sz="2400" dirty="0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dirty="0">
                <a:solidFill>
                  <a:schemeClr val="tx1"/>
                </a:solidFill>
              </a:rPr>
              <a:t>ŠTOHL, Pavel. </a:t>
            </a:r>
            <a:r>
              <a:rPr lang="cs-CZ" altLang="cs-CZ" i="1" dirty="0">
                <a:solidFill>
                  <a:schemeClr val="tx1"/>
                </a:solidFill>
              </a:rPr>
              <a:t>Učebnice účetnictví 1. díl</a:t>
            </a:r>
            <a:r>
              <a:rPr lang="cs-CZ" altLang="cs-CZ" dirty="0">
                <a:solidFill>
                  <a:schemeClr val="tx1"/>
                </a:solidFill>
              </a:rPr>
              <a:t>. Znojmo: </a:t>
            </a:r>
            <a:r>
              <a:rPr lang="cs-CZ" altLang="cs-CZ" dirty="0" err="1">
                <a:solidFill>
                  <a:schemeClr val="tx1"/>
                </a:solidFill>
              </a:rPr>
              <a:t>Štohl</a:t>
            </a:r>
            <a:r>
              <a:rPr lang="cs-CZ" altLang="cs-CZ" dirty="0">
                <a:solidFill>
                  <a:schemeClr val="tx1"/>
                </a:solidFill>
              </a:rPr>
              <a:t> Pavel Ing. vzdělávací středisko, 2011, ISBN 978-80-87237-35-9</a:t>
            </a:r>
            <a:r>
              <a:rPr lang="cs-CZ" altLang="cs-CZ" sz="2400" dirty="0">
                <a:solidFill>
                  <a:schemeClr val="tx1"/>
                </a:solidFill>
              </a:rPr>
              <a:t>. 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chemeClr val="tx1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 dirty="0">
                <a:solidFill>
                  <a:srgbClr val="94006B"/>
                </a:solidFill>
              </a:rPr>
              <a:t>Zdroje obrázků:</a:t>
            </a: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b="1" dirty="0">
                <a:solidFill>
                  <a:schemeClr val="tx1"/>
                </a:solidFill>
              </a:rPr>
              <a:t>Obrázek č. 1 a 2:</a:t>
            </a:r>
            <a:r>
              <a:rPr lang="cs-CZ" altLang="cs-CZ" dirty="0">
                <a:solidFill>
                  <a:schemeClr val="tx1"/>
                </a:solidFill>
              </a:rPr>
              <a:t> program Microsoft PowerPoint </a:t>
            </a:r>
            <a:r>
              <a:rPr lang="cs-CZ" altLang="cs-CZ" dirty="0" smtClean="0">
                <a:solidFill>
                  <a:schemeClr val="tx1"/>
                </a:solidFill>
              </a:rPr>
              <a:t>– KLIPART – www.office.</a:t>
            </a:r>
            <a:r>
              <a:rPr lang="cs-CZ" altLang="cs-CZ" smtClean="0">
                <a:solidFill>
                  <a:schemeClr val="tx1"/>
                </a:solidFill>
              </a:rPr>
              <a:t>microsoft.com</a:t>
            </a:r>
            <a:endParaRPr lang="cs-CZ" altLang="cs-CZ" sz="2400" b="1">
              <a:solidFill>
                <a:schemeClr val="tx1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1"/>
          <p:cNvSpPr txBox="1">
            <a:spLocks noChangeArrowheads="1"/>
          </p:cNvSpPr>
          <p:nvPr/>
        </p:nvSpPr>
        <p:spPr bwMode="auto">
          <a:xfrm>
            <a:off x="2700338" y="836613"/>
            <a:ext cx="6443662" cy="1439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b"/>
          <a:lstStyle/>
          <a:p>
            <a:pPr algn="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</a:rPr>
              <a:t/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000" b="1">
                <a:solidFill>
                  <a:srgbClr val="000000"/>
                </a:solidFill>
              </a:rPr>
              <a:t> </a:t>
            </a:r>
            <a:br>
              <a:rPr lang="cs-CZ" altLang="cs-CZ" sz="2000" b="1">
                <a:solidFill>
                  <a:srgbClr val="000000"/>
                </a:solidFill>
              </a:rPr>
            </a:br>
            <a:r>
              <a:rPr lang="cs-CZ" altLang="cs-CZ" sz="2400" b="1">
                <a:solidFill>
                  <a:srgbClr val="000000"/>
                </a:solidFill>
              </a:rPr>
              <a:t>ÚČTOVÁNÍ NÁKLADŮ</a:t>
            </a:r>
          </a:p>
        </p:txBody>
      </p:sp>
      <p:sp>
        <p:nvSpPr>
          <p:cNvPr id="21507" name="Text Box 2"/>
          <p:cNvSpPr txBox="1">
            <a:spLocks noChangeArrowheads="1"/>
          </p:cNvSpPr>
          <p:nvPr/>
        </p:nvSpPr>
        <p:spPr bwMode="auto">
          <a:xfrm>
            <a:off x="457200" y="2547938"/>
            <a:ext cx="8229600" cy="4205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cs-CZ" altLang="cs-CZ" sz="2400" b="1">
                <a:solidFill>
                  <a:srgbClr val="94006B"/>
                </a:solidFill>
              </a:rPr>
              <a:t>Autorská práva:</a:t>
            </a:r>
            <a:endParaRPr lang="cs-CZ" altLang="cs-CZ" sz="2400">
              <a:solidFill>
                <a:srgbClr val="47B8B8"/>
              </a:solidFill>
            </a:endParaRPr>
          </a:p>
          <a:p>
            <a:pPr marL="333375" indent="-333375">
              <a:spcBef>
                <a:spcPts val="600"/>
              </a:spcBef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 b="1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Dílo smí být dále šířeno pod licencí CC BY-SA.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Materiály jsou určeny pro bezplatné používání pro potřeby výuky a vzdělávání na všech typech škol</a:t>
            </a:r>
            <a:r>
              <a:rPr lang="cs-CZ" altLang="cs-CZ">
                <a:solidFill>
                  <a:schemeClr val="tx1"/>
                </a:solidFill>
              </a:rPr>
              <a:t/>
            </a:r>
            <a:br>
              <a:rPr lang="cs-CZ" altLang="cs-CZ">
                <a:solidFill>
                  <a:schemeClr val="tx1"/>
                </a:solidFill>
              </a:rPr>
            </a:br>
            <a:r>
              <a:rPr lang="ru-RU" altLang="cs-CZ">
                <a:solidFill>
                  <a:schemeClr val="tx1"/>
                </a:solidFill>
              </a:rPr>
              <a:t>a školských zařízení. Jakékoliv další využití podléhá autorskému zákonu.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Všechna neocitovaná autorská díla jsou dílem autora.</a:t>
            </a:r>
            <a:endParaRPr lang="cs-CZ" altLang="cs-CZ">
              <a:solidFill>
                <a:schemeClr val="tx1"/>
              </a:solidFill>
            </a:endParaRPr>
          </a:p>
          <a:p>
            <a:pPr marL="333375" indent="-333375" algn="ctr">
              <a:spcBef>
                <a:spcPts val="600"/>
              </a:spcBef>
              <a:spcAft>
                <a:spcPts val="600"/>
              </a:spcAft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r>
              <a:rPr lang="ru-RU" altLang="cs-CZ">
                <a:solidFill>
                  <a:schemeClr val="tx1"/>
                </a:solidFill>
              </a:rPr>
              <a:t>Všechny neocitované kliparty </a:t>
            </a:r>
            <a:r>
              <a:rPr lang="cs-CZ" altLang="cs-CZ">
                <a:solidFill>
                  <a:schemeClr val="tx1"/>
                </a:solidFill>
              </a:rPr>
              <a:t>a další grafické objekty </a:t>
            </a:r>
            <a:r>
              <a:rPr lang="ru-RU" altLang="cs-CZ">
                <a:solidFill>
                  <a:schemeClr val="tx1"/>
                </a:solidFill>
              </a:rPr>
              <a:t>jsou součástí prostředků výukového sw </a:t>
            </a:r>
            <a:r>
              <a:rPr lang="cs-CZ" altLang="cs-CZ">
                <a:solidFill>
                  <a:schemeClr val="tx1"/>
                </a:solidFill>
              </a:rPr>
              <a:t>Smart Notebook a MS Office</a:t>
            </a:r>
            <a:r>
              <a:rPr lang="cs-CZ" altLang="cs-CZ" sz="2400">
                <a:solidFill>
                  <a:schemeClr val="tx1"/>
                </a:solidFill>
              </a:rPr>
              <a:t>.</a:t>
            </a: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  <a:p>
            <a:pPr marL="333375" indent="-333375">
              <a:spcBef>
                <a:spcPts val="600"/>
              </a:spcBef>
              <a:buFont typeface="Arial" charset="0"/>
              <a:buNone/>
              <a:tabLst>
                <a:tab pos="334963" algn="l"/>
                <a:tab pos="782638" algn="l"/>
                <a:tab pos="1231900" algn="l"/>
                <a:tab pos="1681163" algn="l"/>
                <a:tab pos="2130425" algn="l"/>
                <a:tab pos="2579688" algn="l"/>
                <a:tab pos="3028950" algn="l"/>
                <a:tab pos="3478213" algn="l"/>
                <a:tab pos="3927475" algn="l"/>
                <a:tab pos="4376738" algn="l"/>
                <a:tab pos="4826000" algn="l"/>
                <a:tab pos="5275263" algn="l"/>
                <a:tab pos="5724525" algn="l"/>
                <a:tab pos="6173788" algn="l"/>
                <a:tab pos="6623050" algn="l"/>
                <a:tab pos="7072313" algn="l"/>
                <a:tab pos="7521575" algn="l"/>
                <a:tab pos="7970838" algn="l"/>
                <a:tab pos="8420100" algn="l"/>
                <a:tab pos="8869363" algn="l"/>
                <a:tab pos="9318625" algn="l"/>
              </a:tabLst>
            </a:pPr>
            <a:endParaRPr lang="cs-CZ" alt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478</TotalTime>
  <Words>793</Words>
  <Application>Microsoft Office PowerPoint</Application>
  <PresentationFormat>Předvádění na obrazovce (4:3)</PresentationFormat>
  <Paragraphs>196</Paragraphs>
  <Slides>20</Slides>
  <Notes>20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Lucida Sans Unicode</vt:lpstr>
      <vt:lpstr>Times New Roman</vt:lpstr>
      <vt:lpstr>Calibri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68</cp:revision>
  <cp:lastPrinted>1601-01-01T00:00:00Z</cp:lastPrinted>
  <dcterms:created xsi:type="dcterms:W3CDTF">2012-11-30T22:17:21Z</dcterms:created>
  <dcterms:modified xsi:type="dcterms:W3CDTF">2014-07-15T13:38:01Z</dcterms:modified>
</cp:coreProperties>
</file>