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9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6" r:id="rId3"/>
    <p:sldId id="277" r:id="rId4"/>
    <p:sldId id="278" r:id="rId5"/>
    <p:sldId id="279" r:id="rId6"/>
    <p:sldId id="280" r:id="rId7"/>
    <p:sldId id="282" r:id="rId8"/>
    <p:sldId id="281" r:id="rId9"/>
    <p:sldId id="283" r:id="rId10"/>
    <p:sldId id="27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cs-CZ" dirty="0"/>
              <a:t>Meziroční vývoj zisku ALFA, a.s.</a:t>
            </a:r>
          </a:p>
        </c:rich>
      </c:tx>
      <c:layout>
        <c:manualLayout>
          <c:xMode val="edge"/>
          <c:yMode val="edge"/>
          <c:x val="0.11781066471541475"/>
          <c:y val="2.428694547995084E-2"/>
        </c:manualLayout>
      </c:layout>
      <c:overlay val="0"/>
      <c:spPr>
        <a:noFill/>
        <a:ln>
          <a:solidFill>
            <a:schemeClr val="accent1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cs-CZ"/>
        </a:p>
      </c:txPr>
    </c:title>
    <c:autoTitleDeleted val="0"/>
    <c:view3D>
      <c:rotX val="15"/>
      <c:rotY val="2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5392327097755418"/>
          <c:y val="0.29652352455212577"/>
          <c:w val="0.6255533389010417"/>
          <c:h val="0.48054685786846035"/>
        </c:manualLayout>
      </c:layout>
      <c:line3D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Divize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hade val="51000"/>
                    <a:satMod val="130000"/>
                  </a:schemeClr>
                </a:gs>
                <a:gs pos="80000">
                  <a:schemeClr val="accent1">
                    <a:shade val="93000"/>
                    <a:satMod val="130000"/>
                  </a:schemeClr>
                </a:gs>
                <a:gs pos="100000">
                  <a:schemeClr val="accent1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p3d/>
          </c:spPr>
          <c:cat>
            <c:strRef>
              <c:f>List1!$A$2:$A$5</c:f>
              <c:strCache>
                <c:ptCount val="1"/>
                <c:pt idx="0">
                  <c:v>Vývoj zisku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10</c:v>
                </c:pt>
                <c:pt idx="1">
                  <c:v>2.5</c:v>
                </c:pt>
                <c:pt idx="2">
                  <c:v>1</c:v>
                </c:pt>
                <c:pt idx="3">
                  <c:v>-3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Divize 2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hade val="51000"/>
                    <a:satMod val="130000"/>
                  </a:schemeClr>
                </a:gs>
                <a:gs pos="80000">
                  <a:schemeClr val="accent2">
                    <a:shade val="93000"/>
                    <a:satMod val="130000"/>
                  </a:schemeClr>
                </a:gs>
                <a:gs pos="100000">
                  <a:schemeClr val="accent2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p3d/>
          </c:spPr>
          <c:cat>
            <c:strRef>
              <c:f>List1!$A$2:$A$5</c:f>
              <c:strCache>
                <c:ptCount val="1"/>
                <c:pt idx="0">
                  <c:v>Vývoj zisku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8</c:v>
                </c:pt>
                <c:pt idx="1">
                  <c:v>6</c:v>
                </c:pt>
                <c:pt idx="2">
                  <c:v>0</c:v>
                </c:pt>
                <c:pt idx="3">
                  <c:v>-1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Divize 3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hade val="51000"/>
                    <a:satMod val="130000"/>
                  </a:schemeClr>
                </a:gs>
                <a:gs pos="80000">
                  <a:schemeClr val="accent3">
                    <a:shade val="93000"/>
                    <a:satMod val="130000"/>
                  </a:schemeClr>
                </a:gs>
                <a:gs pos="100000">
                  <a:schemeClr val="accent3">
                    <a:shade val="94000"/>
                    <a:satMod val="135000"/>
                  </a:schemeClr>
                </a:gs>
              </a:gsLst>
              <a:lin ang="16200000" scaled="0"/>
            </a:gradFill>
            <a:ln>
              <a:noFill/>
            </a:ln>
            <a:effectLst>
              <a:outerShdw blurRad="40000" dist="23000" dir="5400000" rotWithShape="0">
                <a:srgbClr val="000000">
                  <a:alpha val="35000"/>
                </a:srgbClr>
              </a:outerShdw>
            </a:effectLst>
            <a:sp3d/>
          </c:spPr>
          <c:cat>
            <c:strRef>
              <c:f>List1!$A$2:$A$5</c:f>
              <c:strCache>
                <c:ptCount val="1"/>
                <c:pt idx="0">
                  <c:v>Vývoj zisku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6</c:v>
                </c:pt>
                <c:pt idx="1">
                  <c:v>0</c:v>
                </c:pt>
                <c:pt idx="2">
                  <c:v>-1</c:v>
                </c:pt>
                <c:pt idx="3">
                  <c:v>-4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60889200"/>
        <c:axId val="362397360"/>
        <c:axId val="360900552"/>
      </c:line3DChart>
      <c:catAx>
        <c:axId val="36088920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Vývoj</a:t>
                </a:r>
                <a:r>
                  <a:rPr lang="cs-CZ" baseline="0" dirty="0" smtClean="0"/>
                  <a:t> zisku v letech 2009 - 2013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24160677549237822"/>
              <c:y val="0.7993426588404479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62397360"/>
        <c:crosses val="autoZero"/>
        <c:auto val="1"/>
        <c:lblAlgn val="ctr"/>
        <c:lblOffset val="100"/>
        <c:noMultiLvlLbl val="0"/>
      </c:catAx>
      <c:valAx>
        <c:axId val="3623973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s-CZ" dirty="0" smtClean="0"/>
                  <a:t>Zisk v</a:t>
                </a:r>
                <a:r>
                  <a:rPr lang="cs-CZ" baseline="0" dirty="0" smtClean="0"/>
                  <a:t> mil. Kč</a:t>
                </a:r>
              </a:p>
              <a:p>
                <a:pPr>
                  <a:defRPr/>
                </a:pPr>
                <a:endParaRPr lang="cs-CZ" dirty="0"/>
              </a:p>
            </c:rich>
          </c:tx>
          <c:layout>
            <c:manualLayout>
              <c:xMode val="edge"/>
              <c:yMode val="edge"/>
              <c:x val="1.8422761455623705E-2"/>
              <c:y val="0.38455541503266299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cs-CZ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60889200"/>
        <c:crosses val="autoZero"/>
        <c:crossBetween val="between"/>
      </c:valAx>
      <c:serAx>
        <c:axId val="360900552"/>
        <c:scaling>
          <c:orientation val="minMax"/>
        </c:scaling>
        <c:delete val="0"/>
        <c:axPos val="b"/>
        <c:majorTickMark val="out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362397360"/>
        <c:crosses val="autoZero"/>
      </c:serAx>
      <c:spPr>
        <a:noFill/>
        <a:ln>
          <a:solidFill>
            <a:schemeClr val="accent1"/>
          </a:solidFill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cs-CZ"/>
        </a:p>
      </c:txPr>
    </c:legend>
    <c:plotVisOnly val="1"/>
    <c:dispBlanksAs val="gap"/>
    <c:showDLblsOverMax val="0"/>
  </c:chart>
  <c:spPr>
    <a:noFill/>
    <a:ln>
      <a:solidFill>
        <a:schemeClr val="accent1"/>
      </a:solidFill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08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6EB723-916F-4F82-860A-621923AC7F12}">
      <dgm:prSet phldrT="[Text]" custT="1"/>
      <dgm:spPr/>
      <dgm:t>
        <a:bodyPr/>
        <a:lstStyle/>
        <a:p>
          <a:r>
            <a:rPr lang="cs-CZ" sz="3600" b="1" dirty="0" smtClean="0">
              <a:latin typeface="Arial" panose="020B0604020202020204" pitchFamily="34" charset="0"/>
              <a:cs typeface="Arial" panose="020B0604020202020204" pitchFamily="34" charset="0"/>
            </a:rPr>
            <a:t>BĚŽNÉ  ÚČETNICTVÍ</a:t>
          </a:r>
          <a:endParaRPr lang="cs-CZ" sz="3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3BD93E-D0C5-4CD1-A757-359303EAC325}" type="parTrans" cxnId="{6C561F5B-22AB-4D26-AFA6-F4D48328507F}">
      <dgm:prSet/>
      <dgm:spPr/>
      <dgm:t>
        <a:bodyPr/>
        <a:lstStyle/>
        <a:p>
          <a:endParaRPr lang="cs-CZ"/>
        </a:p>
      </dgm:t>
    </dgm:pt>
    <dgm:pt modelId="{C9B9FC6B-B411-4007-9B16-74C526523688}" type="sibTrans" cxnId="{6C561F5B-22AB-4D26-AFA6-F4D48328507F}">
      <dgm:prSet/>
      <dgm:spPr/>
      <dgm:t>
        <a:bodyPr/>
        <a:lstStyle/>
        <a:p>
          <a:endParaRPr lang="cs-CZ"/>
        </a:p>
      </dgm:t>
    </dgm:pt>
    <dgm:pt modelId="{DFB9A6E1-23AE-40A3-8395-18AED27A32EE}">
      <dgm:prSet phldrT="[Text]"/>
      <dgm:spPr/>
      <dgm:t>
        <a:bodyPr/>
        <a:lstStyle/>
        <a:p>
          <a:r>
            <a:rPr lang="cs-CZ" dirty="0" smtClean="0"/>
            <a:t>Účetní doklady – kontrola věcné a formální správnosti</a:t>
          </a:r>
          <a:endParaRPr lang="cs-CZ" dirty="0"/>
        </a:p>
      </dgm:t>
    </dgm:pt>
    <dgm:pt modelId="{42CD9FAD-9D57-48E3-81D1-FF49BBCDD1D5}" type="parTrans" cxnId="{2D91E3E9-32FC-45F5-8E61-ED479C4E9EBB}">
      <dgm:prSet/>
      <dgm:spPr/>
      <dgm:t>
        <a:bodyPr/>
        <a:lstStyle/>
        <a:p>
          <a:endParaRPr lang="cs-CZ"/>
        </a:p>
      </dgm:t>
    </dgm:pt>
    <dgm:pt modelId="{CCB3126E-574C-42FC-B5C5-287C9C5BF9F2}" type="sibTrans" cxnId="{2D91E3E9-32FC-45F5-8E61-ED479C4E9EBB}">
      <dgm:prSet/>
      <dgm:spPr/>
      <dgm:t>
        <a:bodyPr/>
        <a:lstStyle/>
        <a:p>
          <a:endParaRPr lang="cs-CZ"/>
        </a:p>
      </dgm:t>
    </dgm:pt>
    <dgm:pt modelId="{31573855-CF5A-437B-B7B4-3DD9A06EFBCD}">
      <dgm:prSet phldrT="[Text]"/>
      <dgm:spPr/>
      <dgm:t>
        <a:bodyPr/>
        <a:lstStyle/>
        <a:p>
          <a:r>
            <a:rPr lang="cs-CZ" dirty="0" smtClean="0"/>
            <a:t>Hlavní kniha</a:t>
          </a:r>
          <a:endParaRPr lang="cs-CZ" dirty="0"/>
        </a:p>
      </dgm:t>
    </dgm:pt>
    <dgm:pt modelId="{78675579-6281-4DBF-9490-853FFA68C4CE}" type="parTrans" cxnId="{10536E2D-8D31-4E64-8D67-44DCC393E46C}">
      <dgm:prSet/>
      <dgm:spPr/>
      <dgm:t>
        <a:bodyPr/>
        <a:lstStyle/>
        <a:p>
          <a:endParaRPr lang="cs-CZ"/>
        </a:p>
      </dgm:t>
    </dgm:pt>
    <dgm:pt modelId="{607B07BC-877A-4626-BCD0-4D23ECD3DF28}" type="sibTrans" cxnId="{10536E2D-8D31-4E64-8D67-44DCC393E46C}">
      <dgm:prSet/>
      <dgm:spPr/>
      <dgm:t>
        <a:bodyPr/>
        <a:lstStyle/>
        <a:p>
          <a:endParaRPr lang="cs-CZ"/>
        </a:p>
      </dgm:t>
    </dgm:pt>
    <dgm:pt modelId="{089E14EC-F597-471A-A7E9-F8CC31B69DBB}">
      <dgm:prSet phldrT="[Text]"/>
      <dgm:spPr/>
      <dgm:t>
        <a:bodyPr/>
        <a:lstStyle/>
        <a:p>
          <a:r>
            <a:rPr lang="cs-CZ" dirty="0" smtClean="0"/>
            <a:t>Účetní deník</a:t>
          </a:r>
          <a:endParaRPr lang="cs-CZ" dirty="0"/>
        </a:p>
      </dgm:t>
    </dgm:pt>
    <dgm:pt modelId="{AFA5A889-E6EA-4CB1-90D1-B13C9DCE3784}" type="parTrans" cxnId="{02B6320C-8282-4075-89F4-A930F6446201}">
      <dgm:prSet/>
      <dgm:spPr/>
      <dgm:t>
        <a:bodyPr/>
        <a:lstStyle/>
        <a:p>
          <a:endParaRPr lang="cs-CZ"/>
        </a:p>
      </dgm:t>
    </dgm:pt>
    <dgm:pt modelId="{2100A8AE-9E28-4075-AB0C-F55C7A070543}" type="sibTrans" cxnId="{02B6320C-8282-4075-89F4-A930F6446201}">
      <dgm:prSet/>
      <dgm:spPr/>
      <dgm:t>
        <a:bodyPr/>
        <a:lstStyle/>
        <a:p>
          <a:endParaRPr lang="cs-CZ"/>
        </a:p>
      </dgm:t>
    </dgm:pt>
    <dgm:pt modelId="{3553881D-7C7D-47E2-B310-F4BE38A33B7A}">
      <dgm:prSet phldrT="[Text]"/>
      <dgm:spPr/>
      <dgm:t>
        <a:bodyPr/>
        <a:lstStyle/>
        <a:p>
          <a:r>
            <a:rPr lang="cs-CZ" dirty="0" smtClean="0"/>
            <a:t>Předkontace</a:t>
          </a:r>
          <a:endParaRPr lang="cs-CZ" dirty="0"/>
        </a:p>
      </dgm:t>
    </dgm:pt>
    <dgm:pt modelId="{ED8474A1-51EC-4332-B901-67F0F4B2509A}" type="parTrans" cxnId="{883E70DB-F7F9-4E27-8215-D30995AE612F}">
      <dgm:prSet/>
      <dgm:spPr/>
      <dgm:t>
        <a:bodyPr/>
        <a:lstStyle/>
        <a:p>
          <a:endParaRPr lang="cs-CZ"/>
        </a:p>
      </dgm:t>
    </dgm:pt>
    <dgm:pt modelId="{599C6F05-CC13-4857-81E8-4D33DF61AB81}" type="sibTrans" cxnId="{883E70DB-F7F9-4E27-8215-D30995AE612F}">
      <dgm:prSet/>
      <dgm:spPr/>
      <dgm:t>
        <a:bodyPr/>
        <a:lstStyle/>
        <a:p>
          <a:endParaRPr lang="cs-CZ"/>
        </a:p>
      </dgm:t>
    </dgm:pt>
    <dgm:pt modelId="{A9718392-63B3-4AA0-96F8-B3E4536DD64C}">
      <dgm:prSet phldrT="[Text]"/>
      <dgm:spPr/>
      <dgm:t>
        <a:bodyPr/>
        <a:lstStyle/>
        <a:p>
          <a:r>
            <a:rPr lang="cs-CZ" dirty="0" smtClean="0"/>
            <a:t>Knihy analytické evidence</a:t>
          </a:r>
          <a:endParaRPr lang="cs-CZ" dirty="0"/>
        </a:p>
      </dgm:t>
    </dgm:pt>
    <dgm:pt modelId="{6443DC65-6652-47D8-B7A1-B41A5263444A}" type="parTrans" cxnId="{0D90CE64-A78A-4D06-8486-3FD1BDE1E1DB}">
      <dgm:prSet/>
      <dgm:spPr/>
      <dgm:t>
        <a:bodyPr/>
        <a:lstStyle/>
        <a:p>
          <a:endParaRPr lang="cs-CZ"/>
        </a:p>
      </dgm:t>
    </dgm:pt>
    <dgm:pt modelId="{D8FE449F-350F-4651-8BBA-0E4F81B9F33D}" type="sibTrans" cxnId="{0D90CE64-A78A-4D06-8486-3FD1BDE1E1DB}">
      <dgm:prSet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EEEA53E-E2CA-473F-B327-0B23EE6B8AF6}" type="pres">
      <dgm:prSet presAssocID="{0E6EB723-916F-4F82-860A-621923AC7F12}" presName="vertOne" presStyleCnt="0"/>
      <dgm:spPr/>
    </dgm:pt>
    <dgm:pt modelId="{FECFFF84-761A-4A85-8E46-0B262A031536}" type="pres">
      <dgm:prSet presAssocID="{0E6EB723-916F-4F82-860A-621923AC7F12}" presName="txOne" presStyleLbl="node0" presStyleIdx="0" presStyleCnt="1" custLinFactY="-239514" custLinFactNeighborX="166" custLinFactNeighborY="-3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6CF64E-03F4-4B39-A7EC-E58D858E8992}" type="pres">
      <dgm:prSet presAssocID="{0E6EB723-916F-4F82-860A-621923AC7F12}" presName="parTransOne" presStyleCnt="0"/>
      <dgm:spPr/>
    </dgm:pt>
    <dgm:pt modelId="{F30AA91B-2887-4A9F-B7B7-24CC0E3F34F5}" type="pres">
      <dgm:prSet presAssocID="{0E6EB723-916F-4F82-860A-621923AC7F12}" presName="horzOne" presStyleCnt="0"/>
      <dgm:spPr/>
    </dgm:pt>
    <dgm:pt modelId="{83C9ADB5-3C83-4C77-8766-557EDACD4433}" type="pres">
      <dgm:prSet presAssocID="{DFB9A6E1-23AE-40A3-8395-18AED27A32EE}" presName="vertTwo" presStyleCnt="0"/>
      <dgm:spPr/>
    </dgm:pt>
    <dgm:pt modelId="{10AFECA9-8EF9-432E-ACA4-C4D23210E3E9}" type="pres">
      <dgm:prSet presAssocID="{DFB9A6E1-23AE-40A3-8395-18AED27A32EE}" presName="txTwo" presStyleLbl="node2" presStyleIdx="0" presStyleCnt="2" custLinFactNeighborX="-1165" custLinFactNeighborY="-1670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52F5BB6-5721-4434-AA87-95E65885B1DA}" type="pres">
      <dgm:prSet presAssocID="{DFB9A6E1-23AE-40A3-8395-18AED27A32EE}" presName="parTransTwo" presStyleCnt="0"/>
      <dgm:spPr/>
    </dgm:pt>
    <dgm:pt modelId="{8B22A5F4-35D4-47FB-8ED0-832596D001B3}" type="pres">
      <dgm:prSet presAssocID="{DFB9A6E1-23AE-40A3-8395-18AED27A32EE}" presName="horzTwo" presStyleCnt="0"/>
      <dgm:spPr/>
    </dgm:pt>
    <dgm:pt modelId="{CA587248-AE3C-4B8D-9989-B603840E4A67}" type="pres">
      <dgm:prSet presAssocID="{31573855-CF5A-437B-B7B4-3DD9A06EFBCD}" presName="vertThree" presStyleCnt="0"/>
      <dgm:spPr/>
    </dgm:pt>
    <dgm:pt modelId="{784E8433-44A2-4132-9781-E66E763E7C24}" type="pres">
      <dgm:prSet presAssocID="{31573855-CF5A-437B-B7B4-3DD9A06EFBCD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6DDE794-A2F7-4574-9BD4-D77908DBBD00}" type="pres">
      <dgm:prSet presAssocID="{31573855-CF5A-437B-B7B4-3DD9A06EFBCD}" presName="horzThree" presStyleCnt="0"/>
      <dgm:spPr/>
    </dgm:pt>
    <dgm:pt modelId="{D046006F-9A37-43D9-8B79-F3659CAFE96B}" type="pres">
      <dgm:prSet presAssocID="{607B07BC-877A-4626-BCD0-4D23ECD3DF28}" presName="sibSpaceThree" presStyleCnt="0"/>
      <dgm:spPr/>
    </dgm:pt>
    <dgm:pt modelId="{6AFE17CF-1795-4DCC-B15F-A28CC632843A}" type="pres">
      <dgm:prSet presAssocID="{089E14EC-F597-471A-A7E9-F8CC31B69DBB}" presName="vertThree" presStyleCnt="0"/>
      <dgm:spPr/>
    </dgm:pt>
    <dgm:pt modelId="{D831D720-88BB-4DA2-AF27-72D62D25BF0E}" type="pres">
      <dgm:prSet presAssocID="{089E14EC-F597-471A-A7E9-F8CC31B69DBB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BFD828-AD28-4A58-85CD-F5C9FB463CCC}" type="pres">
      <dgm:prSet presAssocID="{089E14EC-F597-471A-A7E9-F8CC31B69DBB}" presName="horzThree" presStyleCnt="0"/>
      <dgm:spPr/>
    </dgm:pt>
    <dgm:pt modelId="{F5189536-63D9-4217-825B-773B3CED0112}" type="pres">
      <dgm:prSet presAssocID="{CCB3126E-574C-42FC-B5C5-287C9C5BF9F2}" presName="sibSpaceTwo" presStyleCnt="0"/>
      <dgm:spPr/>
    </dgm:pt>
    <dgm:pt modelId="{9399C8A8-5B66-4E65-9098-1437C48CD8BB}" type="pres">
      <dgm:prSet presAssocID="{3553881D-7C7D-47E2-B310-F4BE38A33B7A}" presName="vertTwo" presStyleCnt="0"/>
      <dgm:spPr/>
    </dgm:pt>
    <dgm:pt modelId="{A07483AF-6FA0-455E-90DD-CB1ACB308D9E}" type="pres">
      <dgm:prSet presAssocID="{3553881D-7C7D-47E2-B310-F4BE38A33B7A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67A248-57B6-464E-B938-413B758F3A1B}" type="pres">
      <dgm:prSet presAssocID="{3553881D-7C7D-47E2-B310-F4BE38A33B7A}" presName="parTransTwo" presStyleCnt="0"/>
      <dgm:spPr/>
    </dgm:pt>
    <dgm:pt modelId="{BE764B35-1B3D-4C38-B6ED-F1B2A9FF7BFF}" type="pres">
      <dgm:prSet presAssocID="{3553881D-7C7D-47E2-B310-F4BE38A33B7A}" presName="horzTwo" presStyleCnt="0"/>
      <dgm:spPr/>
    </dgm:pt>
    <dgm:pt modelId="{22311ADE-6B05-4C4E-A55B-5AF7169EBC05}" type="pres">
      <dgm:prSet presAssocID="{A9718392-63B3-4AA0-96F8-B3E4536DD64C}" presName="vertThree" presStyleCnt="0"/>
      <dgm:spPr/>
    </dgm:pt>
    <dgm:pt modelId="{18BBB425-9630-44AF-A437-8983CF0F6762}" type="pres">
      <dgm:prSet presAssocID="{A9718392-63B3-4AA0-96F8-B3E4536DD64C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0B4521-341B-4DC2-819B-8BDC8708044D}" type="pres">
      <dgm:prSet presAssocID="{A9718392-63B3-4AA0-96F8-B3E4536DD64C}" presName="horzThree" presStyleCnt="0"/>
      <dgm:spPr/>
    </dgm:pt>
  </dgm:ptLst>
  <dgm:cxnLst>
    <dgm:cxn modelId="{BCADBC9D-DC90-4BB9-B637-164CD653CB58}" type="presOf" srcId="{31573855-CF5A-437B-B7B4-3DD9A06EFBCD}" destId="{784E8433-44A2-4132-9781-E66E763E7C24}" srcOrd="0" destOrd="0" presId="urn:microsoft.com/office/officeart/2005/8/layout/hierarchy4"/>
    <dgm:cxn modelId="{B6CC2822-7B3D-4490-AC62-34DEE63CF034}" type="presOf" srcId="{8F1B9B3D-AE15-4C49-B880-279335119E7A}" destId="{0EBCF7DB-F204-4024-91A8-4203A87F09AF}" srcOrd="0" destOrd="0" presId="urn:microsoft.com/office/officeart/2005/8/layout/hierarchy4"/>
    <dgm:cxn modelId="{6845E9FB-BCEF-4154-967A-CD2DC462ED8D}" type="presOf" srcId="{089E14EC-F597-471A-A7E9-F8CC31B69DBB}" destId="{D831D720-88BB-4DA2-AF27-72D62D25BF0E}" srcOrd="0" destOrd="0" presId="urn:microsoft.com/office/officeart/2005/8/layout/hierarchy4"/>
    <dgm:cxn modelId="{E9F31D33-48DA-4C3F-9841-5030028F1960}" type="presOf" srcId="{3553881D-7C7D-47E2-B310-F4BE38A33B7A}" destId="{A07483AF-6FA0-455E-90DD-CB1ACB308D9E}" srcOrd="0" destOrd="0" presId="urn:microsoft.com/office/officeart/2005/8/layout/hierarchy4"/>
    <dgm:cxn modelId="{883E70DB-F7F9-4E27-8215-D30995AE612F}" srcId="{0E6EB723-916F-4F82-860A-621923AC7F12}" destId="{3553881D-7C7D-47E2-B310-F4BE38A33B7A}" srcOrd="1" destOrd="0" parTransId="{ED8474A1-51EC-4332-B901-67F0F4B2509A}" sibTransId="{599C6F05-CC13-4857-81E8-4D33DF61AB81}"/>
    <dgm:cxn modelId="{D0D99B08-083D-45EB-9DB7-FEB91109C144}" type="presOf" srcId="{DFB9A6E1-23AE-40A3-8395-18AED27A32EE}" destId="{10AFECA9-8EF9-432E-ACA4-C4D23210E3E9}" srcOrd="0" destOrd="0" presId="urn:microsoft.com/office/officeart/2005/8/layout/hierarchy4"/>
    <dgm:cxn modelId="{02B6320C-8282-4075-89F4-A930F6446201}" srcId="{DFB9A6E1-23AE-40A3-8395-18AED27A32EE}" destId="{089E14EC-F597-471A-A7E9-F8CC31B69DBB}" srcOrd="1" destOrd="0" parTransId="{AFA5A889-E6EA-4CB1-90D1-B13C9DCE3784}" sibTransId="{2100A8AE-9E28-4075-AB0C-F55C7A070543}"/>
    <dgm:cxn modelId="{6C561F5B-22AB-4D26-AFA6-F4D48328507F}" srcId="{8F1B9B3D-AE15-4C49-B880-279335119E7A}" destId="{0E6EB723-916F-4F82-860A-621923AC7F12}" srcOrd="0" destOrd="0" parTransId="{733BD93E-D0C5-4CD1-A757-359303EAC325}" sibTransId="{C9B9FC6B-B411-4007-9B16-74C526523688}"/>
    <dgm:cxn modelId="{10536E2D-8D31-4E64-8D67-44DCC393E46C}" srcId="{DFB9A6E1-23AE-40A3-8395-18AED27A32EE}" destId="{31573855-CF5A-437B-B7B4-3DD9A06EFBCD}" srcOrd="0" destOrd="0" parTransId="{78675579-6281-4DBF-9490-853FFA68C4CE}" sibTransId="{607B07BC-877A-4626-BCD0-4D23ECD3DF28}"/>
    <dgm:cxn modelId="{72A1A977-B8AF-454A-B703-A41D9DCDEDE4}" type="presOf" srcId="{A9718392-63B3-4AA0-96F8-B3E4536DD64C}" destId="{18BBB425-9630-44AF-A437-8983CF0F6762}" srcOrd="0" destOrd="0" presId="urn:microsoft.com/office/officeart/2005/8/layout/hierarchy4"/>
    <dgm:cxn modelId="{7DD109D4-2ADC-4CCD-8B54-C3746B9E6550}" type="presOf" srcId="{0E6EB723-916F-4F82-860A-621923AC7F12}" destId="{FECFFF84-761A-4A85-8E46-0B262A031536}" srcOrd="0" destOrd="0" presId="urn:microsoft.com/office/officeart/2005/8/layout/hierarchy4"/>
    <dgm:cxn modelId="{0D90CE64-A78A-4D06-8486-3FD1BDE1E1DB}" srcId="{3553881D-7C7D-47E2-B310-F4BE38A33B7A}" destId="{A9718392-63B3-4AA0-96F8-B3E4536DD64C}" srcOrd="0" destOrd="0" parTransId="{6443DC65-6652-47D8-B7A1-B41A5263444A}" sibTransId="{D8FE449F-350F-4651-8BBA-0E4F81B9F33D}"/>
    <dgm:cxn modelId="{2D91E3E9-32FC-45F5-8E61-ED479C4E9EBB}" srcId="{0E6EB723-916F-4F82-860A-621923AC7F12}" destId="{DFB9A6E1-23AE-40A3-8395-18AED27A32EE}" srcOrd="0" destOrd="0" parTransId="{42CD9FAD-9D57-48E3-81D1-FF49BBCDD1D5}" sibTransId="{CCB3126E-574C-42FC-B5C5-287C9C5BF9F2}"/>
    <dgm:cxn modelId="{13EC96EA-36E2-488F-A09C-C28CAB6C842C}" type="presParOf" srcId="{0EBCF7DB-F204-4024-91A8-4203A87F09AF}" destId="{6EEEA53E-E2CA-473F-B327-0B23EE6B8AF6}" srcOrd="0" destOrd="0" presId="urn:microsoft.com/office/officeart/2005/8/layout/hierarchy4"/>
    <dgm:cxn modelId="{7B956C32-1A81-4B75-B102-DD853290BF2E}" type="presParOf" srcId="{6EEEA53E-E2CA-473F-B327-0B23EE6B8AF6}" destId="{FECFFF84-761A-4A85-8E46-0B262A031536}" srcOrd="0" destOrd="0" presId="urn:microsoft.com/office/officeart/2005/8/layout/hierarchy4"/>
    <dgm:cxn modelId="{FA6E4BBC-7CAA-4120-9E88-F50CFC7A5CC9}" type="presParOf" srcId="{6EEEA53E-E2CA-473F-B327-0B23EE6B8AF6}" destId="{4A6CF64E-03F4-4B39-A7EC-E58D858E8992}" srcOrd="1" destOrd="0" presId="urn:microsoft.com/office/officeart/2005/8/layout/hierarchy4"/>
    <dgm:cxn modelId="{B4390C5A-8C2C-4349-90DA-205B275061B0}" type="presParOf" srcId="{6EEEA53E-E2CA-473F-B327-0B23EE6B8AF6}" destId="{F30AA91B-2887-4A9F-B7B7-24CC0E3F34F5}" srcOrd="2" destOrd="0" presId="urn:microsoft.com/office/officeart/2005/8/layout/hierarchy4"/>
    <dgm:cxn modelId="{3B64715D-A8E9-4841-B46E-BF953FFB85CD}" type="presParOf" srcId="{F30AA91B-2887-4A9F-B7B7-24CC0E3F34F5}" destId="{83C9ADB5-3C83-4C77-8766-557EDACD4433}" srcOrd="0" destOrd="0" presId="urn:microsoft.com/office/officeart/2005/8/layout/hierarchy4"/>
    <dgm:cxn modelId="{9F0292A8-8F19-4C25-AC16-1037DE5B9F55}" type="presParOf" srcId="{83C9ADB5-3C83-4C77-8766-557EDACD4433}" destId="{10AFECA9-8EF9-432E-ACA4-C4D23210E3E9}" srcOrd="0" destOrd="0" presId="urn:microsoft.com/office/officeart/2005/8/layout/hierarchy4"/>
    <dgm:cxn modelId="{D9FC6818-B784-4E26-B3F4-D79D07D821BC}" type="presParOf" srcId="{83C9ADB5-3C83-4C77-8766-557EDACD4433}" destId="{552F5BB6-5721-4434-AA87-95E65885B1DA}" srcOrd="1" destOrd="0" presId="urn:microsoft.com/office/officeart/2005/8/layout/hierarchy4"/>
    <dgm:cxn modelId="{68292900-4EC8-4058-A1B6-CAEA7871ECE6}" type="presParOf" srcId="{83C9ADB5-3C83-4C77-8766-557EDACD4433}" destId="{8B22A5F4-35D4-47FB-8ED0-832596D001B3}" srcOrd="2" destOrd="0" presId="urn:microsoft.com/office/officeart/2005/8/layout/hierarchy4"/>
    <dgm:cxn modelId="{605F1D63-3C34-4A53-8295-DF8C5229D4D3}" type="presParOf" srcId="{8B22A5F4-35D4-47FB-8ED0-832596D001B3}" destId="{CA587248-AE3C-4B8D-9989-B603840E4A67}" srcOrd="0" destOrd="0" presId="urn:microsoft.com/office/officeart/2005/8/layout/hierarchy4"/>
    <dgm:cxn modelId="{C792723A-A535-4182-AECE-2C57AEAFAE77}" type="presParOf" srcId="{CA587248-AE3C-4B8D-9989-B603840E4A67}" destId="{784E8433-44A2-4132-9781-E66E763E7C24}" srcOrd="0" destOrd="0" presId="urn:microsoft.com/office/officeart/2005/8/layout/hierarchy4"/>
    <dgm:cxn modelId="{7098DA75-2E56-4246-BC52-A44B57926451}" type="presParOf" srcId="{CA587248-AE3C-4B8D-9989-B603840E4A67}" destId="{36DDE794-A2F7-4574-9BD4-D77908DBBD00}" srcOrd="1" destOrd="0" presId="urn:microsoft.com/office/officeart/2005/8/layout/hierarchy4"/>
    <dgm:cxn modelId="{E0523547-FE1D-48C9-90D8-C707779115B8}" type="presParOf" srcId="{8B22A5F4-35D4-47FB-8ED0-832596D001B3}" destId="{D046006F-9A37-43D9-8B79-F3659CAFE96B}" srcOrd="1" destOrd="0" presId="urn:microsoft.com/office/officeart/2005/8/layout/hierarchy4"/>
    <dgm:cxn modelId="{B7DCD26B-D93E-43D0-B1AD-369222FEF199}" type="presParOf" srcId="{8B22A5F4-35D4-47FB-8ED0-832596D001B3}" destId="{6AFE17CF-1795-4DCC-B15F-A28CC632843A}" srcOrd="2" destOrd="0" presId="urn:microsoft.com/office/officeart/2005/8/layout/hierarchy4"/>
    <dgm:cxn modelId="{20C23FFC-DF38-43A8-9EBF-ED07EAAC8837}" type="presParOf" srcId="{6AFE17CF-1795-4DCC-B15F-A28CC632843A}" destId="{D831D720-88BB-4DA2-AF27-72D62D25BF0E}" srcOrd="0" destOrd="0" presId="urn:microsoft.com/office/officeart/2005/8/layout/hierarchy4"/>
    <dgm:cxn modelId="{554C33A5-C5DA-47AB-BFC2-D48E8EECBB81}" type="presParOf" srcId="{6AFE17CF-1795-4DCC-B15F-A28CC632843A}" destId="{4CBFD828-AD28-4A58-85CD-F5C9FB463CCC}" srcOrd="1" destOrd="0" presId="urn:microsoft.com/office/officeart/2005/8/layout/hierarchy4"/>
    <dgm:cxn modelId="{B9057CD0-50DF-46A5-AB4F-BFF8825615B0}" type="presParOf" srcId="{F30AA91B-2887-4A9F-B7B7-24CC0E3F34F5}" destId="{F5189536-63D9-4217-825B-773B3CED0112}" srcOrd="1" destOrd="0" presId="urn:microsoft.com/office/officeart/2005/8/layout/hierarchy4"/>
    <dgm:cxn modelId="{3FE1FCEC-941E-4407-9324-9937EA973D17}" type="presParOf" srcId="{F30AA91B-2887-4A9F-B7B7-24CC0E3F34F5}" destId="{9399C8A8-5B66-4E65-9098-1437C48CD8BB}" srcOrd="2" destOrd="0" presId="urn:microsoft.com/office/officeart/2005/8/layout/hierarchy4"/>
    <dgm:cxn modelId="{E0ABCBC1-113B-48AC-870A-3DCBB29FFC55}" type="presParOf" srcId="{9399C8A8-5B66-4E65-9098-1437C48CD8BB}" destId="{A07483AF-6FA0-455E-90DD-CB1ACB308D9E}" srcOrd="0" destOrd="0" presId="urn:microsoft.com/office/officeart/2005/8/layout/hierarchy4"/>
    <dgm:cxn modelId="{C833306C-D7DD-4697-B7D7-66AB3C7996ED}" type="presParOf" srcId="{9399C8A8-5B66-4E65-9098-1437C48CD8BB}" destId="{2967A248-57B6-464E-B938-413B758F3A1B}" srcOrd="1" destOrd="0" presId="urn:microsoft.com/office/officeart/2005/8/layout/hierarchy4"/>
    <dgm:cxn modelId="{4C38229B-63A3-44DB-89CC-06C9BCE9C7E3}" type="presParOf" srcId="{9399C8A8-5B66-4E65-9098-1437C48CD8BB}" destId="{BE764B35-1B3D-4C38-B6ED-F1B2A9FF7BFF}" srcOrd="2" destOrd="0" presId="urn:microsoft.com/office/officeart/2005/8/layout/hierarchy4"/>
    <dgm:cxn modelId="{6888943E-5F42-49A1-B83B-BC949B072231}" type="presParOf" srcId="{BE764B35-1B3D-4C38-B6ED-F1B2A9FF7BFF}" destId="{22311ADE-6B05-4C4E-A55B-5AF7169EBC05}" srcOrd="0" destOrd="0" presId="urn:microsoft.com/office/officeart/2005/8/layout/hierarchy4"/>
    <dgm:cxn modelId="{3E8947D4-39D7-467E-B097-81E045FFEF71}" type="presParOf" srcId="{22311ADE-6B05-4C4E-A55B-5AF7169EBC05}" destId="{18BBB425-9630-44AF-A437-8983CF0F6762}" srcOrd="0" destOrd="0" presId="urn:microsoft.com/office/officeart/2005/8/layout/hierarchy4"/>
    <dgm:cxn modelId="{6988BB4E-87D0-450A-90FD-09BE9F1F87E7}" type="presParOf" srcId="{22311ADE-6B05-4C4E-A55B-5AF7169EBC05}" destId="{390B4521-341B-4DC2-819B-8BDC8708044D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BB6112DF-9A14-4F4F-BCD3-D57F536427CD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9F84A1-4FC8-4450-BF0A-550E4CCC29FC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7B9876-2A0F-4811-9654-24B50B0AFB83}">
      <dgm:prSet phldrT="[Text]" custT="1"/>
      <dgm:spPr/>
      <dgm:t>
        <a:bodyPr/>
        <a:lstStyle/>
        <a:p>
          <a:r>
            <a:rPr lang="cs-CZ" sz="2400" b="1" dirty="0" smtClean="0">
              <a:latin typeface="Arial" panose="020B0604020202020204" pitchFamily="34" charset="0"/>
              <a:cs typeface="Arial" panose="020B0604020202020204" pitchFamily="34" charset="0"/>
            </a:rPr>
            <a:t>Kontrola věcné správnosti - inventarizace</a:t>
          </a:r>
          <a:endParaRPr lang="cs-CZ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94201F-4EA9-4DA3-AD18-3CBADB7168AF}" type="parTrans" cxnId="{01F8D73A-FEC7-4264-A349-F21C2A115781}">
      <dgm:prSet/>
      <dgm:spPr/>
      <dgm:t>
        <a:bodyPr/>
        <a:lstStyle/>
        <a:p>
          <a:endParaRPr lang="cs-CZ"/>
        </a:p>
      </dgm:t>
    </dgm:pt>
    <dgm:pt modelId="{0F39B41E-6871-4C76-8624-3765C0B1DEE8}" type="sibTrans" cxnId="{01F8D73A-FEC7-4264-A349-F21C2A115781}">
      <dgm:prSet/>
      <dgm:spPr/>
      <dgm:t>
        <a:bodyPr/>
        <a:lstStyle/>
        <a:p>
          <a:endParaRPr lang="cs-CZ"/>
        </a:p>
      </dgm:t>
    </dgm:pt>
    <dgm:pt modelId="{DFD606E5-7FEA-433E-874D-78348222D625}">
      <dgm:prSet phldrT="[Text]" custT="1"/>
      <dgm:spPr/>
      <dgm:t>
        <a:bodyPr/>
        <a:lstStyle/>
        <a:p>
          <a:r>
            <a:rPr lang="cs-CZ" sz="2400" b="1" dirty="0" smtClean="0">
              <a:latin typeface="Arial" panose="020B0604020202020204" pitchFamily="34" charset="0"/>
              <a:cs typeface="Arial" panose="020B0604020202020204" pitchFamily="34" charset="0"/>
            </a:rPr>
            <a:t>Zaúčtování účetních operací na konci roku (dohadné položky, časové rozlišení…)</a:t>
          </a:r>
          <a:endParaRPr lang="cs-CZ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08C98E-144D-4BC9-966F-D0AC27F39E49}" type="parTrans" cxnId="{36157522-E95B-4EE3-9906-DFBBD941D458}">
      <dgm:prSet/>
      <dgm:spPr/>
      <dgm:t>
        <a:bodyPr/>
        <a:lstStyle/>
        <a:p>
          <a:endParaRPr lang="cs-CZ"/>
        </a:p>
      </dgm:t>
    </dgm:pt>
    <dgm:pt modelId="{F4546FAC-5C8D-4DC9-8F60-FA8DC2DE1ED2}" type="sibTrans" cxnId="{36157522-E95B-4EE3-9906-DFBBD941D458}">
      <dgm:prSet/>
      <dgm:spPr/>
      <dgm:t>
        <a:bodyPr/>
        <a:lstStyle/>
        <a:p>
          <a:endParaRPr lang="cs-CZ"/>
        </a:p>
      </dgm:t>
    </dgm:pt>
    <dgm:pt modelId="{D8679AD8-4CE6-4154-BB79-59489A4E57D1}">
      <dgm:prSet phldrT="[Text]"/>
      <dgm:spPr/>
      <dgm:t>
        <a:bodyPr/>
        <a:lstStyle/>
        <a:p>
          <a:r>
            <a:rPr lang="cs-CZ" b="1" dirty="0" smtClean="0">
              <a:latin typeface="Arial" panose="020B0604020202020204" pitchFamily="34" charset="0"/>
              <a:cs typeface="Arial" panose="020B0604020202020204" pitchFamily="34" charset="0"/>
            </a:rPr>
            <a:t>ÚČETNÍ  UZÁVĚRKA = uzavření účetních knih</a:t>
          </a:r>
          <a:endParaRPr lang="cs-CZ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B4D416-4C9D-4A7C-B724-919F5270A3D2}" type="parTrans" cxnId="{DCE9F933-7EE1-4644-BF56-52B61BE326B8}">
      <dgm:prSet/>
      <dgm:spPr/>
      <dgm:t>
        <a:bodyPr/>
        <a:lstStyle/>
        <a:p>
          <a:endParaRPr lang="cs-CZ"/>
        </a:p>
      </dgm:t>
    </dgm:pt>
    <dgm:pt modelId="{09E28F0A-8B66-4827-A075-EECEEDD29502}" type="sibTrans" cxnId="{DCE9F933-7EE1-4644-BF56-52B61BE326B8}">
      <dgm:prSet/>
      <dgm:spPr/>
      <dgm:t>
        <a:bodyPr/>
        <a:lstStyle/>
        <a:p>
          <a:endParaRPr lang="cs-CZ"/>
        </a:p>
      </dgm:t>
    </dgm:pt>
    <dgm:pt modelId="{3AC1C763-4C25-4B19-9896-556B6AABB7CA}">
      <dgm:prSet phldrT="[Text]" custT="1"/>
      <dgm:spPr/>
      <dgm:t>
        <a:bodyPr/>
        <a:lstStyle/>
        <a:p>
          <a:r>
            <a:rPr lang="cs-CZ" sz="2700" b="1" dirty="0" smtClean="0">
              <a:latin typeface="Arial" panose="020B0604020202020204" pitchFamily="34" charset="0"/>
              <a:cs typeface="Arial" panose="020B0604020202020204" pitchFamily="34" charset="0"/>
            </a:rPr>
            <a:t>ÚČETNÍ  ZÁVĚRKA = sestavení účetních výkazů</a:t>
          </a:r>
          <a:endParaRPr lang="cs-CZ" sz="27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03768C-CF90-406A-B357-A48FAEE942FF}" type="parTrans" cxnId="{95167711-B06C-4F0E-BB44-5F6AE1B5D5C2}">
      <dgm:prSet/>
      <dgm:spPr/>
      <dgm:t>
        <a:bodyPr/>
        <a:lstStyle/>
        <a:p>
          <a:endParaRPr lang="cs-CZ"/>
        </a:p>
      </dgm:t>
    </dgm:pt>
    <dgm:pt modelId="{0BA0CE41-06C5-4712-9EDD-D09C83536DC2}" type="sibTrans" cxnId="{95167711-B06C-4F0E-BB44-5F6AE1B5D5C2}">
      <dgm:prSet/>
      <dgm:spPr/>
      <dgm:t>
        <a:bodyPr/>
        <a:lstStyle/>
        <a:p>
          <a:endParaRPr lang="cs-CZ"/>
        </a:p>
      </dgm:t>
    </dgm:pt>
    <dgm:pt modelId="{156BB510-E209-4591-9F81-0879661B8054}" type="pres">
      <dgm:prSet presAssocID="{3F9F84A1-4FC8-4450-BF0A-550E4CCC29F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856746F-51BE-4212-9C38-49B0BD03CE6A}" type="pres">
      <dgm:prSet presAssocID="{C07B9876-2A0F-4811-9654-24B50B0AFB83}" presName="vertOne" presStyleCnt="0"/>
      <dgm:spPr/>
    </dgm:pt>
    <dgm:pt modelId="{1EFD6824-C9FF-4B8D-BF08-41069841A3CB}" type="pres">
      <dgm:prSet presAssocID="{C07B9876-2A0F-4811-9654-24B50B0AFB83}" presName="txOne" presStyleLbl="node0" presStyleIdx="0" presStyleCnt="1" custLinFactNeighborX="-805" custLinFactNeighborY="1329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DC38A9D-690D-40D9-B389-071EC9AC59C0}" type="pres">
      <dgm:prSet presAssocID="{C07B9876-2A0F-4811-9654-24B50B0AFB83}" presName="parTransOne" presStyleCnt="0"/>
      <dgm:spPr/>
    </dgm:pt>
    <dgm:pt modelId="{117B155E-84B2-43C8-8866-4C819161FA8D}" type="pres">
      <dgm:prSet presAssocID="{C07B9876-2A0F-4811-9654-24B50B0AFB83}" presName="horzOne" presStyleCnt="0"/>
      <dgm:spPr/>
    </dgm:pt>
    <dgm:pt modelId="{45B04444-27CB-436C-972B-32BD1C12C8F9}" type="pres">
      <dgm:prSet presAssocID="{DFD606E5-7FEA-433E-874D-78348222D625}" presName="vertTwo" presStyleCnt="0"/>
      <dgm:spPr/>
    </dgm:pt>
    <dgm:pt modelId="{AD1AD844-57AD-44DB-B380-D0AD27AA9EC1}" type="pres">
      <dgm:prSet presAssocID="{DFD606E5-7FEA-433E-874D-78348222D625}" presName="txTwo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AE41715-F6B5-4180-BC95-2224C1BD83DE}" type="pres">
      <dgm:prSet presAssocID="{DFD606E5-7FEA-433E-874D-78348222D625}" presName="parTransTwo" presStyleCnt="0"/>
      <dgm:spPr/>
    </dgm:pt>
    <dgm:pt modelId="{C3236EF5-7514-4910-A742-3A3929C4C652}" type="pres">
      <dgm:prSet presAssocID="{DFD606E5-7FEA-433E-874D-78348222D625}" presName="horzTwo" presStyleCnt="0"/>
      <dgm:spPr/>
    </dgm:pt>
    <dgm:pt modelId="{01A8D5BE-D261-4649-8913-894DD03BC401}" type="pres">
      <dgm:prSet presAssocID="{D8679AD8-4CE6-4154-BB79-59489A4E57D1}" presName="vertThree" presStyleCnt="0"/>
      <dgm:spPr/>
    </dgm:pt>
    <dgm:pt modelId="{8D833D4D-FFA3-49A1-8131-9CE5A81CA8C0}" type="pres">
      <dgm:prSet presAssocID="{D8679AD8-4CE6-4154-BB79-59489A4E57D1}" presName="txThree" presStyleLbl="node3" presStyleIdx="0" presStyleCnt="2" custScaleX="98292" custScaleY="1167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7EA52B-6B53-459C-9A51-8C27280EE95E}" type="pres">
      <dgm:prSet presAssocID="{D8679AD8-4CE6-4154-BB79-59489A4E57D1}" presName="horzThree" presStyleCnt="0"/>
      <dgm:spPr/>
    </dgm:pt>
    <dgm:pt modelId="{5D59CAB9-90AD-4061-9F35-723D52243CC0}" type="pres">
      <dgm:prSet presAssocID="{09E28F0A-8B66-4827-A075-EECEEDD29502}" presName="sibSpaceThree" presStyleCnt="0"/>
      <dgm:spPr/>
    </dgm:pt>
    <dgm:pt modelId="{90D7B50B-3944-4279-ADFD-4E53EDDC6F1C}" type="pres">
      <dgm:prSet presAssocID="{3AC1C763-4C25-4B19-9896-556B6AABB7CA}" presName="vertThree" presStyleCnt="0"/>
      <dgm:spPr/>
    </dgm:pt>
    <dgm:pt modelId="{383E1700-2FCA-4413-9E43-FBF39AF2DF37}" type="pres">
      <dgm:prSet presAssocID="{3AC1C763-4C25-4B19-9896-556B6AABB7CA}" presName="txThree" presStyleLbl="node3" presStyleIdx="1" presStyleCnt="2" custScaleX="109920" custScaleY="105499" custLinFactNeighborX="296" custLinFactNeighborY="594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C90A24-782C-4C11-B5B9-2BA7465B889E}" type="pres">
      <dgm:prSet presAssocID="{3AC1C763-4C25-4B19-9896-556B6AABB7CA}" presName="horzThree" presStyleCnt="0"/>
      <dgm:spPr/>
    </dgm:pt>
  </dgm:ptLst>
  <dgm:cxnLst>
    <dgm:cxn modelId="{E5B03563-5409-4BF6-9A35-176E93D675B7}" type="presOf" srcId="{3F9F84A1-4FC8-4450-BF0A-550E4CCC29FC}" destId="{156BB510-E209-4591-9F81-0879661B8054}" srcOrd="0" destOrd="0" presId="urn:microsoft.com/office/officeart/2005/8/layout/hierarchy4"/>
    <dgm:cxn modelId="{36157522-E95B-4EE3-9906-DFBBD941D458}" srcId="{C07B9876-2A0F-4811-9654-24B50B0AFB83}" destId="{DFD606E5-7FEA-433E-874D-78348222D625}" srcOrd="0" destOrd="0" parTransId="{1508C98E-144D-4BC9-966F-D0AC27F39E49}" sibTransId="{F4546FAC-5C8D-4DC9-8F60-FA8DC2DE1ED2}"/>
    <dgm:cxn modelId="{6133D2DA-BAD8-4293-B25C-75594EABADD8}" type="presOf" srcId="{D8679AD8-4CE6-4154-BB79-59489A4E57D1}" destId="{8D833D4D-FFA3-49A1-8131-9CE5A81CA8C0}" srcOrd="0" destOrd="0" presId="urn:microsoft.com/office/officeart/2005/8/layout/hierarchy4"/>
    <dgm:cxn modelId="{95167711-B06C-4F0E-BB44-5F6AE1B5D5C2}" srcId="{DFD606E5-7FEA-433E-874D-78348222D625}" destId="{3AC1C763-4C25-4B19-9896-556B6AABB7CA}" srcOrd="1" destOrd="0" parTransId="{4C03768C-CF90-406A-B357-A48FAEE942FF}" sibTransId="{0BA0CE41-06C5-4712-9EDD-D09C83536DC2}"/>
    <dgm:cxn modelId="{B5D26D83-C75F-4CDB-9F0A-8C5BD3654AF4}" type="presOf" srcId="{3AC1C763-4C25-4B19-9896-556B6AABB7CA}" destId="{383E1700-2FCA-4413-9E43-FBF39AF2DF37}" srcOrd="0" destOrd="0" presId="urn:microsoft.com/office/officeart/2005/8/layout/hierarchy4"/>
    <dgm:cxn modelId="{6FD61B58-71E0-4E1B-9C60-FFD79F5F212B}" type="presOf" srcId="{C07B9876-2A0F-4811-9654-24B50B0AFB83}" destId="{1EFD6824-C9FF-4B8D-BF08-41069841A3CB}" srcOrd="0" destOrd="0" presId="urn:microsoft.com/office/officeart/2005/8/layout/hierarchy4"/>
    <dgm:cxn modelId="{DCE9F933-7EE1-4644-BF56-52B61BE326B8}" srcId="{DFD606E5-7FEA-433E-874D-78348222D625}" destId="{D8679AD8-4CE6-4154-BB79-59489A4E57D1}" srcOrd="0" destOrd="0" parTransId="{E8B4D416-4C9D-4A7C-B724-919F5270A3D2}" sibTransId="{09E28F0A-8B66-4827-A075-EECEEDD29502}"/>
    <dgm:cxn modelId="{2F973C8F-881B-4A17-8611-D310B4818DDD}" type="presOf" srcId="{DFD606E5-7FEA-433E-874D-78348222D625}" destId="{AD1AD844-57AD-44DB-B380-D0AD27AA9EC1}" srcOrd="0" destOrd="0" presId="urn:microsoft.com/office/officeart/2005/8/layout/hierarchy4"/>
    <dgm:cxn modelId="{01F8D73A-FEC7-4264-A349-F21C2A115781}" srcId="{3F9F84A1-4FC8-4450-BF0A-550E4CCC29FC}" destId="{C07B9876-2A0F-4811-9654-24B50B0AFB83}" srcOrd="0" destOrd="0" parTransId="{EB94201F-4EA9-4DA3-AD18-3CBADB7168AF}" sibTransId="{0F39B41E-6871-4C76-8624-3765C0B1DEE8}"/>
    <dgm:cxn modelId="{7DB11F75-49FC-4E99-9FAC-0EEAD4227FD8}" type="presParOf" srcId="{156BB510-E209-4591-9F81-0879661B8054}" destId="{E856746F-51BE-4212-9C38-49B0BD03CE6A}" srcOrd="0" destOrd="0" presId="urn:microsoft.com/office/officeart/2005/8/layout/hierarchy4"/>
    <dgm:cxn modelId="{E9E71493-AAE4-45EC-BA36-13655CDB44C4}" type="presParOf" srcId="{E856746F-51BE-4212-9C38-49B0BD03CE6A}" destId="{1EFD6824-C9FF-4B8D-BF08-41069841A3CB}" srcOrd="0" destOrd="0" presId="urn:microsoft.com/office/officeart/2005/8/layout/hierarchy4"/>
    <dgm:cxn modelId="{7ED6EE19-E112-4EA7-9732-3C38F7295212}" type="presParOf" srcId="{E856746F-51BE-4212-9C38-49B0BD03CE6A}" destId="{9DC38A9D-690D-40D9-B389-071EC9AC59C0}" srcOrd="1" destOrd="0" presId="urn:microsoft.com/office/officeart/2005/8/layout/hierarchy4"/>
    <dgm:cxn modelId="{422E4D01-3189-46E4-BA0A-A7AE7D336BBE}" type="presParOf" srcId="{E856746F-51BE-4212-9C38-49B0BD03CE6A}" destId="{117B155E-84B2-43C8-8866-4C819161FA8D}" srcOrd="2" destOrd="0" presId="urn:microsoft.com/office/officeart/2005/8/layout/hierarchy4"/>
    <dgm:cxn modelId="{F18EE2CA-F4C6-4D3F-A95B-1F64CD6B83E8}" type="presParOf" srcId="{117B155E-84B2-43C8-8866-4C819161FA8D}" destId="{45B04444-27CB-436C-972B-32BD1C12C8F9}" srcOrd="0" destOrd="0" presId="urn:microsoft.com/office/officeart/2005/8/layout/hierarchy4"/>
    <dgm:cxn modelId="{1D3AB486-D37E-417A-A1A5-25EE53E75162}" type="presParOf" srcId="{45B04444-27CB-436C-972B-32BD1C12C8F9}" destId="{AD1AD844-57AD-44DB-B380-D0AD27AA9EC1}" srcOrd="0" destOrd="0" presId="urn:microsoft.com/office/officeart/2005/8/layout/hierarchy4"/>
    <dgm:cxn modelId="{3D282EF1-1C6A-468A-8A53-71AD49F98E62}" type="presParOf" srcId="{45B04444-27CB-436C-972B-32BD1C12C8F9}" destId="{5AE41715-F6B5-4180-BC95-2224C1BD83DE}" srcOrd="1" destOrd="0" presId="urn:microsoft.com/office/officeart/2005/8/layout/hierarchy4"/>
    <dgm:cxn modelId="{6B7A8395-12A4-4EB0-8973-BF7943F173D0}" type="presParOf" srcId="{45B04444-27CB-436C-972B-32BD1C12C8F9}" destId="{C3236EF5-7514-4910-A742-3A3929C4C652}" srcOrd="2" destOrd="0" presId="urn:microsoft.com/office/officeart/2005/8/layout/hierarchy4"/>
    <dgm:cxn modelId="{9D4A4B8C-87AE-490D-BD1F-88C674D41BE4}" type="presParOf" srcId="{C3236EF5-7514-4910-A742-3A3929C4C652}" destId="{01A8D5BE-D261-4649-8913-894DD03BC401}" srcOrd="0" destOrd="0" presId="urn:microsoft.com/office/officeart/2005/8/layout/hierarchy4"/>
    <dgm:cxn modelId="{8A870CF0-059A-453D-86D8-1B5D885D8B7C}" type="presParOf" srcId="{01A8D5BE-D261-4649-8913-894DD03BC401}" destId="{8D833D4D-FFA3-49A1-8131-9CE5A81CA8C0}" srcOrd="0" destOrd="0" presId="urn:microsoft.com/office/officeart/2005/8/layout/hierarchy4"/>
    <dgm:cxn modelId="{2B4DF971-EDD0-4B72-AF9A-75849927EBBF}" type="presParOf" srcId="{01A8D5BE-D261-4649-8913-894DD03BC401}" destId="{A17EA52B-6B53-459C-9A51-8C27280EE95E}" srcOrd="1" destOrd="0" presId="urn:microsoft.com/office/officeart/2005/8/layout/hierarchy4"/>
    <dgm:cxn modelId="{29D24576-39B8-41B2-8119-6CB6575F21AE}" type="presParOf" srcId="{C3236EF5-7514-4910-A742-3A3929C4C652}" destId="{5D59CAB9-90AD-4061-9F35-723D52243CC0}" srcOrd="1" destOrd="0" presId="urn:microsoft.com/office/officeart/2005/8/layout/hierarchy4"/>
    <dgm:cxn modelId="{7A51CA18-89E5-4374-8B06-56A09310DC74}" type="presParOf" srcId="{C3236EF5-7514-4910-A742-3A3929C4C652}" destId="{90D7B50B-3944-4279-ADFD-4E53EDDC6F1C}" srcOrd="2" destOrd="0" presId="urn:microsoft.com/office/officeart/2005/8/layout/hierarchy4"/>
    <dgm:cxn modelId="{3D219C23-8B59-4F6C-A2BF-7DD9FFFD77A1}" type="presParOf" srcId="{90D7B50B-3944-4279-ADFD-4E53EDDC6F1C}" destId="{383E1700-2FCA-4413-9E43-FBF39AF2DF37}" srcOrd="0" destOrd="0" presId="urn:microsoft.com/office/officeart/2005/8/layout/hierarchy4"/>
    <dgm:cxn modelId="{4AE7930E-040B-4CE3-A237-626BA6027A20}" type="presParOf" srcId="{90D7B50B-3944-4279-ADFD-4E53EDDC6F1C}" destId="{03C90A24-782C-4C11-B5B9-2BA7465B889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546560EF-D4DD-4D20-9F2E-F73266853CC0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9F84A1-4FC8-4450-BF0A-550E4CCC29FC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6BB510-E209-4591-9F81-0879661B8054}" type="pres">
      <dgm:prSet presAssocID="{3F9F84A1-4FC8-4450-BF0A-550E4CCC29FC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28F6A617-1E1D-48AD-95C8-65753740680F}" type="presOf" srcId="{3F9F84A1-4FC8-4450-BF0A-550E4CCC29FC}" destId="{156BB510-E209-4591-9F81-0879661B8054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F18C814E-A840-457C-8C39-8E8A4BC11ED4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5DA96DD3-BF31-4BF8-BCFF-5244FE762F84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663C6F45-9488-4764-A7D7-F388B3249A26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964899FD-FFA5-4382-9079-7E2F154AF9C5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1B9B3D-AE15-4C49-B880-279335119E7A}" type="doc">
      <dgm:prSet loTypeId="urn:microsoft.com/office/officeart/2005/8/layout/hierarchy4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BCF7DB-F204-4024-91A8-4203A87F09AF}" type="pres">
      <dgm:prSet presAssocID="{8F1B9B3D-AE15-4C49-B880-279335119E7A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DA9AE2D3-E4DB-4CA8-91E5-43E96057F215}" type="presOf" srcId="{8F1B9B3D-AE15-4C49-B880-279335119E7A}" destId="{0EBCF7DB-F204-4024-91A8-4203A87F09AF}" srcOrd="0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FFF84-761A-4A85-8E46-0B262A031536}">
      <dsp:nvSpPr>
        <dsp:cNvPr id="0" name=""/>
        <dsp:cNvSpPr/>
      </dsp:nvSpPr>
      <dsp:spPr>
        <a:xfrm>
          <a:off x="1888" y="0"/>
          <a:ext cx="8227711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BĚŽNÉ  ÚČETNICTVÍ</a:t>
          </a:r>
          <a:endParaRPr lang="cs-CZ" sz="3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34" y="34446"/>
        <a:ext cx="8158819" cy="1107167"/>
      </dsp:txXfrm>
    </dsp:sp>
    <dsp:sp modelId="{10AFECA9-8EF9-432E-ACA4-C4D23210E3E9}">
      <dsp:nvSpPr>
        <dsp:cNvPr id="0" name=""/>
        <dsp:cNvSpPr/>
      </dsp:nvSpPr>
      <dsp:spPr>
        <a:xfrm>
          <a:off x="0" y="1296790"/>
          <a:ext cx="5374595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Účetní doklady – kontrola věcné a formální správnosti</a:t>
          </a:r>
          <a:endParaRPr lang="cs-CZ" sz="3100" kern="1200" dirty="0"/>
        </a:p>
      </dsp:txBody>
      <dsp:txXfrm>
        <a:off x="34446" y="1331236"/>
        <a:ext cx="5305703" cy="1107167"/>
      </dsp:txXfrm>
    </dsp:sp>
    <dsp:sp modelId="{784E8433-44A2-4132-9781-E66E763E7C24}">
      <dsp:nvSpPr>
        <dsp:cNvPr id="0" name=""/>
        <dsp:cNvSpPr/>
      </dsp:nvSpPr>
      <dsp:spPr>
        <a:xfrm>
          <a:off x="944" y="2638557"/>
          <a:ext cx="2632025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Hlavní kniha</a:t>
          </a:r>
          <a:endParaRPr lang="cs-CZ" sz="2800" kern="1200" dirty="0"/>
        </a:p>
      </dsp:txBody>
      <dsp:txXfrm>
        <a:off x="35390" y="2673003"/>
        <a:ext cx="2563133" cy="1107167"/>
      </dsp:txXfrm>
    </dsp:sp>
    <dsp:sp modelId="{D831D720-88BB-4DA2-AF27-72D62D25BF0E}">
      <dsp:nvSpPr>
        <dsp:cNvPr id="0" name=""/>
        <dsp:cNvSpPr/>
      </dsp:nvSpPr>
      <dsp:spPr>
        <a:xfrm>
          <a:off x="2743514" y="2638557"/>
          <a:ext cx="2632025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Účetní deník</a:t>
          </a:r>
          <a:endParaRPr lang="cs-CZ" sz="2800" kern="1200" dirty="0"/>
        </a:p>
      </dsp:txBody>
      <dsp:txXfrm>
        <a:off x="2777960" y="2673003"/>
        <a:ext cx="2563133" cy="1107167"/>
      </dsp:txXfrm>
    </dsp:sp>
    <dsp:sp modelId="{A07483AF-6FA0-455E-90DD-CB1ACB308D9E}">
      <dsp:nvSpPr>
        <dsp:cNvPr id="0" name=""/>
        <dsp:cNvSpPr/>
      </dsp:nvSpPr>
      <dsp:spPr>
        <a:xfrm>
          <a:off x="5596630" y="1320504"/>
          <a:ext cx="2632025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Předkontace</a:t>
          </a:r>
          <a:endParaRPr lang="cs-CZ" sz="3100" kern="1200" dirty="0"/>
        </a:p>
      </dsp:txBody>
      <dsp:txXfrm>
        <a:off x="5631076" y="1354950"/>
        <a:ext cx="2563133" cy="1107167"/>
      </dsp:txXfrm>
    </dsp:sp>
    <dsp:sp modelId="{18BBB425-9630-44AF-A437-8983CF0F6762}">
      <dsp:nvSpPr>
        <dsp:cNvPr id="0" name=""/>
        <dsp:cNvSpPr/>
      </dsp:nvSpPr>
      <dsp:spPr>
        <a:xfrm>
          <a:off x="5596630" y="2638557"/>
          <a:ext cx="2632025" cy="11760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Knihy analytické evidence</a:t>
          </a:r>
          <a:endParaRPr lang="cs-CZ" sz="2800" kern="1200" dirty="0"/>
        </a:p>
      </dsp:txBody>
      <dsp:txXfrm>
        <a:off x="5631076" y="2673003"/>
        <a:ext cx="2563133" cy="11071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FD6824-C9FF-4B8D-BF08-41069841A3CB}">
      <dsp:nvSpPr>
        <dsp:cNvPr id="0" name=""/>
        <dsp:cNvSpPr/>
      </dsp:nvSpPr>
      <dsp:spPr>
        <a:xfrm>
          <a:off x="0" y="20898"/>
          <a:ext cx="8334846" cy="1194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Kontrola věcné správnosti - inventarizace</a:t>
          </a:r>
          <a:endParaRPr lang="cs-CZ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988" y="55886"/>
        <a:ext cx="8264870" cy="1124617"/>
      </dsp:txXfrm>
    </dsp:sp>
    <dsp:sp modelId="{AD1AD844-57AD-44DB-B380-D0AD27AA9EC1}">
      <dsp:nvSpPr>
        <dsp:cNvPr id="0" name=""/>
        <dsp:cNvSpPr/>
      </dsp:nvSpPr>
      <dsp:spPr>
        <a:xfrm>
          <a:off x="8844" y="1334470"/>
          <a:ext cx="8318575" cy="1194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Zaúčtování účetních operací na konci roku (dohadné položky, časové rozlišení…)</a:t>
          </a:r>
          <a:endParaRPr lang="cs-CZ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32" y="1369458"/>
        <a:ext cx="8248599" cy="1124617"/>
      </dsp:txXfrm>
    </dsp:sp>
    <dsp:sp modelId="{8D833D4D-FFA3-49A1-8131-9CE5A81CA8C0}">
      <dsp:nvSpPr>
        <dsp:cNvPr id="0" name=""/>
        <dsp:cNvSpPr/>
      </dsp:nvSpPr>
      <dsp:spPr>
        <a:xfrm>
          <a:off x="25067" y="2666287"/>
          <a:ext cx="3834341" cy="13950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ÚČETNÍ  UZÁVĚRKA = uzavření účetních knih</a:t>
          </a:r>
          <a:endParaRPr lang="cs-CZ" sz="2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927" y="2707147"/>
        <a:ext cx="3752621" cy="1313338"/>
      </dsp:txXfrm>
    </dsp:sp>
    <dsp:sp modelId="{383E1700-2FCA-4413-9E43-FBF39AF2DF37}">
      <dsp:nvSpPr>
        <dsp:cNvPr id="0" name=""/>
        <dsp:cNvSpPr/>
      </dsp:nvSpPr>
      <dsp:spPr>
        <a:xfrm>
          <a:off x="4034796" y="2737269"/>
          <a:ext cx="4287946" cy="12602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ÚČETNÍ  ZÁVĚRKA = sestavení účetních výkazů</a:t>
          </a:r>
          <a:endParaRPr lang="cs-CZ" sz="27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71708" y="2774181"/>
        <a:ext cx="4214122" cy="1186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AAFE6BB-3520-4D59-AF4D-5633DA43189A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1B61B07-D993-46DE-BECD-8F5A1B551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9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E9946-2D82-45C2-B79C-9B3F525C1CBB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41954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336825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51449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538757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5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4126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6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0617512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7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002333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8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6056202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9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71131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10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1010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0E34D-F3F8-4B81-B48A-252701244F82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5BA5-EA6A-4D24-9E52-D94593E79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169A9-F060-4C00-B0D2-6668F2E2701D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C93F9-4874-4156-AB41-5C08C8737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08441-9F23-48F8-86DA-657B28C0F2B9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4525-209B-4260-8DFC-94D8EC966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321DC-08B7-4677-A7F0-C1DB096A691E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C0679-458E-4138-AF93-BF96A887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0A0F-E8E6-41B5-B9CE-D45E0F26AF36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062AF-7BDC-4D2F-9127-89FC93AF1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6F19-F09C-43DC-83AC-1E82682B9297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2B661-999D-4704-BCE9-6C629ED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A551-5D54-4D07-936D-9EB3E2D0DEBC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60E1B-8B91-477E-8501-57A10974D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B24E5-C6C0-465C-A5A7-C5589124B1A1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5039-E3B7-471B-B61C-9B8B0F42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7B2-6C81-418A-8498-890A244716AD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ECF-5DC0-4EAC-A1B5-31FD5329E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0D147-2104-440E-B032-5635D81AA603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AE79-0265-4E1E-AB07-01A47408B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B13-B585-43EE-9165-CD9368203108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918F-B12E-42B8-AF59-EA9FC6947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650E0B-20C3-4257-8578-859A584DABDE}" type="datetimeFigureOut">
              <a:rPr lang="cs-CZ"/>
              <a:pPr>
                <a:defRPr/>
              </a:pPr>
              <a:t>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F102F7-DEF6-4EF6-8F8E-7EE539043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microsoft.com/office/2007/relationships/diagramDrawing" Target="../diagrams/drawing5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5.xml"/><Relationship Id="rId5" Type="http://schemas.openxmlformats.org/officeDocument/2006/relationships/diagramLayout" Target="../diagrams/layout4.xml"/><Relationship Id="rId10" Type="http://schemas.openxmlformats.org/officeDocument/2006/relationships/diagramLayout" Target="../diagrams/layout5.xml"/><Relationship Id="rId4" Type="http://schemas.openxmlformats.org/officeDocument/2006/relationships/diagramData" Target="../diagrams/data4.xml"/><Relationship Id="rId9" Type="http://schemas.openxmlformats.org/officeDocument/2006/relationships/diagramData" Target="../diagrams/data5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10" Type="http://schemas.openxmlformats.org/officeDocument/2006/relationships/hyperlink" Target="http://www.finance.cz/" TargetMode="External"/><Relationship Id="rId4" Type="http://schemas.openxmlformats.org/officeDocument/2006/relationships/diagramData" Target="../diagrams/data10.xml"/><Relationship Id="rId9" Type="http://schemas.openxmlformats.org/officeDocument/2006/relationships/hyperlink" Target="http://www.danovapriznani.cz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odnikatel.cz/clanky/ucetni-zaverka-se-zasila-do-obchodniho-rejstrik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2064666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Petra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Kábrtová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Máchová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VY_32_INOVACE_12_DANE_A_FINANCE_01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Vymezení základních pojmů – uzávěrka, závěrka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finance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akademie, 4.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Vymezení základních pojmů – rozdíl mezi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uzávěrkou a závěrkou a jejich obsah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pochopení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rozdílu mezi uzávěrkou a závěrkou a jejich časovou sousledností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Schematické znázornění účetních prací v podniku v průběhu roku: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350446"/>
              </p:ext>
            </p:extLst>
          </p:nvPr>
        </p:nvGraphicFramePr>
        <p:xfrm>
          <a:off x="467544" y="2708920"/>
          <a:ext cx="8229600" cy="3817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CFFF84-761A-4A85-8E46-0B262A031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FECFFF84-761A-4A85-8E46-0B262A031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FECFFF84-761A-4A85-8E46-0B262A031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AFECA9-8EF9-432E-ACA4-C4D23210E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10AFECA9-8EF9-432E-ACA4-C4D23210E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10AFECA9-8EF9-432E-ACA4-C4D23210E3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7483AF-6FA0-455E-90DD-CB1ACB308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07483AF-6FA0-455E-90DD-CB1ACB308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07483AF-6FA0-455E-90DD-CB1ACB308D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4E8433-44A2-4132-9781-E66E763E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784E8433-44A2-4132-9781-E66E763E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784E8433-44A2-4132-9781-E66E763E7C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31D720-88BB-4DA2-AF27-72D62D25BF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D831D720-88BB-4DA2-AF27-72D62D25BF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D831D720-88BB-4DA2-AF27-72D62D25BF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8BBB425-9630-44AF-A437-8983CF0F6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18BBB425-9630-44AF-A437-8983CF0F6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18BBB425-9630-44AF-A437-8983CF0F67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AtOnc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Schematické znázornění účetních prací v podniku na konci roku: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19282594"/>
              </p:ext>
            </p:extLst>
          </p:nvPr>
        </p:nvGraphicFramePr>
        <p:xfrm>
          <a:off x="467545" y="2564904"/>
          <a:ext cx="83362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9853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FD6824-C9FF-4B8D-BF08-41069841A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1EFD6824-C9FF-4B8D-BF08-41069841A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1EFD6824-C9FF-4B8D-BF08-41069841A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D1AD844-57AD-44DB-B380-D0AD27AA9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AD1AD844-57AD-44DB-B380-D0AD27AA9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AD1AD844-57AD-44DB-B380-D0AD27AA9E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D833D4D-FFA3-49A1-8131-9CE5A81C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8D833D4D-FFA3-49A1-8131-9CE5A81C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8D833D4D-FFA3-49A1-8131-9CE5A81CA8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3E1700-2FCA-4413-9E43-FBF39AF2D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graphicEl>
                                              <a:dgm id="{383E1700-2FCA-4413-9E43-FBF39AF2D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graphicEl>
                                              <a:dgm id="{383E1700-2FCA-4413-9E43-FBF39AF2DF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AtOnc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Obsah účetní uzávěrky: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86136846"/>
              </p:ext>
            </p:extLst>
          </p:nvPr>
        </p:nvGraphicFramePr>
        <p:xfrm>
          <a:off x="467545" y="2564904"/>
          <a:ext cx="83362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2564904"/>
            <a:ext cx="9144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 zaúčtování všech účetních operací do správného účetního období následuje:</a:t>
            </a:r>
          </a:p>
          <a:p>
            <a:endParaRPr lang="cs-CZ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Zjištění obratů stran MD a D jednotlivých syntetických účtů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Zjištění konečného stavu aktivních a pasivních účtů a převod jejich konečných stavů na účet </a:t>
            </a:r>
            <a:r>
              <a:rPr lang="cs-CZ" sz="2000" b="1" dirty="0" smtClean="0">
                <a:solidFill>
                  <a:srgbClr val="C00000"/>
                </a:solidFill>
              </a:rPr>
              <a:t>702 – konečný účet </a:t>
            </a:r>
            <a:r>
              <a:rPr lang="cs-CZ" sz="2000" b="1" dirty="0" err="1" smtClean="0">
                <a:solidFill>
                  <a:srgbClr val="C00000"/>
                </a:solidFill>
              </a:rPr>
              <a:t>rozvažný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Zjištění konečných stavů nákladových a výnosových účtů a jejich převod na účet </a:t>
            </a:r>
            <a:r>
              <a:rPr lang="cs-CZ" sz="2000" b="1" dirty="0" smtClean="0">
                <a:solidFill>
                  <a:srgbClr val="C00000"/>
                </a:solidFill>
              </a:rPr>
              <a:t>710 – Účet zisků a ztrát </a:t>
            </a:r>
            <a:r>
              <a:rPr lang="cs-CZ" sz="2000" dirty="0" smtClean="0"/>
              <a:t>– zde se zjistí účetní hospodářský výsledek členěný na </a:t>
            </a:r>
            <a:r>
              <a:rPr lang="cs-CZ" sz="2000" b="1" dirty="0" smtClean="0">
                <a:solidFill>
                  <a:srgbClr val="00B0F0"/>
                </a:solidFill>
              </a:rPr>
              <a:t>provozní, finanční a mimořádný</a:t>
            </a:r>
          </a:p>
          <a:p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Po transformaci HV na základ daně z příjmu a zaúčtování daňové povinnosti převod čistého HV (tzn. po zdanění) na účet 702 – konečný účet </a:t>
            </a:r>
            <a:r>
              <a:rPr lang="cs-CZ" sz="2000" dirty="0" err="1" smtClean="0"/>
              <a:t>rozvažný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230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Obsah účetní uzávěrky: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3027816"/>
            <a:ext cx="48245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Daňová povinnost podniku je 0 (tzn. neprovádí se transformace hospodářského výsledku na základ daně)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Daňové přiznání účetní jednotka podává (v případě hrazení záloh může vzniknout přeplatek)</a:t>
            </a:r>
          </a:p>
          <a:p>
            <a:endParaRPr lang="cs-CZ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Ztráta se zaúčtuje 702/710, popř. 710/702 zápornou čá</a:t>
            </a:r>
            <a:r>
              <a:rPr lang="cs-CZ" sz="2000" b="1" dirty="0" smtClean="0"/>
              <a:t>stkou</a:t>
            </a:r>
            <a:endParaRPr lang="cs-CZ" sz="2000" b="1" dirty="0"/>
          </a:p>
        </p:txBody>
      </p:sp>
      <p:graphicFrame>
        <p:nvGraphicFramePr>
          <p:cNvPr id="13" name="Graf 12"/>
          <p:cNvGraphicFramePr/>
          <p:nvPr>
            <p:extLst>
              <p:ext uri="{D42A27DB-BD31-4B8C-83A1-F6EECF244321}">
                <p14:modId xmlns:p14="http://schemas.microsoft.com/office/powerpoint/2010/main" val="2811502904"/>
              </p:ext>
            </p:extLst>
          </p:nvPr>
        </p:nvGraphicFramePr>
        <p:xfrm>
          <a:off x="4788024" y="3368203"/>
          <a:ext cx="4176464" cy="3137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9512" y="2636912"/>
            <a:ext cx="84247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Je-li hospodářským výsledkem účetní jednotky ZTRÁTA: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7642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Graphic spid="13" grpId="0">
        <p:bldAsOne/>
      </p:bldGraphic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Obsah účetní závěrky: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2029" y="2564904"/>
            <a:ext cx="835292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Účetní závěrka obsahuje tyto výkazy (v předepsaném členění):</a:t>
            </a:r>
          </a:p>
          <a:p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u="sng" dirty="0" smtClean="0">
                <a:solidFill>
                  <a:srgbClr val="990033"/>
                </a:solidFill>
              </a:rPr>
              <a:t>ROZVAHA: </a:t>
            </a:r>
            <a:r>
              <a:rPr lang="cs-CZ" sz="2000" b="1" dirty="0" smtClean="0"/>
              <a:t>informace o AKTIVECH a PASIVECH v podniku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u="sng" dirty="0" smtClean="0">
                <a:solidFill>
                  <a:srgbClr val="00B0F0"/>
                </a:solidFill>
              </a:rPr>
              <a:t>VÝKAZ ZISKU A ZTRÁTY: </a:t>
            </a:r>
            <a:r>
              <a:rPr lang="cs-CZ" sz="2000" b="1" dirty="0" smtClean="0"/>
              <a:t>informace o NÁKLADECH a VÝNOSECH, o jejich struktuře a dosaženém HOSPODÁŘSKÉM VÝSLEDKU</a:t>
            </a:r>
          </a:p>
          <a:p>
            <a:endParaRPr lang="cs-CZ" sz="2000" b="1" u="sng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u="sng" dirty="0" smtClean="0">
                <a:solidFill>
                  <a:srgbClr val="990033"/>
                </a:solidFill>
              </a:rPr>
              <a:t>PŘÍLOHA: </a:t>
            </a:r>
            <a:r>
              <a:rPr lang="cs-CZ" sz="2000" b="1" dirty="0" smtClean="0"/>
              <a:t>doplňující informace o účetní jednotce a o použitých účetních metodách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Nepovinné výkazy: </a:t>
            </a:r>
            <a:r>
              <a:rPr lang="cs-CZ" sz="2000" b="1" u="sng" dirty="0" smtClean="0">
                <a:solidFill>
                  <a:srgbClr val="990033"/>
                </a:solidFill>
              </a:rPr>
              <a:t>Cash </a:t>
            </a:r>
            <a:r>
              <a:rPr lang="cs-CZ" sz="2000" b="1" u="sng" dirty="0" err="1" smtClean="0">
                <a:solidFill>
                  <a:srgbClr val="990033"/>
                </a:solidFill>
              </a:rPr>
              <a:t>flow</a:t>
            </a:r>
            <a:r>
              <a:rPr lang="cs-CZ" sz="2000" b="1" u="sng" dirty="0" smtClean="0">
                <a:solidFill>
                  <a:srgbClr val="990033"/>
                </a:solidFill>
              </a:rPr>
              <a:t> </a:t>
            </a:r>
            <a:r>
              <a:rPr lang="cs-CZ" sz="2000" b="1" dirty="0" smtClean="0"/>
              <a:t>a </a:t>
            </a:r>
            <a:r>
              <a:rPr lang="cs-CZ" sz="2000" b="1" u="sng" dirty="0" smtClean="0">
                <a:solidFill>
                  <a:srgbClr val="00B0F0"/>
                </a:solidFill>
              </a:rPr>
              <a:t>Přehled o změnách základního kapitálu</a:t>
            </a:r>
            <a:endParaRPr lang="cs-CZ" sz="2000" b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54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Ověřovací a </a:t>
            </a:r>
            <a:r>
              <a:rPr lang="cs-CZ" sz="2400" b="1" dirty="0" err="1">
                <a:latin typeface="Arial" charset="0"/>
                <a:cs typeface="Arial" charset="0"/>
              </a:rPr>
              <a:t>z</a:t>
            </a:r>
            <a:r>
              <a:rPr lang="cs-CZ" sz="2400" b="1" dirty="0" err="1" smtClean="0">
                <a:latin typeface="Arial" charset="0"/>
                <a:cs typeface="Arial" charset="0"/>
              </a:rPr>
              <a:t>veřejňovací</a:t>
            </a:r>
            <a:r>
              <a:rPr lang="cs-CZ" sz="2400" b="1" dirty="0" smtClean="0">
                <a:latin typeface="Arial" charset="0"/>
                <a:cs typeface="Arial" charset="0"/>
              </a:rPr>
              <a:t> povinnost: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2492896"/>
            <a:ext cx="4775856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b="1" dirty="0" smtClean="0"/>
              <a:t>Dle § 21 Zákona o účetnictví mají účetní jednotky povinnost zveřejnit účetní závěrku v Obchodním rejstříku (zaslání povinných výkazů ve formátu .</a:t>
            </a:r>
            <a:r>
              <a:rPr lang="cs-CZ" sz="1900" b="1" dirty="0" err="1" smtClean="0"/>
              <a:t>pdf</a:t>
            </a:r>
            <a:r>
              <a:rPr lang="cs-CZ" sz="1900" b="1" dirty="0" smtClean="0"/>
              <a:t> příslušnému rejstříkovému soudu)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19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b="1" dirty="0" smtClean="0"/>
              <a:t>Poslední termín pro zveřejnění účetní závěrky je poslední den následujícího účetního období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19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1900" b="1" dirty="0" smtClean="0"/>
              <a:t>Některé účetní jednotky mají povinnost ověření účetní závěrky </a:t>
            </a:r>
            <a:r>
              <a:rPr lang="cs-CZ" sz="1900" b="1" dirty="0" smtClean="0"/>
              <a:t>auditorem – </a:t>
            </a:r>
            <a:r>
              <a:rPr lang="cs-CZ" sz="1900" b="1" i="1" dirty="0" smtClean="0">
                <a:solidFill>
                  <a:srgbClr val="990033"/>
                </a:solidFill>
              </a:rPr>
              <a:t>vyhledejte v učebnici</a:t>
            </a:r>
            <a:endParaRPr lang="cs-CZ" sz="1900" b="1" i="1" dirty="0" smtClean="0">
              <a:solidFill>
                <a:srgbClr val="990033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19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821" y="3027816"/>
            <a:ext cx="3867241" cy="290043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45181" y="6191732"/>
            <a:ext cx="19336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9378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Shrnutí:</a:t>
            </a:r>
            <a:br>
              <a:rPr lang="cs-CZ" sz="2400" b="1" dirty="0" smtClean="0">
                <a:latin typeface="Arial" charset="0"/>
                <a:cs typeface="Arial" charset="0"/>
              </a:rPr>
            </a:br>
            <a:endParaRPr lang="cs-CZ" sz="2400" b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2488" y="2636912"/>
            <a:ext cx="862429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Účetní uzávěrka vždy předchází účetní závěrce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 provedení věcné i formální kontroly na konci období, zaúčtování všech účetních operací a vlastním uzavření účtů převody na účty 710 a 702 se ze zjištěných skutečností sestavují účetní výkazy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Informace z účetních výkazů slouží nejen managementu podniku, ale i okolí podniku (účetní jednotky mají povinnost zveřejnit účetní výkazy v Obchodním rejstříku)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0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Uzavřením účetních knih jedno účetní období končí a zároveň druhé začíná, tzn. konečné stavy účtů </a:t>
            </a:r>
            <a:r>
              <a:rPr lang="cs-CZ" sz="2000" b="1" dirty="0" err="1" smtClean="0"/>
              <a:t>rozvažných</a:t>
            </a:r>
            <a:r>
              <a:rPr lang="cs-CZ" sz="2000" b="1" dirty="0" smtClean="0"/>
              <a:t> k 31.12. se musí rovnat počátečním stavům k 1.1.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8706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Otázky a úkoly: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199091"/>
              </p:ext>
            </p:extLst>
          </p:nvPr>
        </p:nvGraphicFramePr>
        <p:xfrm>
          <a:off x="457200" y="4653136"/>
          <a:ext cx="8229600" cy="1872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 4"/>
          <p:cNvSpPr/>
          <p:nvPr/>
        </p:nvSpPr>
        <p:spPr>
          <a:xfrm>
            <a:off x="644990" y="3027816"/>
            <a:ext cx="8158819" cy="1107167"/>
          </a:xfrm>
          <a:prstGeom prst="rect">
            <a:avLst/>
          </a:prstGeom>
          <a:scene3d>
            <a:camera prst="orthographicFront"/>
            <a:lightRig rig="flat" dir="t"/>
          </a:scene3d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137160" tIns="137160" rIns="137160" bIns="137160" numCol="1" spcCol="1270" anchor="ctr" anchorCtr="0">
            <a:noAutofit/>
          </a:bodyPr>
          <a:lstStyle/>
          <a:p>
            <a:pPr lvl="0" algn="ctr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492896"/>
            <a:ext cx="8539552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Zopakujte si, jak se otevírají počáteč</a:t>
            </a:r>
            <a:r>
              <a:rPr lang="cs-CZ" b="1" dirty="0"/>
              <a:t>ní stavy účtů aktivních a pasivních</a:t>
            </a:r>
            <a:r>
              <a:rPr lang="cs-CZ" b="1" i="1" dirty="0"/>
              <a:t>.</a:t>
            </a:r>
          </a:p>
          <a:p>
            <a:endParaRPr lang="cs-CZ" b="1" i="1" dirty="0"/>
          </a:p>
          <a:p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</a:rPr>
              <a:t>Odpověď: Prostřednictvím účtu 701 – např. počáteční stav materiálu na skladě 112/701, počáteční stav dodavatelů 701/321</a:t>
            </a:r>
          </a:p>
          <a:p>
            <a:endParaRPr lang="cs-CZ" sz="1600" b="1" i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/>
              <a:t>2. Najděte na internetu webové stránky, kde je možno stáhnout ve formátu .</a:t>
            </a:r>
            <a:r>
              <a:rPr lang="cs-CZ" b="1" dirty="0" err="1" smtClean="0"/>
              <a:t>pdf</a:t>
            </a:r>
            <a:r>
              <a:rPr lang="cs-CZ" b="1" dirty="0" smtClean="0"/>
              <a:t> nebo .</a:t>
            </a:r>
            <a:r>
              <a:rPr lang="cs-CZ" b="1" dirty="0" err="1" smtClean="0"/>
              <a:t>xls</a:t>
            </a:r>
            <a:r>
              <a:rPr lang="cs-CZ" b="1" dirty="0" smtClean="0"/>
              <a:t> formuláře na vyplnění účetních výkazů – Rozvahy a Výkazu zisku a ztráty</a:t>
            </a:r>
          </a:p>
          <a:p>
            <a:r>
              <a:rPr lang="cs-CZ" sz="1600" b="1" i="1" dirty="0" smtClean="0">
                <a:solidFill>
                  <a:schemeClr val="accent2">
                    <a:lumMod val="75000"/>
                  </a:schemeClr>
                </a:solidFill>
              </a:rPr>
              <a:t>Odpověď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</a:rPr>
              <a:t>: např. 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  <a:hlinkClick r:id="rId9"/>
              </a:rPr>
              <a:t>www.danovapriznani.cz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  <a:hlinkClick r:id="rId10"/>
              </a:rPr>
              <a:t>www.finance.cz</a:t>
            </a:r>
            <a:endParaRPr lang="cs-CZ" sz="1600" b="1" i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  <a:p>
            <a:r>
              <a:rPr lang="cs-CZ" b="1" dirty="0" smtClean="0"/>
              <a:t>3. Najděte na </a:t>
            </a:r>
            <a:r>
              <a:rPr lang="cs-CZ" b="1" dirty="0" err="1" smtClean="0"/>
              <a:t>servevu</a:t>
            </a:r>
            <a:r>
              <a:rPr lang="cs-CZ" b="1" dirty="0" smtClean="0"/>
              <a:t> www. podnikatel.cz, zda účetní jednotky dodržují </a:t>
            </a:r>
            <a:r>
              <a:rPr lang="cs-CZ" b="1" dirty="0" err="1" smtClean="0"/>
              <a:t>zveřejňovací</a:t>
            </a:r>
            <a:r>
              <a:rPr lang="cs-CZ" b="1" dirty="0" smtClean="0"/>
              <a:t> povinnost v Obchodním rejstříku a jaké hrozí sankce za porušování této povinnosti.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i="1" dirty="0" smtClean="0">
                <a:solidFill>
                  <a:schemeClr val="accent2">
                    <a:lumMod val="75000"/>
                  </a:schemeClr>
                </a:solidFill>
              </a:rPr>
              <a:t>Odpověď: Dle 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</a:rPr>
              <a:t>u</a:t>
            </a:r>
            <a:r>
              <a:rPr lang="cs-CZ" sz="1600" b="1" i="1" dirty="0" smtClean="0">
                <a:solidFill>
                  <a:schemeClr val="accent2">
                    <a:lumMod val="75000"/>
                  </a:schemeClr>
                </a:solidFill>
              </a:rPr>
              <a:t>vedeného zdroje povinnost porušuje až 70% subjektů. </a:t>
            </a:r>
            <a:r>
              <a:rPr lang="cs-CZ" sz="1600" b="1" i="1" dirty="0">
                <a:solidFill>
                  <a:schemeClr val="accent2">
                    <a:lumMod val="75000"/>
                  </a:schemeClr>
                </a:solidFill>
              </a:rPr>
              <a:t>Nezveřejnění účetní závěrky nebo výroční zprávy se považuje za správní delikt a finanční úřad může uložit pokutu do výše  3 % hodnoty aktiv celkem (brutto).</a:t>
            </a:r>
          </a:p>
        </p:txBody>
      </p:sp>
    </p:spTree>
    <p:extLst>
      <p:ext uri="{BB962C8B-B14F-4D97-AF65-F5344CB8AC3E}">
        <p14:creationId xmlns:p14="http://schemas.microsoft.com/office/powerpoint/2010/main" val="335715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smtClean="0">
                <a:latin typeface="Arial" charset="0"/>
                <a:cs typeface="Arial" charset="0"/>
              </a:rPr>
              <a:t>Zdroje, autorská práva: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251520" y="2655457"/>
            <a:ext cx="8569201" cy="417671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Knihy: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ŠTOHL, Pavel. Učebnice účetnictví 2.díl. Znojmo: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Štohl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vzdělávací středisko Znojmo, 2012, ISBN 978-80-87237-24-3.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Sbírka řešených příkladů z účetnictví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2010, ISBN 978-80-87314-09-8.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Obrázky a online zdroje: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Obr.č.1: </a:t>
            </a:r>
            <a:r>
              <a:rPr lang="pl-PL" sz="1200" dirty="0">
                <a:latin typeface="Arial" panose="020B0604020202020204" pitchFamily="34" charset="0"/>
                <a:cs typeface="Arial" panose="020B0604020202020204" pitchFamily="34" charset="0"/>
              </a:rPr>
              <a:t>401 (K) 2012. </a:t>
            </a:r>
            <a:r>
              <a:rPr lang="pl-PL" sz="1200" i="1" dirty="0">
                <a:latin typeface="Arial" panose="020B0604020202020204" pitchFamily="34" charset="0"/>
                <a:cs typeface="Arial" panose="020B0604020202020204" pitchFamily="34" charset="0"/>
              </a:rPr>
              <a:t>www.flickr.com</a:t>
            </a:r>
            <a:r>
              <a:rPr lang="pl-PL" sz="1200" dirty="0">
                <a:latin typeface="Arial" panose="020B0604020202020204" pitchFamily="34" charset="0"/>
                <a:cs typeface="Arial" panose="020B0604020202020204" pitchFamily="34" charset="0"/>
              </a:rPr>
              <a:t> [online]. [cit. 21.8.2013]. Dostupný na WWW: </a:t>
            </a:r>
            <a:r>
              <a:rPr lang="pl-PL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pl-PL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pl-PL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www.flickr.com/photos/68751915@N05/6757849129</a:t>
            </a:r>
          </a:p>
          <a:p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</a:t>
            </a:r>
            <a:r>
              <a:rPr lang="cs-CZ" sz="12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www.podnikatel.cz/clanky/ucetni-zaverka-se-zasila-do-obchodniho-rejstri</a:t>
            </a:r>
            <a:r>
              <a:rPr lang="cs-CZ" sz="1400">
                <a:hlinkClick r:id="rId4"/>
              </a:rPr>
              <a:t>ku</a:t>
            </a:r>
            <a:r>
              <a:rPr lang="cs-CZ" sz="1400" smtClean="0">
                <a:hlinkClick r:id="rId4"/>
              </a:rPr>
              <a:t>/</a:t>
            </a:r>
            <a:endParaRPr lang="cs-CZ" sz="1400" smtClean="0"/>
          </a:p>
          <a:p>
            <a:pPr marL="0" indent="0">
              <a:buNone/>
            </a:pPr>
            <a:endParaRPr lang="pl-PL" sz="1400" dirty="0" smtClean="0"/>
          </a:p>
          <a:p>
            <a:endParaRPr lang="cs-CZ" sz="1400" dirty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1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2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MS Office.</a:t>
            </a:r>
            <a:endParaRPr lang="cs-CZ" sz="12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1541</TotalTime>
  <Words>694</Words>
  <Application>Microsoft Office PowerPoint</Application>
  <PresentationFormat>Předvádění na obrazovce (4:3)</PresentationFormat>
  <Paragraphs>107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Motiv sady Office</vt:lpstr>
      <vt:lpstr>Obchodní akademie, Střední odborná škola  a Jazyková škola s právem státní jazykové zkoušky,  Hradec Králové</vt:lpstr>
      <vt:lpstr>Schematické znázornění účetních prací v podniku v průběhu roku:</vt:lpstr>
      <vt:lpstr>Schematické znázornění účetních prací v podniku na konci roku:</vt:lpstr>
      <vt:lpstr>Obsah účetní uzávěrky:</vt:lpstr>
      <vt:lpstr>Obsah účetní uzávěrky:</vt:lpstr>
      <vt:lpstr>Obsah účetní závěrky:</vt:lpstr>
      <vt:lpstr>Ověřovací a zveřejňovací povinnost:</vt:lpstr>
      <vt:lpstr>Shrnutí: </vt:lpstr>
      <vt:lpstr>Otázky a úkoly:</vt:lpstr>
      <vt:lpstr>Zdroje, autorská práva: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Petra Kábrtová</cp:lastModifiedBy>
  <cp:revision>142</cp:revision>
  <dcterms:created xsi:type="dcterms:W3CDTF">2012-11-30T22:17:21Z</dcterms:created>
  <dcterms:modified xsi:type="dcterms:W3CDTF">2013-11-04T08:30:51Z</dcterms:modified>
</cp:coreProperties>
</file>