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76" r:id="rId3"/>
    <p:sldId id="274" r:id="rId4"/>
    <p:sldId id="277" r:id="rId5"/>
    <p:sldId id="278" r:id="rId6"/>
    <p:sldId id="279" r:id="rId7"/>
    <p:sldId id="280" r:id="rId8"/>
    <p:sldId id="282" r:id="rId9"/>
    <p:sldId id="287" r:id="rId10"/>
    <p:sldId id="283" r:id="rId11"/>
    <p:sldId id="281" r:id="rId12"/>
    <p:sldId id="285" r:id="rId13"/>
    <p:sldId id="286" r:id="rId14"/>
    <p:sldId id="273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6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8B9DE9-DA52-466A-97BC-4B2EBED63F5C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AEAF945-D43D-4ABD-A6D1-769FCB211791}">
      <dgm:prSet phldrT="[Text]"/>
      <dgm:spPr>
        <a:solidFill>
          <a:srgbClr val="00B0F0"/>
        </a:solidFill>
      </dgm:spPr>
      <dgm:t>
        <a:bodyPr/>
        <a:lstStyle/>
        <a:p>
          <a:r>
            <a:rPr lang="cs-CZ" dirty="0" smtClean="0"/>
            <a:t>Rezervy z provozní činnosti</a:t>
          </a:r>
          <a:endParaRPr lang="cs-CZ" dirty="0"/>
        </a:p>
      </dgm:t>
    </dgm:pt>
    <dgm:pt modelId="{C295B0D8-8DE5-4DC8-A43E-DE5F1CEC68E0}" type="parTrans" cxnId="{94EC3067-357E-4BC7-8D40-6E0A34B56D49}">
      <dgm:prSet/>
      <dgm:spPr/>
      <dgm:t>
        <a:bodyPr/>
        <a:lstStyle/>
        <a:p>
          <a:endParaRPr lang="cs-CZ"/>
        </a:p>
      </dgm:t>
    </dgm:pt>
    <dgm:pt modelId="{F5A157DC-AD42-4169-B945-23F5D039D804}" type="sibTrans" cxnId="{94EC3067-357E-4BC7-8D40-6E0A34B56D49}">
      <dgm:prSet/>
      <dgm:spPr/>
      <dgm:t>
        <a:bodyPr/>
        <a:lstStyle/>
        <a:p>
          <a:endParaRPr lang="cs-CZ"/>
        </a:p>
      </dgm:t>
    </dgm:pt>
    <dgm:pt modelId="{FC81E26A-49F5-4BA9-8114-71BEEBCFCED5}">
      <dgm:prSet phldrT="[Text]"/>
      <dgm:spPr>
        <a:solidFill>
          <a:srgbClr val="00B0F0"/>
        </a:solidFill>
      </dgm:spPr>
      <dgm:t>
        <a:bodyPr/>
        <a:lstStyle/>
        <a:p>
          <a:r>
            <a:rPr lang="cs-CZ" dirty="0" smtClean="0"/>
            <a:t>Zákonné</a:t>
          </a:r>
        </a:p>
        <a:p>
          <a:r>
            <a:rPr lang="cs-CZ" dirty="0" smtClean="0"/>
            <a:t>(552)</a:t>
          </a:r>
          <a:endParaRPr lang="cs-CZ" dirty="0"/>
        </a:p>
      </dgm:t>
    </dgm:pt>
    <dgm:pt modelId="{9708346B-21DB-41F6-AD28-570A1C9F1ADF}" type="parTrans" cxnId="{F0EC3554-6D9D-4A7E-8FE9-13CF3D18393F}">
      <dgm:prSet/>
      <dgm:spPr/>
      <dgm:t>
        <a:bodyPr/>
        <a:lstStyle/>
        <a:p>
          <a:endParaRPr lang="cs-CZ"/>
        </a:p>
      </dgm:t>
    </dgm:pt>
    <dgm:pt modelId="{8E29AFED-A568-4A50-9A2D-46A2F643EBBE}" type="sibTrans" cxnId="{F0EC3554-6D9D-4A7E-8FE9-13CF3D18393F}">
      <dgm:prSet/>
      <dgm:spPr/>
      <dgm:t>
        <a:bodyPr/>
        <a:lstStyle/>
        <a:p>
          <a:endParaRPr lang="cs-CZ"/>
        </a:p>
      </dgm:t>
    </dgm:pt>
    <dgm:pt modelId="{B9A09446-698C-4505-9A87-2073DB7ABAD4}">
      <dgm:prSet phldrT="[Text]"/>
      <dgm:spPr>
        <a:solidFill>
          <a:srgbClr val="00B0F0"/>
        </a:solidFill>
      </dgm:spPr>
      <dgm:t>
        <a:bodyPr/>
        <a:lstStyle/>
        <a:p>
          <a:r>
            <a:rPr lang="cs-CZ" dirty="0" smtClean="0"/>
            <a:t>Ostatní</a:t>
          </a:r>
        </a:p>
        <a:p>
          <a:r>
            <a:rPr lang="cs-CZ" dirty="0" smtClean="0"/>
            <a:t>(554)</a:t>
          </a:r>
          <a:endParaRPr lang="cs-CZ" dirty="0"/>
        </a:p>
      </dgm:t>
    </dgm:pt>
    <dgm:pt modelId="{2E883DE9-5136-4A1E-AC59-1372BAFCC0A9}" type="parTrans" cxnId="{7F619437-600B-4A63-A6BA-A46BBE1D8949}">
      <dgm:prSet/>
      <dgm:spPr/>
      <dgm:t>
        <a:bodyPr/>
        <a:lstStyle/>
        <a:p>
          <a:endParaRPr lang="cs-CZ"/>
        </a:p>
      </dgm:t>
    </dgm:pt>
    <dgm:pt modelId="{F66F9460-84BA-45A0-A6ED-21D9C77F1657}" type="sibTrans" cxnId="{7F619437-600B-4A63-A6BA-A46BBE1D8949}">
      <dgm:prSet/>
      <dgm:spPr/>
      <dgm:t>
        <a:bodyPr/>
        <a:lstStyle/>
        <a:p>
          <a:endParaRPr lang="cs-CZ"/>
        </a:p>
      </dgm:t>
    </dgm:pt>
    <dgm:pt modelId="{4FCBD6F2-D32E-4BF0-BD3A-FFBE0F6CBBCB}" type="pres">
      <dgm:prSet presAssocID="{E88B9DE9-DA52-466A-97BC-4B2EBED63F5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3611B25-25D3-46EE-B99D-1F727B2E05BC}" type="pres">
      <dgm:prSet presAssocID="{2AEAF945-D43D-4ABD-A6D1-769FCB211791}" presName="hierRoot1" presStyleCnt="0">
        <dgm:presLayoutVars>
          <dgm:hierBranch val="init"/>
        </dgm:presLayoutVars>
      </dgm:prSet>
      <dgm:spPr/>
    </dgm:pt>
    <dgm:pt modelId="{A6B3C297-53D3-492F-BDA9-A6E1AB295639}" type="pres">
      <dgm:prSet presAssocID="{2AEAF945-D43D-4ABD-A6D1-769FCB211791}" presName="rootComposite1" presStyleCnt="0"/>
      <dgm:spPr/>
    </dgm:pt>
    <dgm:pt modelId="{99684A98-28B6-4BA2-91CB-4E028961EC66}" type="pres">
      <dgm:prSet presAssocID="{2AEAF945-D43D-4ABD-A6D1-769FCB211791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7C08462-B8F2-4654-92D2-7563AFDD6402}" type="pres">
      <dgm:prSet presAssocID="{2AEAF945-D43D-4ABD-A6D1-769FCB211791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6671BF2-227B-4B14-8D9E-EF000A032D7D}" type="pres">
      <dgm:prSet presAssocID="{2AEAF945-D43D-4ABD-A6D1-769FCB211791}" presName="hierChild2" presStyleCnt="0"/>
      <dgm:spPr/>
    </dgm:pt>
    <dgm:pt modelId="{80FD1720-B9A7-4F33-A80D-CD47D5F8575E}" type="pres">
      <dgm:prSet presAssocID="{9708346B-21DB-41F6-AD28-570A1C9F1ADF}" presName="Name37" presStyleLbl="parChTrans1D2" presStyleIdx="0" presStyleCnt="2"/>
      <dgm:spPr/>
      <dgm:t>
        <a:bodyPr/>
        <a:lstStyle/>
        <a:p>
          <a:endParaRPr lang="cs-CZ"/>
        </a:p>
      </dgm:t>
    </dgm:pt>
    <dgm:pt modelId="{5E5EB17C-46C5-470C-BFB9-5A9A401B765A}" type="pres">
      <dgm:prSet presAssocID="{FC81E26A-49F5-4BA9-8114-71BEEBCFCED5}" presName="hierRoot2" presStyleCnt="0">
        <dgm:presLayoutVars>
          <dgm:hierBranch val="init"/>
        </dgm:presLayoutVars>
      </dgm:prSet>
      <dgm:spPr/>
    </dgm:pt>
    <dgm:pt modelId="{2CA262B1-0E46-4BA5-ACB2-4EE85BA42DD8}" type="pres">
      <dgm:prSet presAssocID="{FC81E26A-49F5-4BA9-8114-71BEEBCFCED5}" presName="rootComposite" presStyleCnt="0"/>
      <dgm:spPr/>
    </dgm:pt>
    <dgm:pt modelId="{B85E2FCD-66A9-4FD7-A7C4-59F7CE6EACB1}" type="pres">
      <dgm:prSet presAssocID="{FC81E26A-49F5-4BA9-8114-71BEEBCFCED5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A15702E-4299-4822-B8C8-81CD21D20A86}" type="pres">
      <dgm:prSet presAssocID="{FC81E26A-49F5-4BA9-8114-71BEEBCFCED5}" presName="rootConnector" presStyleLbl="node2" presStyleIdx="0" presStyleCnt="2"/>
      <dgm:spPr/>
      <dgm:t>
        <a:bodyPr/>
        <a:lstStyle/>
        <a:p>
          <a:endParaRPr lang="cs-CZ"/>
        </a:p>
      </dgm:t>
    </dgm:pt>
    <dgm:pt modelId="{6D32F55F-3E7F-4FBB-A388-2BF26EF5F0E4}" type="pres">
      <dgm:prSet presAssocID="{FC81E26A-49F5-4BA9-8114-71BEEBCFCED5}" presName="hierChild4" presStyleCnt="0"/>
      <dgm:spPr/>
    </dgm:pt>
    <dgm:pt modelId="{365A1C23-006F-49DB-A2A8-BB7AD1F522EB}" type="pres">
      <dgm:prSet presAssocID="{FC81E26A-49F5-4BA9-8114-71BEEBCFCED5}" presName="hierChild5" presStyleCnt="0"/>
      <dgm:spPr/>
    </dgm:pt>
    <dgm:pt modelId="{6F1BD415-00D3-4975-9DB0-8C98E119C272}" type="pres">
      <dgm:prSet presAssocID="{2E883DE9-5136-4A1E-AC59-1372BAFCC0A9}" presName="Name37" presStyleLbl="parChTrans1D2" presStyleIdx="1" presStyleCnt="2"/>
      <dgm:spPr/>
      <dgm:t>
        <a:bodyPr/>
        <a:lstStyle/>
        <a:p>
          <a:endParaRPr lang="cs-CZ"/>
        </a:p>
      </dgm:t>
    </dgm:pt>
    <dgm:pt modelId="{2F0C4DEF-5D5A-432E-9E3D-A82B2FBC2401}" type="pres">
      <dgm:prSet presAssocID="{B9A09446-698C-4505-9A87-2073DB7ABAD4}" presName="hierRoot2" presStyleCnt="0">
        <dgm:presLayoutVars>
          <dgm:hierBranch val="init"/>
        </dgm:presLayoutVars>
      </dgm:prSet>
      <dgm:spPr/>
    </dgm:pt>
    <dgm:pt modelId="{6F8F4541-4098-4D7E-85C8-E5475B161960}" type="pres">
      <dgm:prSet presAssocID="{B9A09446-698C-4505-9A87-2073DB7ABAD4}" presName="rootComposite" presStyleCnt="0"/>
      <dgm:spPr/>
    </dgm:pt>
    <dgm:pt modelId="{9E3186FB-1427-48DD-BA5E-BFB91CB05FD9}" type="pres">
      <dgm:prSet presAssocID="{B9A09446-698C-4505-9A87-2073DB7ABAD4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06D433C-54F6-41D8-BB3F-A046350112CA}" type="pres">
      <dgm:prSet presAssocID="{B9A09446-698C-4505-9A87-2073DB7ABAD4}" presName="rootConnector" presStyleLbl="node2" presStyleIdx="1" presStyleCnt="2"/>
      <dgm:spPr/>
      <dgm:t>
        <a:bodyPr/>
        <a:lstStyle/>
        <a:p>
          <a:endParaRPr lang="cs-CZ"/>
        </a:p>
      </dgm:t>
    </dgm:pt>
    <dgm:pt modelId="{BB166361-EAB7-4F8C-B706-23F55BACDCEB}" type="pres">
      <dgm:prSet presAssocID="{B9A09446-698C-4505-9A87-2073DB7ABAD4}" presName="hierChild4" presStyleCnt="0"/>
      <dgm:spPr/>
    </dgm:pt>
    <dgm:pt modelId="{72751AF1-F503-41C5-8A01-D431516107B4}" type="pres">
      <dgm:prSet presAssocID="{B9A09446-698C-4505-9A87-2073DB7ABAD4}" presName="hierChild5" presStyleCnt="0"/>
      <dgm:spPr/>
    </dgm:pt>
    <dgm:pt modelId="{90B1CAAF-8F0C-447A-8857-F6697806FAAE}" type="pres">
      <dgm:prSet presAssocID="{2AEAF945-D43D-4ABD-A6D1-769FCB211791}" presName="hierChild3" presStyleCnt="0"/>
      <dgm:spPr/>
    </dgm:pt>
  </dgm:ptLst>
  <dgm:cxnLst>
    <dgm:cxn modelId="{64A776FA-D963-4D37-B8D5-3B6E83EAB530}" type="presOf" srcId="{B9A09446-698C-4505-9A87-2073DB7ABAD4}" destId="{9E3186FB-1427-48DD-BA5E-BFB91CB05FD9}" srcOrd="0" destOrd="0" presId="urn:microsoft.com/office/officeart/2005/8/layout/orgChart1"/>
    <dgm:cxn modelId="{C6093E87-EF41-4FEB-9D1A-49DDFC07090E}" type="presOf" srcId="{FC81E26A-49F5-4BA9-8114-71BEEBCFCED5}" destId="{8A15702E-4299-4822-B8C8-81CD21D20A86}" srcOrd="1" destOrd="0" presId="urn:microsoft.com/office/officeart/2005/8/layout/orgChart1"/>
    <dgm:cxn modelId="{AC0B652B-E5FF-45C7-8FEA-218AB39F6EE2}" type="presOf" srcId="{FC81E26A-49F5-4BA9-8114-71BEEBCFCED5}" destId="{B85E2FCD-66A9-4FD7-A7C4-59F7CE6EACB1}" srcOrd="0" destOrd="0" presId="urn:microsoft.com/office/officeart/2005/8/layout/orgChart1"/>
    <dgm:cxn modelId="{767360E1-1779-4C3F-8565-492E60605CE4}" type="presOf" srcId="{B9A09446-698C-4505-9A87-2073DB7ABAD4}" destId="{706D433C-54F6-41D8-BB3F-A046350112CA}" srcOrd="1" destOrd="0" presId="urn:microsoft.com/office/officeart/2005/8/layout/orgChart1"/>
    <dgm:cxn modelId="{4182BB0B-DBC4-4FC1-A64C-8331FD27CF26}" type="presOf" srcId="{2AEAF945-D43D-4ABD-A6D1-769FCB211791}" destId="{99684A98-28B6-4BA2-91CB-4E028961EC66}" srcOrd="0" destOrd="0" presId="urn:microsoft.com/office/officeart/2005/8/layout/orgChart1"/>
    <dgm:cxn modelId="{94EC3067-357E-4BC7-8D40-6E0A34B56D49}" srcId="{E88B9DE9-DA52-466A-97BC-4B2EBED63F5C}" destId="{2AEAF945-D43D-4ABD-A6D1-769FCB211791}" srcOrd="0" destOrd="0" parTransId="{C295B0D8-8DE5-4DC8-A43E-DE5F1CEC68E0}" sibTransId="{F5A157DC-AD42-4169-B945-23F5D039D804}"/>
    <dgm:cxn modelId="{08B0A9F0-A158-44C8-9E5D-A82C01927BE1}" type="presOf" srcId="{9708346B-21DB-41F6-AD28-570A1C9F1ADF}" destId="{80FD1720-B9A7-4F33-A80D-CD47D5F8575E}" srcOrd="0" destOrd="0" presId="urn:microsoft.com/office/officeart/2005/8/layout/orgChart1"/>
    <dgm:cxn modelId="{7F619437-600B-4A63-A6BA-A46BBE1D8949}" srcId="{2AEAF945-D43D-4ABD-A6D1-769FCB211791}" destId="{B9A09446-698C-4505-9A87-2073DB7ABAD4}" srcOrd="1" destOrd="0" parTransId="{2E883DE9-5136-4A1E-AC59-1372BAFCC0A9}" sibTransId="{F66F9460-84BA-45A0-A6ED-21D9C77F1657}"/>
    <dgm:cxn modelId="{EAD13998-22C4-4FB8-836B-8A7783C6CE57}" type="presOf" srcId="{2E883DE9-5136-4A1E-AC59-1372BAFCC0A9}" destId="{6F1BD415-00D3-4975-9DB0-8C98E119C272}" srcOrd="0" destOrd="0" presId="urn:microsoft.com/office/officeart/2005/8/layout/orgChart1"/>
    <dgm:cxn modelId="{F0EC3554-6D9D-4A7E-8FE9-13CF3D18393F}" srcId="{2AEAF945-D43D-4ABD-A6D1-769FCB211791}" destId="{FC81E26A-49F5-4BA9-8114-71BEEBCFCED5}" srcOrd="0" destOrd="0" parTransId="{9708346B-21DB-41F6-AD28-570A1C9F1ADF}" sibTransId="{8E29AFED-A568-4A50-9A2D-46A2F643EBBE}"/>
    <dgm:cxn modelId="{F9354698-E4BC-4E12-B4BE-B967320767E0}" type="presOf" srcId="{2AEAF945-D43D-4ABD-A6D1-769FCB211791}" destId="{57C08462-B8F2-4654-92D2-7563AFDD6402}" srcOrd="1" destOrd="0" presId="urn:microsoft.com/office/officeart/2005/8/layout/orgChart1"/>
    <dgm:cxn modelId="{E297F6BC-CC9B-4D95-AC04-67E9D1DAA241}" type="presOf" srcId="{E88B9DE9-DA52-466A-97BC-4B2EBED63F5C}" destId="{4FCBD6F2-D32E-4BF0-BD3A-FFBE0F6CBBCB}" srcOrd="0" destOrd="0" presId="urn:microsoft.com/office/officeart/2005/8/layout/orgChart1"/>
    <dgm:cxn modelId="{51AB3494-06EC-4324-99CA-B0F6B203DD59}" type="presParOf" srcId="{4FCBD6F2-D32E-4BF0-BD3A-FFBE0F6CBBCB}" destId="{93611B25-25D3-46EE-B99D-1F727B2E05BC}" srcOrd="0" destOrd="0" presId="urn:microsoft.com/office/officeart/2005/8/layout/orgChart1"/>
    <dgm:cxn modelId="{E6DE9CF4-98F8-4BA9-950C-F7232E1C3C93}" type="presParOf" srcId="{93611B25-25D3-46EE-B99D-1F727B2E05BC}" destId="{A6B3C297-53D3-492F-BDA9-A6E1AB295639}" srcOrd="0" destOrd="0" presId="urn:microsoft.com/office/officeart/2005/8/layout/orgChart1"/>
    <dgm:cxn modelId="{D4B8EDC0-D32D-4DBE-905C-CF9BAE2C4643}" type="presParOf" srcId="{A6B3C297-53D3-492F-BDA9-A6E1AB295639}" destId="{99684A98-28B6-4BA2-91CB-4E028961EC66}" srcOrd="0" destOrd="0" presId="urn:microsoft.com/office/officeart/2005/8/layout/orgChart1"/>
    <dgm:cxn modelId="{50EF921C-B535-4660-9873-0B872E4203E5}" type="presParOf" srcId="{A6B3C297-53D3-492F-BDA9-A6E1AB295639}" destId="{57C08462-B8F2-4654-92D2-7563AFDD6402}" srcOrd="1" destOrd="0" presId="urn:microsoft.com/office/officeart/2005/8/layout/orgChart1"/>
    <dgm:cxn modelId="{463A1B75-E417-467E-A0E4-4B7BFB2461D2}" type="presParOf" srcId="{93611B25-25D3-46EE-B99D-1F727B2E05BC}" destId="{46671BF2-227B-4B14-8D9E-EF000A032D7D}" srcOrd="1" destOrd="0" presId="urn:microsoft.com/office/officeart/2005/8/layout/orgChart1"/>
    <dgm:cxn modelId="{18C9E717-DCBD-4B27-AF20-C2D2886AA782}" type="presParOf" srcId="{46671BF2-227B-4B14-8D9E-EF000A032D7D}" destId="{80FD1720-B9A7-4F33-A80D-CD47D5F8575E}" srcOrd="0" destOrd="0" presId="urn:microsoft.com/office/officeart/2005/8/layout/orgChart1"/>
    <dgm:cxn modelId="{9FD1D8BA-47E1-4AE8-946D-4CC36E3DBC8C}" type="presParOf" srcId="{46671BF2-227B-4B14-8D9E-EF000A032D7D}" destId="{5E5EB17C-46C5-470C-BFB9-5A9A401B765A}" srcOrd="1" destOrd="0" presId="urn:microsoft.com/office/officeart/2005/8/layout/orgChart1"/>
    <dgm:cxn modelId="{51685612-EEC8-4971-B226-FF0CA9774DD9}" type="presParOf" srcId="{5E5EB17C-46C5-470C-BFB9-5A9A401B765A}" destId="{2CA262B1-0E46-4BA5-ACB2-4EE85BA42DD8}" srcOrd="0" destOrd="0" presId="urn:microsoft.com/office/officeart/2005/8/layout/orgChart1"/>
    <dgm:cxn modelId="{1517F83A-7E91-42F6-A226-5F3504B3B8E0}" type="presParOf" srcId="{2CA262B1-0E46-4BA5-ACB2-4EE85BA42DD8}" destId="{B85E2FCD-66A9-4FD7-A7C4-59F7CE6EACB1}" srcOrd="0" destOrd="0" presId="urn:microsoft.com/office/officeart/2005/8/layout/orgChart1"/>
    <dgm:cxn modelId="{66C9DC12-1A43-40D4-8364-A2554E581C33}" type="presParOf" srcId="{2CA262B1-0E46-4BA5-ACB2-4EE85BA42DD8}" destId="{8A15702E-4299-4822-B8C8-81CD21D20A86}" srcOrd="1" destOrd="0" presId="urn:microsoft.com/office/officeart/2005/8/layout/orgChart1"/>
    <dgm:cxn modelId="{BA20ADB0-4770-486C-930E-AE2FF274DB0A}" type="presParOf" srcId="{5E5EB17C-46C5-470C-BFB9-5A9A401B765A}" destId="{6D32F55F-3E7F-4FBB-A388-2BF26EF5F0E4}" srcOrd="1" destOrd="0" presId="urn:microsoft.com/office/officeart/2005/8/layout/orgChart1"/>
    <dgm:cxn modelId="{23C75AFC-58E1-49EA-9DA7-1B0673733383}" type="presParOf" srcId="{5E5EB17C-46C5-470C-BFB9-5A9A401B765A}" destId="{365A1C23-006F-49DB-A2A8-BB7AD1F522EB}" srcOrd="2" destOrd="0" presId="urn:microsoft.com/office/officeart/2005/8/layout/orgChart1"/>
    <dgm:cxn modelId="{1A9C7746-49C4-4868-8DCA-5EEA8CE55350}" type="presParOf" srcId="{46671BF2-227B-4B14-8D9E-EF000A032D7D}" destId="{6F1BD415-00D3-4975-9DB0-8C98E119C272}" srcOrd="2" destOrd="0" presId="urn:microsoft.com/office/officeart/2005/8/layout/orgChart1"/>
    <dgm:cxn modelId="{3EF35D4D-815D-4093-8121-17E34BBF571A}" type="presParOf" srcId="{46671BF2-227B-4B14-8D9E-EF000A032D7D}" destId="{2F0C4DEF-5D5A-432E-9E3D-A82B2FBC2401}" srcOrd="3" destOrd="0" presId="urn:microsoft.com/office/officeart/2005/8/layout/orgChart1"/>
    <dgm:cxn modelId="{D59E25FB-2A33-4776-AD70-E89CDD2CF6A7}" type="presParOf" srcId="{2F0C4DEF-5D5A-432E-9E3D-A82B2FBC2401}" destId="{6F8F4541-4098-4D7E-85C8-E5475B161960}" srcOrd="0" destOrd="0" presId="urn:microsoft.com/office/officeart/2005/8/layout/orgChart1"/>
    <dgm:cxn modelId="{D2C23121-0F9F-4089-8846-3EF130B05BBE}" type="presParOf" srcId="{6F8F4541-4098-4D7E-85C8-E5475B161960}" destId="{9E3186FB-1427-48DD-BA5E-BFB91CB05FD9}" srcOrd="0" destOrd="0" presId="urn:microsoft.com/office/officeart/2005/8/layout/orgChart1"/>
    <dgm:cxn modelId="{B5B2C9BA-6C1A-4244-A12A-DD849EE3EB51}" type="presParOf" srcId="{6F8F4541-4098-4D7E-85C8-E5475B161960}" destId="{706D433C-54F6-41D8-BB3F-A046350112CA}" srcOrd="1" destOrd="0" presId="urn:microsoft.com/office/officeart/2005/8/layout/orgChart1"/>
    <dgm:cxn modelId="{59F7EF9C-E467-4605-BBDE-2EA243BC6F68}" type="presParOf" srcId="{2F0C4DEF-5D5A-432E-9E3D-A82B2FBC2401}" destId="{BB166361-EAB7-4F8C-B706-23F55BACDCEB}" srcOrd="1" destOrd="0" presId="urn:microsoft.com/office/officeart/2005/8/layout/orgChart1"/>
    <dgm:cxn modelId="{70C48152-D91D-47D1-84F4-04513AAAA442}" type="presParOf" srcId="{2F0C4DEF-5D5A-432E-9E3D-A82B2FBC2401}" destId="{72751AF1-F503-41C5-8A01-D431516107B4}" srcOrd="2" destOrd="0" presId="urn:microsoft.com/office/officeart/2005/8/layout/orgChart1"/>
    <dgm:cxn modelId="{5F302FF3-19A8-4FB2-9BA3-C61376981EBD}" type="presParOf" srcId="{93611B25-25D3-46EE-B99D-1F727B2E05BC}" destId="{90B1CAAF-8F0C-447A-8857-F6697806FAAE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8AAFE6BB-3520-4D59-AF4D-5633DA43189A}" type="datetimeFigureOut">
              <a:rPr lang="cs-CZ"/>
              <a:pPr>
                <a:defRPr/>
              </a:pPr>
              <a:t>16. 9. 2013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1B61B07-D993-46DE-BECD-8F5A1B5517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1988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F4E9946-2D82-45C2-B79C-9B3F525C1CBB}" type="slidenum">
              <a:rPr lang="cs-CZ" smtClean="0"/>
              <a:pPr/>
              <a:t>1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8419545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2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3368256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3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805162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4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1336689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5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9050813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6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787635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7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11790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8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150893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9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1450702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10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7289184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11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9911225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12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98710663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13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6778865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C82A072-B9A0-4519-A354-AACEC8A5D625}" type="slidenum">
              <a:rPr lang="cs-CZ" smtClean="0"/>
              <a:pPr/>
              <a:t>14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8101079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0E34D-F3F8-4B81-B48A-252701244F82}" type="datetimeFigureOut">
              <a:rPr lang="cs-CZ"/>
              <a:pPr>
                <a:defRPr/>
              </a:pPr>
              <a:t>16. 9. 2013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05BA5-EA6A-4D24-9E52-D94593E796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169A9-F060-4C00-B0D2-6668F2E2701D}" type="datetimeFigureOut">
              <a:rPr lang="cs-CZ"/>
              <a:pPr>
                <a:defRPr/>
              </a:pPr>
              <a:t>16. 9. 2013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C93F9-4874-4156-AB41-5C08C87379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08441-9F23-48F8-86DA-657B28C0F2B9}" type="datetimeFigureOut">
              <a:rPr lang="cs-CZ"/>
              <a:pPr>
                <a:defRPr/>
              </a:pPr>
              <a:t>16. 9. 2013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6C4525-209B-4260-8DFC-94D8EC966E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B321DC-08B7-4677-A7F0-C1DB096A691E}" type="datetimeFigureOut">
              <a:rPr lang="cs-CZ"/>
              <a:pPr>
                <a:defRPr/>
              </a:pPr>
              <a:t>16. 9. 2013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C0679-458E-4138-AF93-BF96A88725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F0A0F-E8E6-41B5-B9CE-D45E0F26AF36}" type="datetimeFigureOut">
              <a:rPr lang="cs-CZ"/>
              <a:pPr>
                <a:defRPr/>
              </a:pPr>
              <a:t>16. 9. 2013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9062AF-7BDC-4D2F-9127-89FC93AF1D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816F19-F09C-43DC-83AC-1E82682B9297}" type="datetimeFigureOut">
              <a:rPr lang="cs-CZ"/>
              <a:pPr>
                <a:defRPr/>
              </a:pPr>
              <a:t>16. 9. 2013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02B661-999D-4704-BCE9-6C629ED08B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BA551-5D54-4D07-936D-9EB3E2D0DEBC}" type="datetimeFigureOut">
              <a:rPr lang="cs-CZ"/>
              <a:pPr>
                <a:defRPr/>
              </a:pPr>
              <a:t>16. 9. 2013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660E1B-8B91-477E-8501-57A10974D3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9B24E5-C6C0-465C-A5A7-C5589124B1A1}" type="datetimeFigureOut">
              <a:rPr lang="cs-CZ"/>
              <a:pPr>
                <a:defRPr/>
              </a:pPr>
              <a:t>16. 9. 2013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BD5039-E3B7-471B-B61C-9B8B0F4259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AD97B2-6C81-418A-8498-890A244716AD}" type="datetimeFigureOut">
              <a:rPr lang="cs-CZ"/>
              <a:pPr>
                <a:defRPr/>
              </a:pPr>
              <a:t>16. 9. 2013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F0ECF-5DC0-4EAC-A1B5-31FD5329EE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0D147-2104-440E-B032-5635D81AA603}" type="datetimeFigureOut">
              <a:rPr lang="cs-CZ"/>
              <a:pPr>
                <a:defRPr/>
              </a:pPr>
              <a:t>16. 9. 2013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6AE79-0265-4E1E-AB07-01A47408BC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19CB13-B585-43EE-9165-CD9368203108}" type="datetimeFigureOut">
              <a:rPr lang="cs-CZ"/>
              <a:pPr>
                <a:defRPr/>
              </a:pPr>
              <a:t>16. 9. 2013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7B918F-B12E-42B8-AF59-EA9FC6947B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1650E0B-20C3-4257-8578-859A584DABDE}" type="datetimeFigureOut">
              <a:rPr lang="cs-CZ"/>
              <a:pPr>
                <a:defRPr/>
              </a:pPr>
              <a:t>16. 9. 2013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DF102F7-DEF6-4EF6-8F8E-7EE5390437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nb.cz/cs/financni_trhy/devizovy_trh/kurzy_devizoveho_trhu/denni_kurz.jsp" TargetMode="External"/><Relationship Id="rId4" Type="http://schemas.openxmlformats.org/officeDocument/2006/relationships/hyperlink" Target="http://www.flickr.com/photos/gunnar-ries/3404575074/sizes/m/in/photostrea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Petra </a:t>
                      </a:r>
                      <a:r>
                        <a:rPr lang="cs-CZ" sz="18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Kábrtová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Máchová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VY_32_INOVACE_12_DANE_A_FINANCE_02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Uzávěrkové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účetní operace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Daně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finance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lyceum, 4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ročník, Obchodní akademie, 4. 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Červen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Vymezení uzávěrkových účetních operací – přípravná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fáze účetní uzávěrky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Shrnutí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učiva, vymezení operací na konci účetního období, příklady účtování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Účetní uzávěrka – vymezení pojmu: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395288" y="2492375"/>
            <a:ext cx="8497191" cy="720601"/>
          </a:xfrm>
        </p:spPr>
        <p:txBody>
          <a:bodyPr/>
          <a:lstStyle/>
          <a:p>
            <a:pPr algn="ctr" eaLnBrk="1" hangingPunct="1">
              <a:buNone/>
              <a:defRPr/>
            </a:pPr>
            <a:r>
              <a:rPr lang="cs-CZ" sz="18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ÚČETNÍ  UZÁVĚRKA = uzavírání účetních knih na konci účetního období</a:t>
            </a:r>
          </a:p>
          <a:p>
            <a:pPr algn="ctr" eaLnBrk="1" hangingPunct="1">
              <a:buNone/>
              <a:defRPr/>
            </a:pPr>
            <a:r>
              <a:rPr lang="cs-CZ" sz="18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Uzávěrkové účetní operace předcházejí účetní uzávěrce</a:t>
            </a:r>
          </a:p>
          <a:p>
            <a:pPr marL="457200" indent="-457200" eaLnBrk="1" hangingPunct="1">
              <a:buAutoNum type="alphaLcParenR"/>
              <a:defRPr/>
            </a:pPr>
            <a:endParaRPr lang="cs-CZ" sz="2000" b="1" dirty="0" smtClean="0">
              <a:latin typeface="Arial" charset="0"/>
              <a:cs typeface="Arial" charset="0"/>
            </a:endParaRPr>
          </a:p>
        </p:txBody>
      </p:sp>
      <p:pic>
        <p:nvPicPr>
          <p:cNvPr id="2050" name="Picture 2" descr="http://farm7.staticflickr.com/6052/5913014568_a1f3148bf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3789040"/>
            <a:ext cx="4032448" cy="253170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932040" y="6550223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1.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3573016"/>
            <a:ext cx="460851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>
              <a:defRPr/>
            </a:pPr>
            <a:r>
              <a:rPr lang="cs-CZ" dirty="0" smtClean="0"/>
              <a:t>Proč se uzávěrkové účetní operace účtují?</a:t>
            </a:r>
          </a:p>
          <a:p>
            <a:pPr eaLnBrk="1" hangingPunct="1">
              <a:defRPr/>
            </a:pPr>
            <a:endParaRPr lang="cs-CZ" b="1" dirty="0" smtClean="0"/>
          </a:p>
          <a:p>
            <a:pPr eaLnBrk="1" hangingPunct="1">
              <a:defRPr/>
            </a:pPr>
            <a:r>
              <a:rPr lang="cs-CZ" b="1" dirty="0" smtClean="0"/>
              <a:t>Účetnictví má věrně zobrazovat hospodářskou i finanční situaci podniku </a:t>
            </a:r>
          </a:p>
          <a:p>
            <a:pPr eaLnBrk="1" hangingPunct="1">
              <a:buNone/>
              <a:defRPr/>
            </a:pPr>
            <a:endParaRPr lang="cs-CZ" dirty="0" smtClean="0"/>
          </a:p>
          <a:p>
            <a:pPr algn="just" eaLnBrk="1" hangingPunct="1">
              <a:buNone/>
              <a:defRPr/>
            </a:pPr>
            <a:r>
              <a:rPr lang="cs-CZ" dirty="0" smtClean="0"/>
              <a:t>(náklady, výdaje i výnosy a příjmy přiřadit správnému období, do HV promítnout dlouhodobá i krátkodobá rizika, zaúčtovat účetní případy, které již nastaly, ale dosud k nim nejsou doklady)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Účetní uzávěrka –  fáze: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395288" y="2492375"/>
            <a:ext cx="8353425" cy="4176713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endParaRPr lang="cs-CZ" sz="2000" b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Postup prací při uzavírání účetních knih – 2 etapy:</a:t>
            </a:r>
          </a:p>
          <a:p>
            <a:pPr marL="457200" indent="-457200" eaLnBrk="1" hangingPunct="1">
              <a:buFont typeface="Arial" charset="0"/>
              <a:buAutoNum type="arabicPeriod"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Přípravná fáze:</a:t>
            </a:r>
          </a:p>
          <a:p>
            <a:pPr marL="857250" lvl="1" indent="-457200" eaLnBrk="1" hangingPunct="1">
              <a:buAutoNum type="alphaLcParenR"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Inventarizace</a:t>
            </a:r>
          </a:p>
          <a:p>
            <a:pPr marL="857250" lvl="1" indent="-457200" eaLnBrk="1" hangingPunct="1">
              <a:buAutoNum type="alphaLcParenR"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Zaúčtování účetních operací na konci účetního období</a:t>
            </a:r>
          </a:p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2. Účetní uzávěrka</a:t>
            </a:r>
          </a:p>
          <a:p>
            <a:pPr marL="857250" lvl="1" indent="-457200" eaLnBrk="1" hangingPunct="1">
              <a:buAutoNum type="alphaLcParenR"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Zjištění hospodářského výsledku před zdaněním</a:t>
            </a:r>
          </a:p>
          <a:p>
            <a:pPr marL="857250" lvl="1" indent="-457200" eaLnBrk="1" hangingPunct="1">
              <a:buAutoNum type="alphaLcParenR"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Výpočet základu daně z příjmů účetní jednotky a zaúčtování daňové povinnosti</a:t>
            </a:r>
          </a:p>
          <a:p>
            <a:pPr marL="857250" lvl="1" indent="-457200" eaLnBrk="1" hangingPunct="1">
              <a:buAutoNum type="alphaLcParenR"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Uzavření všech účtů, tzn. převody na účty 710 a 702 a zaúčtování disponibilního zisku</a:t>
            </a:r>
          </a:p>
          <a:p>
            <a:pPr marL="457200" indent="-457200" eaLnBrk="1" hangingPunct="1">
              <a:buAutoNum type="alphaLcParenR"/>
              <a:defRPr/>
            </a:pPr>
            <a:endParaRPr lang="cs-CZ" sz="2200" b="1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Uzávěrkové účetní operace u zásob: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395536" y="2420888"/>
            <a:ext cx="8353425" cy="4104705"/>
          </a:xfrm>
        </p:spPr>
        <p:txBody>
          <a:bodyPr/>
          <a:lstStyle/>
          <a:p>
            <a:pPr eaLnBrk="1" hangingPunct="1">
              <a:buFont typeface="Arial" pitchFamily="34" charset="0"/>
              <a:buChar char="•"/>
              <a:defRPr/>
            </a:pPr>
            <a:r>
              <a:rPr lang="cs-CZ" sz="18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Proúčtování zásob na cestě a nevyfakturovaných dodávek (dohadné účty pasivní) – platí pro způsob A i B</a:t>
            </a:r>
          </a:p>
          <a:p>
            <a:pPr eaLnBrk="1" hangingPunct="1">
              <a:buNone/>
              <a:defRPr/>
            </a:pPr>
            <a:endParaRPr lang="cs-CZ" sz="1800" b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cs-CZ" sz="1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Porovnání výsledků inventury s účetním stavem u způsobu A </a:t>
            </a:r>
            <a:r>
              <a:rPr lang="cs-CZ" sz="1800" b="1" dirty="0" err="1" smtClean="0">
                <a:solidFill>
                  <a:srgbClr val="00B0F0"/>
                </a:solidFill>
                <a:latin typeface="Arial" charset="0"/>
                <a:cs typeface="Arial" charset="0"/>
              </a:rPr>
              <a:t>a</a:t>
            </a:r>
            <a:r>
              <a:rPr lang="cs-CZ" sz="1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 s operativní evidencí u způsobu B</a:t>
            </a:r>
          </a:p>
          <a:p>
            <a:pPr eaLnBrk="1" hangingPunct="1">
              <a:buNone/>
              <a:defRPr/>
            </a:pPr>
            <a:endParaRPr lang="cs-CZ" sz="1800" b="1" dirty="0" smtClean="0">
              <a:solidFill>
                <a:srgbClr val="00B0F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cs-CZ" sz="1800" b="1" dirty="0" smtClean="0">
                <a:solidFill>
                  <a:schemeClr val="accent3">
                    <a:lumMod val="75000"/>
                  </a:schemeClr>
                </a:solidFill>
                <a:latin typeface="Arial" charset="0"/>
                <a:cs typeface="Arial" charset="0"/>
              </a:rPr>
              <a:t>U manka porovnat s vnitropodnikovou směrnicí přirozených úbytků zásob a proúčtovat – platí pro způsob A i B</a:t>
            </a:r>
          </a:p>
          <a:p>
            <a:pPr eaLnBrk="1" hangingPunct="1">
              <a:buNone/>
              <a:defRPr/>
            </a:pPr>
            <a:endParaRPr lang="cs-CZ" sz="1800" b="1" dirty="0" smtClean="0">
              <a:solidFill>
                <a:schemeClr val="accent3">
                  <a:lumMod val="75000"/>
                </a:schemeClr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U způsobu B zaúčtovat závěrečné převody, tzn. počáteční stav do spotřeby a konečný stav dle skladních karet zásob na sklad</a:t>
            </a:r>
          </a:p>
          <a:p>
            <a:pPr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cs-CZ" sz="18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Posouzení účetní hodnoty zásob na skladě a případné zaúčtování opravných položek</a:t>
            </a:r>
          </a:p>
          <a:p>
            <a:pPr eaLnBrk="1" hangingPunct="1">
              <a:buFont typeface="Arial" pitchFamily="34" charset="0"/>
              <a:buChar char="•"/>
              <a:defRPr/>
            </a:pPr>
            <a:endParaRPr lang="cs-CZ" sz="20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endParaRPr lang="cs-CZ" sz="2200" b="1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Časové rozlišení nákladů a výnosů – užší pojetí: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496944" cy="1224136"/>
          </a:xfrm>
        </p:spPr>
        <p:txBody>
          <a:bodyPr/>
          <a:lstStyle/>
          <a:p>
            <a:pPr eaLnBrk="1" hangingPunct="1">
              <a:buNone/>
              <a:defRPr/>
            </a:pPr>
            <a:endParaRPr lang="cs-CZ" sz="20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r>
              <a:rPr lang="cs-CZ" sz="1600" b="1" dirty="0" smtClean="0">
                <a:latin typeface="Arial" charset="0"/>
                <a:cs typeface="Arial" charset="0"/>
              </a:rPr>
              <a:t>Náklady a výnosy se zásadně účtují do období, s nímž věcně a časově souvisejí</a:t>
            </a:r>
          </a:p>
          <a:p>
            <a:pPr marL="457200" indent="-457200" eaLnBrk="1" hangingPunct="1">
              <a:buNone/>
              <a:defRPr/>
            </a:pPr>
            <a:r>
              <a:rPr lang="cs-CZ" sz="1600" b="1" dirty="0" smtClean="0">
                <a:latin typeface="Arial" charset="0"/>
                <a:cs typeface="Arial" charset="0"/>
              </a:rPr>
              <a:t>Časové rozlišení v užším pojetí: znám OBDOBÍ, ČÁSTKU A ÚČEL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endParaRPr lang="cs-CZ" sz="2200" b="1" dirty="0" smtClean="0">
              <a:latin typeface="Arial" charset="0"/>
              <a:cs typeface="Arial" charset="0"/>
            </a:endParaRPr>
          </a:p>
        </p:txBody>
      </p:sp>
      <p:pic>
        <p:nvPicPr>
          <p:cNvPr id="25602" name="Picture 2" descr="http://farm4.staticflickr.com/3425/3404575074_615da8bf8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3663026"/>
            <a:ext cx="3384376" cy="253828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436096" y="6309320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Obr.č.2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4077072"/>
            <a:ext cx="4608512" cy="14003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700" b="1" dirty="0" smtClean="0"/>
              <a:t>381 – Náklady příštích období</a:t>
            </a:r>
          </a:p>
          <a:p>
            <a:r>
              <a:rPr lang="cs-CZ" sz="1700" b="1" dirty="0" smtClean="0"/>
              <a:t>382 – Komplexní náklady příštích období</a:t>
            </a:r>
          </a:p>
          <a:p>
            <a:r>
              <a:rPr lang="cs-CZ" sz="1700" b="1" dirty="0" smtClean="0"/>
              <a:t>383 – Výdaje příštích období</a:t>
            </a:r>
          </a:p>
          <a:p>
            <a:r>
              <a:rPr lang="cs-CZ" sz="1700" b="1" dirty="0" smtClean="0"/>
              <a:t>384 – Výnosy příštích období</a:t>
            </a:r>
          </a:p>
          <a:p>
            <a:r>
              <a:rPr lang="cs-CZ" sz="1700" b="1" dirty="0" smtClean="0"/>
              <a:t>385 – Příjmy příštích období</a:t>
            </a:r>
            <a:endParaRPr lang="cs-CZ" sz="17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Časové rozlišení nákladů a výnosů – dohadné položky: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395536" y="2492896"/>
            <a:ext cx="8568952" cy="1224136"/>
          </a:xfrm>
        </p:spPr>
        <p:txBody>
          <a:bodyPr/>
          <a:lstStyle/>
          <a:p>
            <a:pPr eaLnBrk="1" hangingPunct="1">
              <a:buNone/>
              <a:defRPr/>
            </a:pPr>
            <a:endParaRPr lang="cs-CZ" sz="20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r>
              <a:rPr lang="cs-CZ" sz="1600" b="1" dirty="0" smtClean="0">
                <a:latin typeface="Arial" charset="0"/>
                <a:cs typeface="Arial" charset="0"/>
              </a:rPr>
              <a:t>Náklady a výnosy se zásadně účtují do období,s nímž věcně a časově souvisejí</a:t>
            </a:r>
          </a:p>
          <a:p>
            <a:pPr marL="457200" indent="-457200" eaLnBrk="1" hangingPunct="1">
              <a:buNone/>
              <a:defRPr/>
            </a:pPr>
            <a:r>
              <a:rPr lang="cs-CZ" sz="1600" b="1" dirty="0" smtClean="0">
                <a:latin typeface="Arial" charset="0"/>
                <a:cs typeface="Arial" charset="0"/>
              </a:rPr>
              <a:t>Časové rozlišení v širším pojetí: znám OBDOBÍ A ÚČEL, ČÁSTKA je zpravidla nejistá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endParaRPr lang="cs-CZ" sz="2200" b="1" dirty="0" smtClean="0">
              <a:latin typeface="Arial" charset="0"/>
              <a:cs typeface="Arial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3861048"/>
            <a:ext cx="460851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700" b="1" dirty="0" smtClean="0"/>
              <a:t>388 – Dohadné účty aktivní</a:t>
            </a:r>
          </a:p>
          <a:p>
            <a:r>
              <a:rPr lang="cs-CZ" sz="1700" b="1" dirty="0" smtClean="0"/>
              <a:t>389 – Dohadné účty pasivní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7544" y="4869160"/>
            <a:ext cx="698477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990033"/>
                </a:solidFill>
              </a:rPr>
              <a:t>Příklady: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 smtClean="0">
                <a:solidFill>
                  <a:srgbClr val="990033"/>
                </a:solidFill>
              </a:rPr>
              <a:t> odhad spotřeby el. energie dle odečtu elektroměru 502/389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 smtClean="0">
                <a:solidFill>
                  <a:srgbClr val="990033"/>
                </a:solidFill>
              </a:rPr>
              <a:t> nevyfakturované dodávky zásob, např. 111/389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 smtClean="0">
                <a:solidFill>
                  <a:srgbClr val="990033"/>
                </a:solidFill>
              </a:rPr>
              <a:t> odhad náhrady škody od pojišťovny, např. 388/648</a:t>
            </a:r>
          </a:p>
          <a:p>
            <a:endParaRPr lang="cs-CZ" b="1" i="1" dirty="0" smtClean="0"/>
          </a:p>
          <a:p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  <p:bldP spid="8" grpId="0" build="p"/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200" b="1" dirty="0" smtClean="0">
                <a:latin typeface="Arial" charset="0"/>
                <a:cs typeface="Arial" charset="0"/>
              </a:rPr>
              <a:t>Kurzové rozdíly: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79512" y="2852936"/>
            <a:ext cx="3528392" cy="2664296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K rozvahovému dni má účetní jednotka povinnost přepočítat kurzem ČNB:</a:t>
            </a:r>
          </a:p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Valutovou pokladnu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Devizový účet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Pohledávky a závazky v cizí měně</a:t>
            </a:r>
          </a:p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923928" y="3284984"/>
          <a:ext cx="4896545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10521"/>
                <a:gridCol w="1041113"/>
                <a:gridCol w="971706"/>
                <a:gridCol w="793896"/>
                <a:gridCol w="97930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Země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Množství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Kód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kurz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Austrálie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dolar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AUD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600" dirty="0" smtClean="0"/>
                        <a:t>19.770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Brazílie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real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BRL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600" dirty="0" smtClean="0"/>
                        <a:t>9,309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Bulharsko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lev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BGN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600" dirty="0" smtClean="0"/>
                        <a:t>12,854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Čína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renminbi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CNY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600" dirty="0" smtClean="0"/>
                        <a:t>3,059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Dánsko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koruna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DKK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600" dirty="0" smtClean="0"/>
                        <a:t>3,370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EMU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euro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EUR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600" dirty="0" smtClean="0"/>
                        <a:t>25,140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3887416" y="2780928"/>
            <a:ext cx="52565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Kurzový lístek ČNB k 31.12.2012, pořadí 252 - ukázka:</a:t>
            </a:r>
            <a:endParaRPr lang="cs-CZ" sz="1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6093296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Kurzové rozdíly se účtují na výsledkové účty, tzn. 563 a 663.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  <p:bldP spid="1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200" b="1" dirty="0" smtClean="0">
                <a:latin typeface="Arial" charset="0"/>
                <a:cs typeface="Arial" charset="0"/>
              </a:rPr>
              <a:t>Rezervy: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79512" y="2852936"/>
            <a:ext cx="8424936" cy="2664296"/>
          </a:xfrm>
        </p:spPr>
        <p:txBody>
          <a:bodyPr/>
          <a:lstStyle/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636912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/>
            <a:r>
              <a:rPr lang="cs-CZ" b="1" dirty="0" smtClean="0"/>
              <a:t>Rezervy = dlouhodobé cizí zdroje podniku, které se tvoří za účelem krytí výdajů v budoucnosti.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1979712" y="3573016"/>
          <a:ext cx="4752528" cy="180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539552" y="5733256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Čerpání rezerv (stejně tak, jako zrušení opravných položek) se účtuje protizápisem, tzn. např. čerpání zákonné rezervy 451/552.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Graphic spid="5" grpId="0">
        <p:bldAsOne/>
      </p:bldGraphic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200" b="1" dirty="0" smtClean="0">
                <a:latin typeface="Arial" charset="0"/>
                <a:cs typeface="Arial" charset="0"/>
              </a:rPr>
              <a:t>Opravné položky:</a:t>
            </a:r>
            <a:endParaRPr lang="cs-CZ" sz="2200" b="1" dirty="0" smtClean="0">
              <a:latin typeface="Arial" charset="0"/>
              <a:cs typeface="Arial" charset="0"/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79512" y="2564904"/>
            <a:ext cx="8568952" cy="792088"/>
          </a:xfrm>
        </p:spPr>
        <p:txBody>
          <a:bodyPr/>
          <a:lstStyle/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9314" y="2708920"/>
            <a:ext cx="8713166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b="1" dirty="0" smtClean="0"/>
              <a:t>Opravné položky slouží k dočasnému snížení hodnoty majetku. (na rozdíl od odpisů = snížení trvalé.</a:t>
            </a:r>
          </a:p>
          <a:p>
            <a:pPr algn="just"/>
            <a:endParaRPr lang="cs-CZ" sz="2000" b="1" dirty="0"/>
          </a:p>
          <a:p>
            <a:pPr algn="just"/>
            <a:r>
              <a:rPr lang="cs-CZ" sz="2000" b="1" dirty="0" smtClean="0"/>
              <a:t>Členění: z hlediska složení HV (provozní, finanční a mimořádné)</a:t>
            </a:r>
          </a:p>
          <a:p>
            <a:pPr algn="just"/>
            <a:endParaRPr lang="cs-CZ" sz="2000" b="1" dirty="0"/>
          </a:p>
          <a:p>
            <a:pPr algn="just"/>
            <a:r>
              <a:rPr lang="cs-CZ" sz="2000" b="1" dirty="0" smtClean="0"/>
              <a:t>Účtování (provozní opravné položky): </a:t>
            </a:r>
            <a:r>
              <a:rPr lang="cs-CZ" sz="2000" b="1" dirty="0" smtClean="0">
                <a:solidFill>
                  <a:srgbClr val="990033"/>
                </a:solidFill>
              </a:rPr>
              <a:t>MD 558 nebo 559/ D 09x, 19x, 291, 391</a:t>
            </a:r>
          </a:p>
          <a:p>
            <a:pPr algn="just"/>
            <a:endParaRPr lang="cs-CZ" sz="2000" b="1" dirty="0"/>
          </a:p>
          <a:p>
            <a:pPr algn="just"/>
            <a:r>
              <a:rPr lang="cs-CZ" sz="2000" b="1" dirty="0" smtClean="0"/>
              <a:t>Jediné daňově účinné opravné položky jsou opravné položky tvořené dle Zákona o rezervách k pohledávkám po splatnosti:</a:t>
            </a:r>
          </a:p>
          <a:p>
            <a:pPr algn="just"/>
            <a:endParaRPr lang="cs-CZ" sz="2000" b="1" dirty="0"/>
          </a:p>
          <a:p>
            <a:pPr algn="ctr"/>
            <a:r>
              <a:rPr lang="cs-CZ" sz="2000" b="1" dirty="0" smtClean="0">
                <a:solidFill>
                  <a:srgbClr val="990033"/>
                </a:solidFill>
              </a:rPr>
              <a:t>558 Tvorba a zúčtování zákonných opravných položek z provozní činnosti / D 391 Opravná položka k pohledávkám</a:t>
            </a:r>
            <a:endParaRPr lang="cs-CZ" sz="2000" b="1" dirty="0">
              <a:solidFill>
                <a:srgbClr val="9900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6848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200" b="1" dirty="0" smtClean="0">
                <a:latin typeface="Arial" charset="0"/>
                <a:cs typeface="Arial" charset="0"/>
              </a:rPr>
              <a:t>Procvičování a opakování: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79512" y="2564904"/>
            <a:ext cx="8568952" cy="792088"/>
          </a:xfrm>
        </p:spPr>
        <p:txBody>
          <a:bodyPr/>
          <a:lstStyle/>
          <a:p>
            <a:pPr marL="457200" indent="-457200" eaLnBrk="1" hangingPunct="1">
              <a:buAutoNum type="arabicPeriod"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Zopakujte si ve dvojici se spolužákem, za jakých podmínek lze tvořit zákonnou rezervu na opravu dlouhodobého majetku.</a:t>
            </a:r>
          </a:p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3284984"/>
            <a:ext cx="84249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600" b="1" dirty="0" smtClean="0">
                <a:solidFill>
                  <a:srgbClr val="990033"/>
                </a:solidFill>
              </a:rPr>
              <a:t>Odpověď: Je-li účetní jednotka zároveň vlastníkem dlouhodobého majetku, rezerva je tvořena na opravu (nikoliv na technické zhodnocení či údržbu), je tvořena na majetek, jehož zákonem stanovená doba je minimálně 5 let, rezerva musí být tvořena minimálně po 2 zdaňovací období, maximální délka tvorby rezervy je dána odpisovou skupinou majetku.</a:t>
            </a:r>
            <a:endParaRPr lang="cs-CZ" sz="1600" b="1" dirty="0">
              <a:solidFill>
                <a:srgbClr val="990033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512" y="4869160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0850" indent="-450850"/>
            <a:r>
              <a:rPr lang="cs-CZ" b="1" dirty="0" smtClean="0"/>
              <a:t>2.  Zopakujte si, kdy lze dle ZDP zaúčtovat odpis pohledávky: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5445224"/>
            <a:ext cx="84249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600" b="1" dirty="0" smtClean="0">
                <a:solidFill>
                  <a:srgbClr val="00B0F0"/>
                </a:solidFill>
              </a:rPr>
              <a:t>Odpověď: zrušil-li soud u dlužníka konkurz, protože jeho majetek je nepostačující, dlužník je v úpadku na základě insolventního řízení, dlužník zemřel a pohledávka nemohla být vymáhána ani po jeho dědicích, dlužník – právnická osoba zanikla bez nástupce</a:t>
            </a:r>
            <a:endParaRPr lang="cs-CZ" sz="16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  <p:bldP spid="9" grpId="0" build="p"/>
      <p:bldP spid="10" grpId="0" build="p"/>
      <p:bldP spid="1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Úkoly: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79512" y="2492896"/>
            <a:ext cx="8424936" cy="4176464"/>
          </a:xfrm>
        </p:spPr>
        <p:txBody>
          <a:bodyPr/>
          <a:lstStyle/>
          <a:p>
            <a:pPr marL="457200" indent="-457200" eaLnBrk="1" hangingPunct="1">
              <a:buAutoNum type="arabicPeriod"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Zaúčtujte v obou účetních obdobích následující operace, týkající se časového rozlišení:</a:t>
            </a:r>
          </a:p>
          <a:p>
            <a:pPr marL="457200" indent="-457200" eaLnBrk="1" hangingPunct="1">
              <a:buNone/>
              <a:defRPr/>
            </a:pPr>
            <a:r>
              <a:rPr lang="cs-CZ" sz="18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a) v běžném účetním období zaplatila účetní jednotka (VBÚ) nájemné na období od 1.12. do 31.1. příštího účetního období ve výši 30 000,- Kč</a:t>
            </a:r>
          </a:p>
          <a:p>
            <a:pPr marL="457200" indent="-457200" eaLnBrk="1" hangingPunct="1">
              <a:buNone/>
              <a:defRPr/>
            </a:pPr>
            <a:r>
              <a:rPr lang="cs-CZ" sz="1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b) v prosinci běžného účetního období je třeba proúčtovat tržby za pořádaný  rekvalifikační seminář v období 1.12. až 31.3., platba v celkové výši 200 000,- Kč bude provedena v lednu příštího účetního období</a:t>
            </a:r>
          </a:p>
          <a:p>
            <a:pPr marL="457200" indent="-457200" eaLnBrk="1" hangingPunct="1">
              <a:buAutoNum type="arabicPeriod" startAt="2"/>
              <a:defRPr/>
            </a:pPr>
            <a:r>
              <a:rPr lang="cs-CZ" sz="1800" b="1" dirty="0" smtClean="0">
                <a:latin typeface="Arial" charset="0"/>
                <a:cs typeface="Arial" charset="0"/>
              </a:rPr>
              <a:t>Zaúčtujte účetní operace, týkající se kurzových rozdílů:</a:t>
            </a:r>
          </a:p>
          <a:p>
            <a:pPr marL="457200" indent="-457200" eaLnBrk="1" hangingPunct="1">
              <a:buAutoNum type="alphaLcParenR"/>
              <a:defRPr/>
            </a:pPr>
            <a:r>
              <a:rPr lang="cs-CZ" sz="1800" b="1" dirty="0" smtClean="0">
                <a:solidFill>
                  <a:srgbClr val="92D050"/>
                </a:solidFill>
                <a:latin typeface="Arial" charset="0"/>
                <a:cs typeface="Arial" charset="0"/>
              </a:rPr>
              <a:t>konečný stav valutové pokladny je 400 USD v pevném kurzu 18,- Kč/1 USD. Kurz ČNB k 31.12. je 18,40 </a:t>
            </a:r>
            <a:r>
              <a:rPr lang="cs-CZ" sz="1800" b="1" dirty="0" err="1" smtClean="0">
                <a:solidFill>
                  <a:srgbClr val="92D050"/>
                </a:solidFill>
                <a:latin typeface="Arial" charset="0"/>
                <a:cs typeface="Arial" charset="0"/>
              </a:rPr>
              <a:t>Kč</a:t>
            </a:r>
            <a:r>
              <a:rPr lang="cs-CZ" sz="1800" b="1" dirty="0" smtClean="0">
                <a:solidFill>
                  <a:srgbClr val="92D050"/>
                </a:solidFill>
                <a:latin typeface="Arial" charset="0"/>
                <a:cs typeface="Arial" charset="0"/>
              </a:rPr>
              <a:t>/1USD.</a:t>
            </a:r>
          </a:p>
          <a:p>
            <a:pPr marL="457200" indent="-457200" eaLnBrk="1" hangingPunct="1">
              <a:buAutoNum type="alphaLcParenR"/>
              <a:defRPr/>
            </a:pPr>
            <a:r>
              <a:rPr lang="cs-CZ" sz="18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Na účtu 321.2 je evidována neuhrazená FP 2 300 EUR v pevném kurzu 25,- Kč/1 EUR. Kurz ČNB k 31.12. je 24,80 </a:t>
            </a:r>
            <a:r>
              <a:rPr lang="cs-CZ" sz="1800" b="1" dirty="0" err="1" smtClean="0">
                <a:solidFill>
                  <a:srgbClr val="990033"/>
                </a:solidFill>
                <a:latin typeface="Arial" charset="0"/>
                <a:cs typeface="Arial" charset="0"/>
              </a:rPr>
              <a:t>Kč</a:t>
            </a:r>
            <a:r>
              <a:rPr lang="cs-CZ" sz="18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/1EUR.</a:t>
            </a:r>
          </a:p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AutoNum type="arabicPeriod" startAt="2"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400" b="1" dirty="0" smtClean="0">
                <a:latin typeface="Arial" charset="0"/>
                <a:cs typeface="Arial" charset="0"/>
              </a:rPr>
              <a:t>Řešení: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79512" y="2492896"/>
            <a:ext cx="8424936" cy="4176464"/>
          </a:xfrm>
        </p:spPr>
        <p:txBody>
          <a:bodyPr/>
          <a:lstStyle/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AutoNum type="arabicPeriod" startAt="2"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564904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b="1" dirty="0" smtClean="0"/>
              <a:t>Časové rozlišení:</a:t>
            </a:r>
          </a:p>
          <a:p>
            <a:pPr marL="342900" indent="-342900"/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55578" y="2996952"/>
          <a:ext cx="7848870" cy="146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8145"/>
                <a:gridCol w="1308145"/>
                <a:gridCol w="1308145"/>
                <a:gridCol w="1308145"/>
                <a:gridCol w="1308145"/>
                <a:gridCol w="1308145"/>
              </a:tblGrid>
              <a:tr h="288000">
                <a:tc gridSpan="3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Běžné účetní období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Příští účetní období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88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</a:tr>
              <a:tr h="288000"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/>
                        <a:t>15 000,-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518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221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/>
                        <a:t>15 000,-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518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381</a:t>
                      </a:r>
                      <a:endParaRPr lang="cs-CZ" b="1" dirty="0"/>
                    </a:p>
                  </a:txBody>
                  <a:tcPr/>
                </a:tc>
              </a:tr>
              <a:tr h="288000"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/>
                        <a:t>15 000,-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381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221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79512" y="299695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4488499"/>
              </p:ext>
            </p:extLst>
          </p:nvPr>
        </p:nvGraphicFramePr>
        <p:xfrm>
          <a:off x="755576" y="4869160"/>
          <a:ext cx="7848870" cy="146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8145"/>
                <a:gridCol w="1308145"/>
                <a:gridCol w="1308145"/>
                <a:gridCol w="1308145"/>
                <a:gridCol w="1308145"/>
                <a:gridCol w="1308145"/>
              </a:tblGrid>
              <a:tr h="288000">
                <a:tc gridSpan="3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Běžné účetní období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Příští účetní období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880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</a:tr>
              <a:tr h="288000"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/>
                        <a:t>50 000,-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385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602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/>
                        <a:t>150 000,-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221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602</a:t>
                      </a:r>
                      <a:endParaRPr lang="cs-CZ" b="1" dirty="0"/>
                    </a:p>
                  </a:txBody>
                  <a:tcPr/>
                </a:tc>
              </a:tr>
              <a:tr h="288000">
                <a:tc>
                  <a:txBody>
                    <a:bodyPr/>
                    <a:lstStyle/>
                    <a:p>
                      <a:pPr algn="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/>
                        <a:t>50 000,-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221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385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79512" y="49411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200" b="1" dirty="0" smtClean="0">
                <a:latin typeface="Arial" charset="0"/>
                <a:cs typeface="Arial" charset="0"/>
              </a:rPr>
              <a:t>Řešení: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79512" y="2492896"/>
            <a:ext cx="8424936" cy="4176464"/>
          </a:xfrm>
        </p:spPr>
        <p:txBody>
          <a:bodyPr/>
          <a:lstStyle/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AutoNum type="arabicPeriod" startAt="2"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endParaRPr lang="cs-CZ" sz="1800" b="1" dirty="0" smtClean="0">
              <a:latin typeface="Arial" charset="0"/>
              <a:cs typeface="Arial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2708920"/>
            <a:ext cx="698477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2"/>
            </a:pPr>
            <a:r>
              <a:rPr lang="cs-CZ" b="1" dirty="0" smtClean="0"/>
              <a:t>Kurzové rozdíly</a:t>
            </a:r>
          </a:p>
          <a:p>
            <a:pPr marL="342900" indent="-342900"/>
            <a:endParaRPr lang="cs-CZ" b="1" dirty="0" smtClean="0"/>
          </a:p>
          <a:p>
            <a:pPr marL="342900" indent="-342900">
              <a:buAutoNum type="alphaLcParenR"/>
            </a:pPr>
            <a:r>
              <a:rPr lang="cs-CZ" b="1" dirty="0" smtClean="0"/>
              <a:t>160,-		211.2/663</a:t>
            </a:r>
          </a:p>
          <a:p>
            <a:pPr marL="342900" indent="-342900"/>
            <a:endParaRPr lang="cs-CZ" b="1" dirty="0" smtClean="0"/>
          </a:p>
          <a:p>
            <a:pPr marL="342900" indent="-342900">
              <a:buAutoNum type="alphaLcParenR"/>
            </a:pPr>
            <a:endParaRPr lang="cs-CZ" b="1" dirty="0" smtClean="0"/>
          </a:p>
          <a:p>
            <a:pPr marL="342900" indent="-342900">
              <a:buAutoNum type="alphaLcParenR"/>
            </a:pPr>
            <a:r>
              <a:rPr lang="cs-CZ" b="1" dirty="0" smtClean="0"/>
              <a:t>460,-		321.2/663</a:t>
            </a:r>
          </a:p>
          <a:p>
            <a:pPr marL="342900" indent="-342900">
              <a:buAutoNum type="alphaLcParenR"/>
            </a:pPr>
            <a:endParaRPr lang="cs-CZ" b="1" dirty="0" smtClean="0"/>
          </a:p>
          <a:p>
            <a:pPr marL="342900" indent="-342900"/>
            <a:endParaRPr lang="cs-CZ" b="1" dirty="0" smtClean="0"/>
          </a:p>
          <a:p>
            <a:pPr marL="342900" indent="-342900">
              <a:buAutoNum type="alphaLcParenR"/>
            </a:pPr>
            <a:endParaRPr lang="cs-CZ" b="1" dirty="0" smtClean="0"/>
          </a:p>
          <a:p>
            <a:pPr marL="342900" indent="-342900"/>
            <a:endParaRPr lang="cs-CZ" b="1" dirty="0" smtClean="0"/>
          </a:p>
          <a:p>
            <a:pPr marL="342900" indent="-342900"/>
            <a:endParaRPr lang="cs-CZ" b="1" dirty="0"/>
          </a:p>
        </p:txBody>
      </p:sp>
      <p:pic>
        <p:nvPicPr>
          <p:cNvPr id="4098" name="Picture 2" descr="http://farm1.staticflickr.com/98/245744537_9b2401b80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3429000"/>
            <a:ext cx="4186436" cy="278816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788024" y="6309320"/>
            <a:ext cx="15841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Obr.č.3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03912" cy="1439862"/>
          </a:xfrm>
        </p:spPr>
        <p:txBody>
          <a:bodyPr anchor="b"/>
          <a:lstStyle/>
          <a:p>
            <a:pPr algn="r" eaLnBrk="1" hangingPunct="1"/>
            <a:r>
              <a:rPr lang="cs-CZ" sz="2200" b="1" smtClean="0">
                <a:latin typeface="Arial" charset="0"/>
                <a:cs typeface="Arial" charset="0"/>
              </a:rPr>
              <a:t>Zdroje, autorská práva: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79512" y="2420888"/>
            <a:ext cx="8569201" cy="4176713"/>
          </a:xfrm>
        </p:spPr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Knihy:</a:t>
            </a: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ŠTOHL, Pavel.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Učebnice Účetnictví 2012 - 3. díl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. Znojmo: SVŠE Znojmo, 2012, ISBN 978-80-87237-49-6. </a:t>
            </a: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ŠTOHL, Pavel.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Sbírka řešených příkladů z účetnictví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. Znojmo: SVŠE Znojmo, 2010, ISBN 978-80-87314-09-8.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Obrázky a online zdroje:</a:t>
            </a:r>
          </a:p>
          <a:p>
            <a:pPr eaLnBrk="1" hangingPunct="1">
              <a:defRPr/>
            </a:pPr>
            <a:r>
              <a:rPr lang="cs-CZ" sz="1400" dirty="0" smtClean="0"/>
              <a:t>Obr.č.1: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nl-NL" sz="1400" dirty="0" smtClean="0"/>
              <a:t>TEEGARDIN, Ken. </a:t>
            </a:r>
            <a:r>
              <a:rPr lang="nl-NL" sz="1400" i="1" dirty="0" smtClean="0"/>
              <a:t>flickr</a:t>
            </a:r>
            <a:r>
              <a:rPr lang="nl-NL" sz="1400" dirty="0" smtClean="0"/>
              <a:t> [online]. [cit. 27.5.2013]. Dostupný na WWW: </a:t>
            </a:r>
            <a:r>
              <a:rPr lang="cs-CZ" sz="1400" dirty="0" smtClean="0"/>
              <a:t>h</a:t>
            </a:r>
            <a:r>
              <a:rPr lang="nl-NL" sz="1400" dirty="0" smtClean="0"/>
              <a:t>ttp://www.flickr.com/photos/teegardin/5912231439/ </a:t>
            </a:r>
            <a:endParaRPr lang="cs-CZ" sz="1400" dirty="0" smtClean="0"/>
          </a:p>
          <a:p>
            <a:pPr eaLnBrk="1" hangingPunct="1">
              <a:defRPr/>
            </a:pPr>
            <a:r>
              <a:rPr lang="cs-CZ" sz="1400" dirty="0" smtClean="0"/>
              <a:t>Obr. č. 2: RIES, </a:t>
            </a:r>
            <a:r>
              <a:rPr lang="cs-CZ" sz="1400" dirty="0" err="1" smtClean="0"/>
              <a:t>Gunnar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flickr</a:t>
            </a:r>
            <a:r>
              <a:rPr lang="cs-CZ" sz="1400" dirty="0" smtClean="0"/>
              <a:t> [online]. [cit. 27.5.2013]. Dostupný na WWW: </a:t>
            </a:r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flickr.com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photos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gunnar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ries</a:t>
            </a:r>
            <a:r>
              <a:rPr lang="cs-CZ" sz="1400" dirty="0" smtClean="0">
                <a:hlinkClick r:id="rId4"/>
              </a:rPr>
              <a:t>/3404575074/</a:t>
            </a:r>
            <a:r>
              <a:rPr lang="cs-CZ" sz="1400" dirty="0" err="1" smtClean="0">
                <a:hlinkClick r:id="rId4"/>
              </a:rPr>
              <a:t>sizes</a:t>
            </a:r>
            <a:r>
              <a:rPr lang="cs-CZ" sz="1400" dirty="0" smtClean="0">
                <a:hlinkClick r:id="rId4"/>
              </a:rPr>
              <a:t>/m/in/</a:t>
            </a:r>
            <a:r>
              <a:rPr lang="cs-CZ" sz="1400" dirty="0" err="1" smtClean="0">
                <a:hlinkClick r:id="rId4"/>
              </a:rPr>
              <a:t>photostream</a:t>
            </a:r>
            <a:r>
              <a:rPr lang="cs-CZ" sz="1400" dirty="0" smtClean="0">
                <a:hlinkClick r:id="rId4"/>
              </a:rPr>
              <a:t>/</a:t>
            </a:r>
            <a:endParaRPr lang="cs-CZ" sz="1400" dirty="0" smtClean="0"/>
          </a:p>
          <a:p>
            <a:pPr eaLnBrk="1" hangingPunct="1">
              <a:defRPr/>
            </a:pPr>
            <a:r>
              <a:rPr lang="cs-CZ" sz="1400" dirty="0" smtClean="0"/>
              <a:t>SEANBJACK. </a:t>
            </a:r>
            <a:r>
              <a:rPr lang="cs-CZ" sz="1400" i="1" dirty="0" err="1" smtClean="0"/>
              <a:t>flickr</a:t>
            </a:r>
            <a:r>
              <a:rPr lang="cs-CZ" sz="1400" dirty="0" smtClean="0"/>
              <a:t> [online]. [cit. 30.5.2013]. Dostupný na WWW: http://www.</a:t>
            </a:r>
            <a:r>
              <a:rPr lang="cs-CZ" sz="1400" dirty="0" err="1" smtClean="0"/>
              <a:t>flickr.com</a:t>
            </a:r>
            <a:r>
              <a:rPr lang="cs-CZ" sz="1400" dirty="0" smtClean="0"/>
              <a:t>/</a:t>
            </a:r>
            <a:r>
              <a:rPr lang="cs-CZ" sz="1400" dirty="0" err="1" smtClean="0"/>
              <a:t>photos</a:t>
            </a:r>
            <a:r>
              <a:rPr lang="cs-CZ" sz="1400" dirty="0" smtClean="0"/>
              <a:t>/</a:t>
            </a:r>
            <a:r>
              <a:rPr lang="cs-CZ" sz="1400" dirty="0" err="1" smtClean="0"/>
              <a:t>sean</a:t>
            </a:r>
            <a:r>
              <a:rPr lang="cs-CZ" sz="1400" dirty="0" smtClean="0"/>
              <a:t>-b/245744537/</a:t>
            </a:r>
            <a:r>
              <a:rPr lang="cs-CZ" sz="1400" dirty="0" err="1" smtClean="0"/>
              <a:t>sizes</a:t>
            </a:r>
            <a:r>
              <a:rPr lang="cs-CZ" sz="1400" dirty="0" smtClean="0"/>
              <a:t>/m/in/</a:t>
            </a:r>
            <a:r>
              <a:rPr lang="cs-CZ" sz="1400" dirty="0" err="1" smtClean="0"/>
              <a:t>photostream</a:t>
            </a:r>
            <a:r>
              <a:rPr lang="cs-CZ" sz="1400" dirty="0" smtClean="0"/>
              <a:t>/ </a:t>
            </a:r>
          </a:p>
          <a:p>
            <a:pPr eaLnBrk="1" hangingPunct="1">
              <a:defRPr/>
            </a:pPr>
            <a:r>
              <a:rPr lang="cs-CZ" sz="1400" dirty="0" smtClean="0"/>
              <a:t>Kurzový lístek ČNB: </a:t>
            </a:r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cnb.cz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cs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financni</a:t>
            </a:r>
            <a:r>
              <a:rPr lang="cs-CZ" sz="1400" dirty="0" smtClean="0">
                <a:hlinkClick r:id="rId5"/>
              </a:rPr>
              <a:t>_trhy/</a:t>
            </a:r>
            <a:r>
              <a:rPr lang="cs-CZ" sz="1400" dirty="0" err="1" smtClean="0">
                <a:hlinkClick r:id="rId5"/>
              </a:rPr>
              <a:t>devizovy</a:t>
            </a:r>
            <a:r>
              <a:rPr lang="cs-CZ" sz="1400" dirty="0" smtClean="0">
                <a:hlinkClick r:id="rId5"/>
              </a:rPr>
              <a:t>_trh/kurzy_</a:t>
            </a:r>
            <a:r>
              <a:rPr lang="cs-CZ" sz="1400" dirty="0" err="1" smtClean="0">
                <a:hlinkClick r:id="rId5"/>
              </a:rPr>
              <a:t>devizoveho</a:t>
            </a:r>
            <a:r>
              <a:rPr lang="cs-CZ" sz="1400" dirty="0" smtClean="0">
                <a:hlinkClick r:id="rId5"/>
              </a:rPr>
              <a:t>_trhu/</a:t>
            </a:r>
            <a:r>
              <a:rPr lang="cs-CZ" sz="1400" dirty="0" err="1" smtClean="0">
                <a:hlinkClick r:id="rId5"/>
              </a:rPr>
              <a:t>denni</a:t>
            </a:r>
            <a:r>
              <a:rPr lang="cs-CZ" sz="1400" dirty="0" smtClean="0">
                <a:hlinkClick r:id="rId5"/>
              </a:rPr>
              <a:t>_kurz.</a:t>
            </a:r>
            <a:r>
              <a:rPr lang="cs-CZ" sz="1400" dirty="0" err="1" smtClean="0">
                <a:hlinkClick r:id="rId5"/>
              </a:rPr>
              <a:t>jsp</a:t>
            </a:r>
            <a:r>
              <a:rPr lang="cs-CZ" sz="1400" dirty="0" smtClean="0"/>
              <a:t> 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ru-RU" sz="12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ru-RU" sz="12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škola školských zařízení. Jakékoliv další využití podléhá autorskému zákonu.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ru-RU" sz="1200" dirty="0" smtClean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ky</a:t>
            </a:r>
            <a:r>
              <a:rPr lang="ru-RU" sz="12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  <a:defRPr/>
            </a:pPr>
            <a:r>
              <a:rPr lang="ru-RU" sz="1200" dirty="0" smtClean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200" dirty="0" smtClean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MS Office.</a:t>
            </a:r>
            <a:endParaRPr lang="cs-CZ" sz="12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1363</TotalTime>
  <Words>1219</Words>
  <Application>Microsoft Office PowerPoint</Application>
  <PresentationFormat>Předvádění na obrazovce (4:3)</PresentationFormat>
  <Paragraphs>226</Paragraphs>
  <Slides>14</Slides>
  <Notes>14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Arial</vt:lpstr>
      <vt:lpstr>Calibri</vt:lpstr>
      <vt:lpstr>Motiv sady Office</vt:lpstr>
      <vt:lpstr>Obchodní akademie, Střední odborná škola  a Jazyková škola s právem státní jazykové zkoušky,  Hradec Králové</vt:lpstr>
      <vt:lpstr>Účetní uzávěrka – vymezení pojmu:</vt:lpstr>
      <vt:lpstr>Účetní uzávěrka –  fáze:</vt:lpstr>
      <vt:lpstr>Uzávěrkové účetní operace u zásob:</vt:lpstr>
      <vt:lpstr>Časové rozlišení nákladů a výnosů – užší pojetí:</vt:lpstr>
      <vt:lpstr>Časové rozlišení nákladů a výnosů – dohadné položky:</vt:lpstr>
      <vt:lpstr>Kurzové rozdíly:</vt:lpstr>
      <vt:lpstr>Rezervy:</vt:lpstr>
      <vt:lpstr>Opravné položky:</vt:lpstr>
      <vt:lpstr>Procvičování a opakování:</vt:lpstr>
      <vt:lpstr>Úkoly:</vt:lpstr>
      <vt:lpstr>Řešení:</vt:lpstr>
      <vt:lpstr>Řešení:</vt:lpstr>
      <vt:lpstr>Zdroje, autorská práva: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Petra Kábrtová</cp:lastModifiedBy>
  <cp:revision>119</cp:revision>
  <dcterms:created xsi:type="dcterms:W3CDTF">2012-11-30T22:17:21Z</dcterms:created>
  <dcterms:modified xsi:type="dcterms:W3CDTF">2013-09-16T08:42:48Z</dcterms:modified>
</cp:coreProperties>
</file>