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4" r:id="rId3"/>
    <p:sldId id="275" r:id="rId4"/>
    <p:sldId id="276" r:id="rId5"/>
    <p:sldId id="277" r:id="rId6"/>
    <p:sldId id="280" r:id="rId7"/>
    <p:sldId id="278" r:id="rId8"/>
    <p:sldId id="279" r:id="rId9"/>
    <p:sldId id="281" r:id="rId10"/>
    <p:sldId id="27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87" autoAdjust="0"/>
  </p:normalViewPr>
  <p:slideViewPr>
    <p:cSldViewPr>
      <p:cViewPr varScale="1">
        <p:scale>
          <a:sx n="66" d="100"/>
          <a:sy n="66" d="100"/>
        </p:scale>
        <p:origin x="-6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FE81F1-636E-431B-8B02-56558D811C81}" type="doc">
      <dgm:prSet loTypeId="urn:microsoft.com/office/officeart/2005/8/layout/h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4ED7812-8498-4D74-B65B-80716AA42582}">
      <dgm:prSet phldrT="[Text]"/>
      <dgm:spPr/>
      <dgm:t>
        <a:bodyPr/>
        <a:lstStyle/>
        <a:p>
          <a:r>
            <a:rPr lang="cs-CZ" dirty="0" smtClean="0"/>
            <a:t>Hospodářský výsledek</a:t>
          </a:r>
          <a:endParaRPr lang="cs-CZ" dirty="0"/>
        </a:p>
      </dgm:t>
    </dgm:pt>
    <dgm:pt modelId="{4108D1CD-5F4D-4160-94E4-770A3D236424}" type="parTrans" cxnId="{45B66580-B001-4505-ADF6-230466EFE101}">
      <dgm:prSet/>
      <dgm:spPr/>
      <dgm:t>
        <a:bodyPr/>
        <a:lstStyle/>
        <a:p>
          <a:endParaRPr lang="cs-CZ"/>
        </a:p>
      </dgm:t>
    </dgm:pt>
    <dgm:pt modelId="{BC3B9499-4ACA-4F7A-96F4-D6A461C901E3}" type="sibTrans" cxnId="{45B66580-B001-4505-ADF6-230466EFE101}">
      <dgm:prSet/>
      <dgm:spPr/>
      <dgm:t>
        <a:bodyPr/>
        <a:lstStyle/>
        <a:p>
          <a:endParaRPr lang="cs-CZ"/>
        </a:p>
      </dgm:t>
    </dgm:pt>
    <dgm:pt modelId="{847F345C-4692-42EB-98E9-7A97E1BB3B9D}">
      <dgm:prSet phldrT="[Text]"/>
      <dgm:spPr/>
      <dgm:t>
        <a:bodyPr/>
        <a:lstStyle/>
        <a:p>
          <a:r>
            <a:rPr lang="cs-CZ" dirty="0" smtClean="0"/>
            <a:t>Rozdíl mezi účetními výnosy a náklady      (tzn. 6.. – 5..)</a:t>
          </a:r>
          <a:endParaRPr lang="cs-CZ" dirty="0"/>
        </a:p>
      </dgm:t>
    </dgm:pt>
    <dgm:pt modelId="{9A267553-2C3C-47B0-BB41-04F95E1EE03E}" type="parTrans" cxnId="{5A2C2941-4CE4-493B-8397-7854328A9EDA}">
      <dgm:prSet/>
      <dgm:spPr/>
      <dgm:t>
        <a:bodyPr/>
        <a:lstStyle/>
        <a:p>
          <a:endParaRPr lang="cs-CZ"/>
        </a:p>
      </dgm:t>
    </dgm:pt>
    <dgm:pt modelId="{31B01F80-6ED9-49D4-A4D0-81EF5B024F01}" type="sibTrans" cxnId="{5A2C2941-4CE4-493B-8397-7854328A9EDA}">
      <dgm:prSet/>
      <dgm:spPr/>
      <dgm:t>
        <a:bodyPr/>
        <a:lstStyle/>
        <a:p>
          <a:endParaRPr lang="cs-CZ"/>
        </a:p>
      </dgm:t>
    </dgm:pt>
    <dgm:pt modelId="{D7CAB98A-E120-43F7-9C79-A0B59B902932}">
      <dgm:prSet phldrT="[Text]"/>
      <dgm:spPr/>
      <dgm:t>
        <a:bodyPr/>
        <a:lstStyle/>
        <a:p>
          <a:r>
            <a:rPr lang="cs-CZ" dirty="0" smtClean="0"/>
            <a:t>Základ daně z příjmů</a:t>
          </a:r>
          <a:endParaRPr lang="cs-CZ" dirty="0"/>
        </a:p>
      </dgm:t>
    </dgm:pt>
    <dgm:pt modelId="{B95ACF95-18C4-45D1-8742-261D4066D475}" type="parTrans" cxnId="{4BB553C5-CB23-4AEC-A40C-E52686A92EAF}">
      <dgm:prSet/>
      <dgm:spPr/>
      <dgm:t>
        <a:bodyPr/>
        <a:lstStyle/>
        <a:p>
          <a:endParaRPr lang="cs-CZ"/>
        </a:p>
      </dgm:t>
    </dgm:pt>
    <dgm:pt modelId="{FFACAA04-DA77-4B70-BF42-3E3036C6590E}" type="sibTrans" cxnId="{4BB553C5-CB23-4AEC-A40C-E52686A92EAF}">
      <dgm:prSet/>
      <dgm:spPr/>
      <dgm:t>
        <a:bodyPr/>
        <a:lstStyle/>
        <a:p>
          <a:endParaRPr lang="cs-CZ"/>
        </a:p>
      </dgm:t>
    </dgm:pt>
    <dgm:pt modelId="{CD3B4609-92F0-4B11-B6D5-15A2451FF0E4}">
      <dgm:prSet phldrT="[Text]"/>
      <dgm:spPr/>
      <dgm:t>
        <a:bodyPr/>
        <a:lstStyle/>
        <a:p>
          <a:r>
            <a:rPr lang="cs-CZ" dirty="0" smtClean="0"/>
            <a:t>Je upraven Zákonem č. 586/1992 Sb.</a:t>
          </a:r>
          <a:endParaRPr lang="cs-CZ" dirty="0"/>
        </a:p>
      </dgm:t>
    </dgm:pt>
    <dgm:pt modelId="{F8E6E545-F483-4B19-9889-19297B0FD48B}" type="parTrans" cxnId="{F3F0181D-3B5B-4BD9-896E-D9A70D2B5977}">
      <dgm:prSet/>
      <dgm:spPr/>
      <dgm:t>
        <a:bodyPr/>
        <a:lstStyle/>
        <a:p>
          <a:endParaRPr lang="cs-CZ"/>
        </a:p>
      </dgm:t>
    </dgm:pt>
    <dgm:pt modelId="{A8412C7D-3EA7-4D6F-B20B-C72AA980DC75}" type="sibTrans" cxnId="{F3F0181D-3B5B-4BD9-896E-D9A70D2B5977}">
      <dgm:prSet/>
      <dgm:spPr/>
      <dgm:t>
        <a:bodyPr/>
        <a:lstStyle/>
        <a:p>
          <a:endParaRPr lang="cs-CZ"/>
        </a:p>
      </dgm:t>
    </dgm:pt>
    <dgm:pt modelId="{2C64F486-4DEC-44BB-813F-3D0DFDC48D6D}">
      <dgm:prSet phldrT="[Text]"/>
      <dgm:spPr/>
      <dgm:t>
        <a:bodyPr/>
        <a:lstStyle/>
        <a:p>
          <a:r>
            <a:rPr lang="cs-CZ" dirty="0" smtClean="0"/>
            <a:t>Definuje zdroj příjmů (§ 22) a výdaje na dosažení zajištění a udržení příjmů (§24, §25)</a:t>
          </a:r>
          <a:endParaRPr lang="cs-CZ" dirty="0"/>
        </a:p>
      </dgm:t>
    </dgm:pt>
    <dgm:pt modelId="{CEAED744-4386-471D-882A-3D7F53E9E6E6}" type="parTrans" cxnId="{19F2B3FD-3C0B-48F4-AB76-E14C95C68CA7}">
      <dgm:prSet/>
      <dgm:spPr/>
      <dgm:t>
        <a:bodyPr/>
        <a:lstStyle/>
        <a:p>
          <a:endParaRPr lang="cs-CZ"/>
        </a:p>
      </dgm:t>
    </dgm:pt>
    <dgm:pt modelId="{626D8B70-E3EB-4405-B7DC-B00E03296835}" type="sibTrans" cxnId="{19F2B3FD-3C0B-48F4-AB76-E14C95C68CA7}">
      <dgm:prSet/>
      <dgm:spPr/>
      <dgm:t>
        <a:bodyPr/>
        <a:lstStyle/>
        <a:p>
          <a:endParaRPr lang="cs-CZ"/>
        </a:p>
      </dgm:t>
    </dgm:pt>
    <dgm:pt modelId="{7368403F-2549-4ADF-A93E-9C49EC5FAF43}" type="pres">
      <dgm:prSet presAssocID="{6DFE81F1-636E-431B-8B02-56558D811C8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C7F32A-31E0-4193-B0A3-5546985A3222}" type="pres">
      <dgm:prSet presAssocID="{F4ED7812-8498-4D74-B65B-80716AA42582}" presName="composite" presStyleCnt="0"/>
      <dgm:spPr/>
    </dgm:pt>
    <dgm:pt modelId="{3D4FDB8C-0A43-4AF5-96E8-52727568FE61}" type="pres">
      <dgm:prSet presAssocID="{F4ED7812-8498-4D74-B65B-80716AA4258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73B55D-9D3D-44C1-9D79-1F3699B67928}" type="pres">
      <dgm:prSet presAssocID="{F4ED7812-8498-4D74-B65B-80716AA42582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A2BF08-4249-46ED-B368-9E834B326A40}" type="pres">
      <dgm:prSet presAssocID="{BC3B9499-4ACA-4F7A-96F4-D6A461C901E3}" presName="space" presStyleCnt="0"/>
      <dgm:spPr/>
    </dgm:pt>
    <dgm:pt modelId="{82B798E5-700E-4837-B5C0-321E461D36E7}" type="pres">
      <dgm:prSet presAssocID="{D7CAB98A-E120-43F7-9C79-A0B59B902932}" presName="composite" presStyleCnt="0"/>
      <dgm:spPr/>
    </dgm:pt>
    <dgm:pt modelId="{E1B47FAB-6463-4A73-A829-FEE5C7ECBC5B}" type="pres">
      <dgm:prSet presAssocID="{D7CAB98A-E120-43F7-9C79-A0B59B902932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DED44-9F0B-4B5C-B72D-2873958D704E}" type="pres">
      <dgm:prSet presAssocID="{D7CAB98A-E120-43F7-9C79-A0B59B902932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2C2941-4CE4-493B-8397-7854328A9EDA}" srcId="{F4ED7812-8498-4D74-B65B-80716AA42582}" destId="{847F345C-4692-42EB-98E9-7A97E1BB3B9D}" srcOrd="0" destOrd="0" parTransId="{9A267553-2C3C-47B0-BB41-04F95E1EE03E}" sibTransId="{31B01F80-6ED9-49D4-A4D0-81EF5B024F01}"/>
    <dgm:cxn modelId="{4BB553C5-CB23-4AEC-A40C-E52686A92EAF}" srcId="{6DFE81F1-636E-431B-8B02-56558D811C81}" destId="{D7CAB98A-E120-43F7-9C79-A0B59B902932}" srcOrd="1" destOrd="0" parTransId="{B95ACF95-18C4-45D1-8742-261D4066D475}" sibTransId="{FFACAA04-DA77-4B70-BF42-3E3036C6590E}"/>
    <dgm:cxn modelId="{BE43061C-8A7B-4282-B53E-1B2FC188136F}" type="presOf" srcId="{CD3B4609-92F0-4B11-B6D5-15A2451FF0E4}" destId="{180DED44-9F0B-4B5C-B72D-2873958D704E}" srcOrd="0" destOrd="0" presId="urn:microsoft.com/office/officeart/2005/8/layout/hList1"/>
    <dgm:cxn modelId="{9D8ED6F4-9443-4246-A78E-CB5A5094132F}" type="presOf" srcId="{2C64F486-4DEC-44BB-813F-3D0DFDC48D6D}" destId="{180DED44-9F0B-4B5C-B72D-2873958D704E}" srcOrd="0" destOrd="1" presId="urn:microsoft.com/office/officeart/2005/8/layout/hList1"/>
    <dgm:cxn modelId="{19F2B3FD-3C0B-48F4-AB76-E14C95C68CA7}" srcId="{D7CAB98A-E120-43F7-9C79-A0B59B902932}" destId="{2C64F486-4DEC-44BB-813F-3D0DFDC48D6D}" srcOrd="1" destOrd="0" parTransId="{CEAED744-4386-471D-882A-3D7F53E9E6E6}" sibTransId="{626D8B70-E3EB-4405-B7DC-B00E03296835}"/>
    <dgm:cxn modelId="{F3F0181D-3B5B-4BD9-896E-D9A70D2B5977}" srcId="{D7CAB98A-E120-43F7-9C79-A0B59B902932}" destId="{CD3B4609-92F0-4B11-B6D5-15A2451FF0E4}" srcOrd="0" destOrd="0" parTransId="{F8E6E545-F483-4B19-9889-19297B0FD48B}" sibTransId="{A8412C7D-3EA7-4D6F-B20B-C72AA980DC75}"/>
    <dgm:cxn modelId="{4B07E335-5A6A-4D8D-91C2-61D948AC14B3}" type="presOf" srcId="{D7CAB98A-E120-43F7-9C79-A0B59B902932}" destId="{E1B47FAB-6463-4A73-A829-FEE5C7ECBC5B}" srcOrd="0" destOrd="0" presId="urn:microsoft.com/office/officeart/2005/8/layout/hList1"/>
    <dgm:cxn modelId="{8CA9627D-9470-4343-B80A-E9815606EF4F}" type="presOf" srcId="{F4ED7812-8498-4D74-B65B-80716AA42582}" destId="{3D4FDB8C-0A43-4AF5-96E8-52727568FE61}" srcOrd="0" destOrd="0" presId="urn:microsoft.com/office/officeart/2005/8/layout/hList1"/>
    <dgm:cxn modelId="{32A4642A-D8DF-4FF8-BD20-CD5C0464BE1C}" type="presOf" srcId="{6DFE81F1-636E-431B-8B02-56558D811C81}" destId="{7368403F-2549-4ADF-A93E-9C49EC5FAF43}" srcOrd="0" destOrd="0" presId="urn:microsoft.com/office/officeart/2005/8/layout/hList1"/>
    <dgm:cxn modelId="{DBD6A9A3-3874-43A6-BE50-B72ABC88D16B}" type="presOf" srcId="{847F345C-4692-42EB-98E9-7A97E1BB3B9D}" destId="{5373B55D-9D3D-44C1-9D79-1F3699B67928}" srcOrd="0" destOrd="0" presId="urn:microsoft.com/office/officeart/2005/8/layout/hList1"/>
    <dgm:cxn modelId="{45B66580-B001-4505-ADF6-230466EFE101}" srcId="{6DFE81F1-636E-431B-8B02-56558D811C81}" destId="{F4ED7812-8498-4D74-B65B-80716AA42582}" srcOrd="0" destOrd="0" parTransId="{4108D1CD-5F4D-4160-94E4-770A3D236424}" sibTransId="{BC3B9499-4ACA-4F7A-96F4-D6A461C901E3}"/>
    <dgm:cxn modelId="{E1353F33-4E09-4D21-A0A2-EA4EAAF4C619}" type="presParOf" srcId="{7368403F-2549-4ADF-A93E-9C49EC5FAF43}" destId="{D5C7F32A-31E0-4193-B0A3-5546985A3222}" srcOrd="0" destOrd="0" presId="urn:microsoft.com/office/officeart/2005/8/layout/hList1"/>
    <dgm:cxn modelId="{ED178B7D-ADA2-4655-B4A0-7242C3B6E90C}" type="presParOf" srcId="{D5C7F32A-31E0-4193-B0A3-5546985A3222}" destId="{3D4FDB8C-0A43-4AF5-96E8-52727568FE61}" srcOrd="0" destOrd="0" presId="urn:microsoft.com/office/officeart/2005/8/layout/hList1"/>
    <dgm:cxn modelId="{BD496346-247D-4676-8A4F-26244669903E}" type="presParOf" srcId="{D5C7F32A-31E0-4193-B0A3-5546985A3222}" destId="{5373B55D-9D3D-44C1-9D79-1F3699B67928}" srcOrd="1" destOrd="0" presId="urn:microsoft.com/office/officeart/2005/8/layout/hList1"/>
    <dgm:cxn modelId="{D7A7CFB2-44CD-4FDF-8D52-3269AB963AD4}" type="presParOf" srcId="{7368403F-2549-4ADF-A93E-9C49EC5FAF43}" destId="{2EA2BF08-4249-46ED-B368-9E834B326A40}" srcOrd="1" destOrd="0" presId="urn:microsoft.com/office/officeart/2005/8/layout/hList1"/>
    <dgm:cxn modelId="{9D6F1186-0823-4BBE-BDFB-1C6096C50023}" type="presParOf" srcId="{7368403F-2549-4ADF-A93E-9C49EC5FAF43}" destId="{82B798E5-700E-4837-B5C0-321E461D36E7}" srcOrd="2" destOrd="0" presId="urn:microsoft.com/office/officeart/2005/8/layout/hList1"/>
    <dgm:cxn modelId="{53626035-8900-4909-A321-26DADE9E59CA}" type="presParOf" srcId="{82B798E5-700E-4837-B5C0-321E461D36E7}" destId="{E1B47FAB-6463-4A73-A829-FEE5C7ECBC5B}" srcOrd="0" destOrd="0" presId="urn:microsoft.com/office/officeart/2005/8/layout/hList1"/>
    <dgm:cxn modelId="{003AE5BF-36AC-4885-B5BC-6A5F574B6918}" type="presParOf" srcId="{82B798E5-700E-4837-B5C0-321E461D36E7}" destId="{180DED44-9F0B-4B5C-B72D-2873958D704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4FDB8C-0A43-4AF5-96E8-52727568FE61}">
      <dsp:nvSpPr>
        <dsp:cNvPr id="0" name=""/>
        <dsp:cNvSpPr/>
      </dsp:nvSpPr>
      <dsp:spPr>
        <a:xfrm>
          <a:off x="40" y="60287"/>
          <a:ext cx="3903431" cy="8064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Hospodářský výsledek</a:t>
          </a:r>
          <a:endParaRPr lang="cs-CZ" sz="2800" kern="1200" dirty="0"/>
        </a:p>
      </dsp:txBody>
      <dsp:txXfrm>
        <a:off x="40" y="60287"/>
        <a:ext cx="3903431" cy="806400"/>
      </dsp:txXfrm>
    </dsp:sp>
    <dsp:sp modelId="{5373B55D-9D3D-44C1-9D79-1F3699B67928}">
      <dsp:nvSpPr>
        <dsp:cNvPr id="0" name=""/>
        <dsp:cNvSpPr/>
      </dsp:nvSpPr>
      <dsp:spPr>
        <a:xfrm>
          <a:off x="40" y="866687"/>
          <a:ext cx="3903431" cy="32497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Rozdíl mezi účetními výnosy a náklady      (tzn. 6.. – 5..)</a:t>
          </a:r>
          <a:endParaRPr lang="cs-CZ" sz="2800" kern="1200" dirty="0"/>
        </a:p>
      </dsp:txBody>
      <dsp:txXfrm>
        <a:off x="40" y="866687"/>
        <a:ext cx="3903431" cy="3249736"/>
      </dsp:txXfrm>
    </dsp:sp>
    <dsp:sp modelId="{E1B47FAB-6463-4A73-A829-FEE5C7ECBC5B}">
      <dsp:nvSpPr>
        <dsp:cNvPr id="0" name=""/>
        <dsp:cNvSpPr/>
      </dsp:nvSpPr>
      <dsp:spPr>
        <a:xfrm>
          <a:off x="4449952" y="60287"/>
          <a:ext cx="3903431" cy="8064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Základ daně z příjmů</a:t>
          </a:r>
          <a:endParaRPr lang="cs-CZ" sz="2800" kern="1200" dirty="0"/>
        </a:p>
      </dsp:txBody>
      <dsp:txXfrm>
        <a:off x="4449952" y="60287"/>
        <a:ext cx="3903431" cy="806400"/>
      </dsp:txXfrm>
    </dsp:sp>
    <dsp:sp modelId="{180DED44-9F0B-4B5C-B72D-2873958D704E}">
      <dsp:nvSpPr>
        <dsp:cNvPr id="0" name=""/>
        <dsp:cNvSpPr/>
      </dsp:nvSpPr>
      <dsp:spPr>
        <a:xfrm>
          <a:off x="4449952" y="866687"/>
          <a:ext cx="3903431" cy="32497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Je upraven Zákonem č. 586/1992 Sb.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Definuje zdroj příjmů (§ 22) a výdaje na dosažení zajištění a udržení příjmů (§24, §25)</a:t>
          </a:r>
          <a:endParaRPr lang="cs-CZ" sz="2800" kern="1200" dirty="0"/>
        </a:p>
      </dsp:txBody>
      <dsp:txXfrm>
        <a:off x="4449952" y="866687"/>
        <a:ext cx="3903431" cy="3249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AAFE6BB-3520-4D59-AF4D-5633DA43189A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1B61B07-D993-46DE-BECD-8F5A1B551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9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E9946-2D82-45C2-B79C-9B3F525C1CBB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841954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873379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64908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172295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3742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404968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1293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8694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43538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10</a:t>
            </a:fld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281010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0E34D-F3F8-4B81-B48A-252701244F8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5BA5-EA6A-4D24-9E52-D94593E79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169A9-F060-4C00-B0D2-6668F2E2701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C93F9-4874-4156-AB41-5C08C8737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08441-9F23-48F8-86DA-657B28C0F2B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4525-209B-4260-8DFC-94D8EC966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321DC-08B7-4677-A7F0-C1DB096A691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C0679-458E-4138-AF93-BF96A887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0A0F-E8E6-41B5-B9CE-D45E0F26AF36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062AF-7BDC-4D2F-9127-89FC93AF1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6F19-F09C-43DC-83AC-1E82682B929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2B661-999D-4704-BCE9-6C629ED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A551-5D54-4D07-936D-9EB3E2D0DEBC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60E1B-8B91-477E-8501-57A10974D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B24E5-C6C0-465C-A5A7-C5589124B1A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5039-E3B7-471B-B61C-9B8B0F42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7B2-6C81-418A-8498-890A244716A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ECF-5DC0-4EAC-A1B5-31FD5329E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0D147-2104-440E-B032-5635D81AA60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AE79-0265-4E1E-AB07-01A47408B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B13-B585-43EE-9165-CD9368203108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918F-B12E-42B8-AF59-EA9FC6947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650E0B-20C3-4257-8578-859A584DABD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F102F7-DEF6-4EF6-8F8E-7EE539043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29468339@N02/46120355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13195437"/>
              </p:ext>
            </p:extLst>
          </p:nvPr>
        </p:nvGraphicFramePr>
        <p:xfrm>
          <a:off x="107504" y="2611228"/>
          <a:ext cx="8569325" cy="4246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Petra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Kábrtová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Máchová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VY_32_INOVACE_12_DANE_A_FINANCE_04</a:t>
                      </a:r>
                    </a:p>
                    <a:p>
                      <a:r>
                        <a:rPr lang="cs-CZ" b="1" smtClean="0"/>
                        <a:t>Transformace hospodářského výsledku na základ daně z příjmů právnických osob</a:t>
                      </a:r>
                      <a:endParaRPr lang="cs-CZ" b="1" dirty="0" smtClean="0"/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finance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akademie, 4.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Vymezení základních pojmů, příklady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daňově neúčinných nákladů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příklady výpočtu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Hospodářský výsledek – opakování pojmu: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2658905"/>
            <a:ext cx="8353425" cy="417671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Hospodářský výsledek:</a:t>
            </a: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= důležitý ukazatel hospodaření účetní jednotky</a:t>
            </a: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= rozdíl mezi </a:t>
            </a: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VÝNOSY </a:t>
            </a:r>
            <a:r>
              <a:rPr lang="cs-CZ" sz="1600" b="1" dirty="0" smtClean="0">
                <a:latin typeface="Arial" charset="0"/>
                <a:cs typeface="Arial" charset="0"/>
              </a:rPr>
              <a:t>(účtová třída 6) </a:t>
            </a:r>
            <a:r>
              <a:rPr lang="cs-CZ" sz="2200" b="1" dirty="0" smtClean="0">
                <a:latin typeface="Arial" charset="0"/>
                <a:cs typeface="Arial" charset="0"/>
              </a:rPr>
              <a:t>a 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NÁKLADY </a:t>
            </a:r>
            <a:r>
              <a:rPr lang="cs-CZ" sz="1600" b="1" dirty="0" smtClean="0">
                <a:latin typeface="Arial" charset="0"/>
                <a:cs typeface="Arial" charset="0"/>
              </a:rPr>
              <a:t>(účtová třída 5)</a:t>
            </a: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   VÝNOSY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</a:t>
            </a:r>
            <a:r>
              <a:rPr lang="cs-CZ" sz="2200" b="1" dirty="0" smtClean="0">
                <a:latin typeface="Arial" charset="0"/>
                <a:cs typeface="Arial" charset="0"/>
              </a:rPr>
              <a:t>minus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NÁKLADY </a:t>
            </a:r>
            <a:r>
              <a:rPr lang="cs-CZ" sz="2200" b="1" dirty="0" smtClean="0">
                <a:latin typeface="Arial" charset="0"/>
                <a:cs typeface="Arial" charset="0"/>
              </a:rPr>
              <a:t>&gt; 0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                           </a:t>
            </a:r>
            <a:r>
              <a:rPr lang="cs-CZ" sz="2200" b="1" dirty="0" smtClean="0">
                <a:latin typeface="Arial" charset="0"/>
                <a:cs typeface="Arial" charset="0"/>
              </a:rPr>
              <a:t>ZISK</a:t>
            </a: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   VÝNOSY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</a:t>
            </a:r>
            <a:r>
              <a:rPr lang="cs-CZ" sz="2200" b="1" dirty="0">
                <a:latin typeface="Arial" charset="0"/>
                <a:cs typeface="Arial" charset="0"/>
              </a:rPr>
              <a:t>minus</a:t>
            </a:r>
            <a:r>
              <a:rPr lang="cs-CZ" sz="2200" b="1" dirty="0">
                <a:solidFill>
                  <a:srgbClr val="00B0F0"/>
                </a:solidFill>
                <a:latin typeface="Arial" charset="0"/>
                <a:cs typeface="Arial" charset="0"/>
              </a:rPr>
              <a:t> NÁKLADY </a:t>
            </a:r>
            <a:r>
              <a:rPr lang="cs-CZ" sz="2200" b="1" dirty="0" smtClean="0">
                <a:latin typeface="Arial" charset="0"/>
                <a:cs typeface="Arial" charset="0"/>
              </a:rPr>
              <a:t>&lt; 0                            ZTRÁTA</a:t>
            </a:r>
            <a:endParaRPr lang="cs-CZ" sz="2200" b="1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5398423" y="4747261"/>
            <a:ext cx="1080120" cy="288032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Šipka doprava se zářezem 6"/>
          <p:cNvSpPr/>
          <p:nvPr/>
        </p:nvSpPr>
        <p:spPr>
          <a:xfrm>
            <a:off x="5398423" y="5949280"/>
            <a:ext cx="1080120" cy="288032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057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4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Rozdíl mezi kladným hospodářským výsledkem a základem daně z příjmů: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58514284"/>
              </p:ext>
            </p:extLst>
          </p:nvPr>
        </p:nvGraphicFramePr>
        <p:xfrm>
          <a:off x="395536" y="2564904"/>
          <a:ext cx="8353425" cy="417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="" xmlns:p14="http://schemas.microsoft.com/office/powerpoint/2010/main" val="142120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4FDB8C-0A43-4AF5-96E8-52727568F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3D4FDB8C-0A43-4AF5-96E8-52727568F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3D4FDB8C-0A43-4AF5-96E8-52727568FE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B47FAB-6463-4A73-A829-FEE5C7ECBC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E1B47FAB-6463-4A73-A829-FEE5C7ECBC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E1B47FAB-6463-4A73-A829-FEE5C7ECBC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373B55D-9D3D-44C1-9D79-1F3699B67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5373B55D-9D3D-44C1-9D79-1F3699B67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5373B55D-9D3D-44C1-9D79-1F3699B67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0DED44-9F0B-4B5C-B72D-2873958D7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180DED44-9F0B-4B5C-B72D-2873958D7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180DED44-9F0B-4B5C-B72D-2873958D7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AtOnc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Schéma transformace hospodářského výsledku na základ daně z příjmů – právnické osoby: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390978"/>
            <a:ext cx="2880319" cy="446702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ÚČETNICTVÍ:</a:t>
            </a:r>
          </a:p>
          <a:p>
            <a:pPr marL="0" indent="0">
              <a:buNone/>
            </a:pP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Účetní hospodářský výsledek (6.. – 5..)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390978"/>
            <a:ext cx="51480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DAŇOVÉ PŘIZNÁNÍ:</a:t>
            </a:r>
          </a:p>
          <a:p>
            <a:r>
              <a:rPr lang="en-US" b="1" dirty="0" smtClean="0"/>
              <a:t>+ </a:t>
            </a:r>
            <a:r>
              <a:rPr lang="cs-CZ" b="1" dirty="0" smtClean="0"/>
              <a:t>  </a:t>
            </a:r>
            <a:r>
              <a:rPr lang="en-US" b="1" dirty="0" smtClean="0"/>
              <a:t>n</a:t>
            </a:r>
            <a:r>
              <a:rPr lang="cs-CZ" b="1" dirty="0" err="1" smtClean="0"/>
              <a:t>áklady</a:t>
            </a:r>
            <a:r>
              <a:rPr lang="cs-CZ" b="1" dirty="0"/>
              <a:t> </a:t>
            </a:r>
            <a:r>
              <a:rPr lang="cs-CZ" b="1" dirty="0" smtClean="0"/>
              <a:t>daňově neuznatelné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 výnosy nezahrnované do ZD</a:t>
            </a:r>
          </a:p>
          <a:p>
            <a:r>
              <a:rPr lang="en-US" b="1" dirty="0" smtClean="0"/>
              <a:t>+</a:t>
            </a:r>
            <a:r>
              <a:rPr lang="cs-CZ" b="1" dirty="0" smtClean="0"/>
              <a:t>/-  rozdíl mezi účetními a daňovými odpisy</a:t>
            </a:r>
          </a:p>
          <a:p>
            <a:r>
              <a:rPr lang="cs-CZ" b="1" dirty="0" smtClean="0"/>
              <a:t>-----------------------------------------------------------------</a:t>
            </a:r>
          </a:p>
          <a:p>
            <a:pPr algn="ctr"/>
            <a:r>
              <a:rPr lang="cs-CZ" sz="2000" b="1" dirty="0" smtClean="0">
                <a:solidFill>
                  <a:srgbClr val="990033"/>
                </a:solidFill>
              </a:rPr>
              <a:t>ZÁKLAD DANĚ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Odčitatelné položky (§20 a §34 ZDP)</a:t>
            </a:r>
          </a:p>
          <a:p>
            <a:r>
              <a:rPr lang="cs-CZ" b="1" dirty="0" smtClean="0"/>
              <a:t>-----------------------------------------------------------------</a:t>
            </a:r>
          </a:p>
          <a:p>
            <a:pPr algn="ctr"/>
            <a:r>
              <a:rPr lang="cs-CZ" sz="2000" b="1" dirty="0" smtClean="0">
                <a:solidFill>
                  <a:srgbClr val="990033"/>
                </a:solidFill>
              </a:rPr>
              <a:t>ZD SNÍŽENÝ O ODČITATELNÉ POLOŽKY</a:t>
            </a:r>
          </a:p>
          <a:p>
            <a:pPr algn="ctr"/>
            <a:r>
              <a:rPr lang="cs-CZ" sz="2000" b="1" dirty="0" smtClean="0">
                <a:solidFill>
                  <a:srgbClr val="990033"/>
                </a:solidFill>
              </a:rPr>
              <a:t>(zaokrouhlení na 1 000 dolů)</a:t>
            </a:r>
          </a:p>
          <a:p>
            <a:r>
              <a:rPr lang="cs-CZ" b="1" dirty="0" smtClean="0"/>
              <a:t>X sazba daně z příjmů PO (r.2013 – 19%)</a:t>
            </a:r>
          </a:p>
          <a:p>
            <a:r>
              <a:rPr lang="cs-CZ" b="1" dirty="0" smtClean="0"/>
              <a:t>-----------------------------------------------------------------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Slevy na dani (§35 ZDP)</a:t>
            </a:r>
          </a:p>
          <a:p>
            <a:r>
              <a:rPr lang="cs-CZ" b="1" dirty="0" smtClean="0"/>
              <a:t>-----------------------------------------------------------------</a:t>
            </a:r>
          </a:p>
          <a:p>
            <a:pPr algn="ctr"/>
            <a:r>
              <a:rPr lang="cs-CZ" sz="2000" b="1" dirty="0" smtClean="0">
                <a:solidFill>
                  <a:srgbClr val="990033"/>
                </a:solidFill>
              </a:rPr>
              <a:t>VÝSLEDNÁ DAŇOVÁ POVINNOST</a:t>
            </a:r>
            <a:endParaRPr lang="cs-CZ" sz="2000" b="1" dirty="0">
              <a:solidFill>
                <a:srgbClr val="990033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131840" y="4365104"/>
            <a:ext cx="720080" cy="57606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073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Příklady daňově neuznatelných nákladů: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427787"/>
            <a:ext cx="5076056" cy="3936960"/>
          </a:xfrm>
        </p:spPr>
        <p:txBody>
          <a:bodyPr/>
          <a:lstStyle/>
          <a:p>
            <a:pPr marL="0" indent="0">
              <a:buNone/>
            </a:pP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1t) 	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výdaje na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reprezentaci (513)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1f)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penále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, úroky z prodlení 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pokuty s výjimkou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uvedenou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v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§24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 odst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2 písm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zi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  (545)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1zg)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účetní odpisy  (551)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1n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manka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a škody přesahující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náhrady s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výjimkou uvedenou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v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§24 (549, 569)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492897"/>
            <a:ext cx="5148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>
              <a:solidFill>
                <a:srgbClr val="990033"/>
              </a:solidFill>
            </a:endParaRPr>
          </a:p>
        </p:txBody>
      </p:sp>
      <p:pic>
        <p:nvPicPr>
          <p:cNvPr id="1026" name="Picture 2" descr="http://farm6.staticflickr.com/5309/5753407360_38d32043d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806" y="3887658"/>
            <a:ext cx="3982194" cy="26879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61806" y="6581001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674" y="2697835"/>
            <a:ext cx="86409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§ 25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ZDP: Za výdaje (náklady) vynaložené dosažení, zajištění a udržení příjmů NELZE UZNAT zejména - příklady: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671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Výnosy, které již byly zdaněny: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295" y="2514116"/>
            <a:ext cx="8964488" cy="21390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Součástí výnosů účetní jednotky mohou být i podíly na zisku či dividendy (účty 665 a 666), které již byly zdaněny u zdroje, tzn. srážkovou daní ve výši 15%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 úpravě hospodářského výsledku na základ daně je musíme odečíst  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492897"/>
            <a:ext cx="5148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>
              <a:solidFill>
                <a:srgbClr val="990033"/>
              </a:solidFill>
            </a:endParaRPr>
          </a:p>
        </p:txBody>
      </p:sp>
      <p:pic>
        <p:nvPicPr>
          <p:cNvPr id="1026" name="Picture 2" descr="http://farm4.staticflickr.com/3344/4612035503_13ffb333f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21088"/>
            <a:ext cx="3784753" cy="25206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28913" y="6495514"/>
            <a:ext cx="8640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Obr.č.2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354654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Odčitatelné položky od základu daně: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92952"/>
            <a:ext cx="8280920" cy="3634896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§34: od základu daně lze odečíst daňovou ztrátu nebo její část, a to nejdéle v 5 následujících obdobích po období, kdy byla vyměřena</a:t>
            </a:r>
          </a:p>
          <a:p>
            <a:pPr marL="0" indent="0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§20: základ daně snížený dle §34 lze snížit o hodnotu darů, poskytnutou obcím, krajům,………. pokud hodnota daru činí minimálně 2 000,- Kč.  V úhrnu lze odečíst nejvýše 10% ze základu daně.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492897"/>
            <a:ext cx="5148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6982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Příklady výpočtu: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843" y="2492896"/>
            <a:ext cx="8820472" cy="3478657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Dne 1. března 2013 došlo k havárii firemního automobilu, viz. inventární karta.</a:t>
            </a:r>
          </a:p>
          <a:p>
            <a:pPr marL="0" indent="0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13425774"/>
              </p:ext>
            </p:extLst>
          </p:nvPr>
        </p:nvGraphicFramePr>
        <p:xfrm>
          <a:off x="251520" y="3020307"/>
          <a:ext cx="8470116" cy="266700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411686"/>
                <a:gridCol w="1411686"/>
                <a:gridCol w="1411686"/>
                <a:gridCol w="1411686"/>
                <a:gridCol w="1411686"/>
                <a:gridCol w="1411686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Os. Automobil Škoda Octavia </a:t>
                      </a:r>
                      <a:r>
                        <a:rPr lang="cs-CZ" dirty="0" err="1" smtClean="0"/>
                        <a:t>Combi</a:t>
                      </a:r>
                      <a:r>
                        <a:rPr lang="cs-CZ" dirty="0" smtClean="0"/>
                        <a:t> 1,9 TDI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Dat. zař. do provozu: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Pořizovací cena: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480 000,-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Údaje o účetních odpisech:</a:t>
                      </a:r>
                    </a:p>
                    <a:p>
                      <a:r>
                        <a:rPr lang="cs-CZ" dirty="0" smtClean="0"/>
                        <a:t>Odpisy měsíční lineární, předpokládaná doba užití 4 roky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Údaje o daňových odpisech:</a:t>
                      </a:r>
                    </a:p>
                    <a:p>
                      <a:r>
                        <a:rPr lang="cs-CZ" dirty="0" smtClean="0"/>
                        <a:t>OS 2, odpisy zrychlené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370 000,-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384 000,-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5805264"/>
            <a:ext cx="8820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Automobil musel být zcela vyřazen. V listopadu 2013 oznámila pojišťovna výši náhrady z havarijního pojištění ve výši 280 000,- . Zaúčtujte všechny účetní operace v r. 2013 a posuďte daňovou účinnost nákladů.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15810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817722" y="548680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280920" cy="3634896"/>
          </a:xfrm>
        </p:spPr>
        <p:txBody>
          <a:bodyPr/>
          <a:lstStyle/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Vyřazení automobilu: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Účetní odpis leden – únor 2013: 20 000,- 551/082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ZC do nákladů: 350 000,- 549/082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Vyřazení v PC: 480 000,-  082/022</a:t>
            </a:r>
            <a:endParaRPr lang="cs-CZ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Oznámení pojišťovny o výši náhrady: 280 000,- 378/648</a:t>
            </a:r>
            <a:endParaRPr lang="cs-CZ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1800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Daňová účinnost: 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549……pouze do výše náhrad (280 000,-) </a:t>
            </a:r>
            <a:r>
              <a:rPr lang="cs-CZ" sz="1800" b="1" i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tzn. 70 000,- je daňově neúčinných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551…… účetní odpisy 20 000,- (daňový odpis 2 x 384 000,-/5 = </a:t>
            </a:r>
          </a:p>
          <a:p>
            <a:pPr marL="0" indent="0">
              <a:buNone/>
            </a:pPr>
            <a:r>
              <a:rPr lang="cs-CZ" sz="1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153 600</a:t>
            </a:r>
            <a:r>
              <a:rPr lang="cs-CZ" sz="1800" b="1" i="1" smtClean="0">
                <a:latin typeface="Arial" panose="020B0604020202020204" pitchFamily="34" charset="0"/>
                <a:cs typeface="Arial" panose="020B0604020202020204" pitchFamily="34" charset="0"/>
              </a:rPr>
              <a:t>,- </a:t>
            </a:r>
            <a:r>
              <a:rPr lang="cs-CZ" sz="1800" b="1" i="1" smtClean="0">
                <a:latin typeface="Arial" panose="020B0604020202020204" pitchFamily="34" charset="0"/>
                <a:cs typeface="Arial" panose="020B0604020202020204" pitchFamily="34" charset="0"/>
              </a:rPr>
              <a:t>→ v roce vyřazení můžeme uplatnit pouze ½, tzn. 76 800,- → </a:t>
            </a:r>
            <a:r>
              <a:rPr lang="cs-CZ" sz="1800" b="1" i="1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tzn. HV při úpravě na základ daně snížíme o – 56 800,- </a:t>
            </a:r>
            <a:endParaRPr lang="cs-CZ" sz="1800" b="1" i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492897"/>
            <a:ext cx="5148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818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smtClean="0">
                <a:latin typeface="Arial" charset="0"/>
                <a:cs typeface="Arial" charset="0"/>
              </a:rPr>
              <a:t>Zdroje, autorská práva: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4287" y="2564904"/>
            <a:ext cx="8892480" cy="417671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Knihy: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ŠTOHL, Pavel. Učebnice účetnictví 2.díl. Znojmo: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Štohl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vzdělávací středisko Znojmo, 2012, ISBN 978-80-87237-24-3.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Sbírka řešených příkladů z účetnictví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2010, ISBN 978-80-87314-09-8.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Obrázky a online zdroje: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Obr.č.1: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PAULSON, </a:t>
            </a:r>
            <a:r>
              <a:rPr lang="cs-CZ" sz="1400" dirty="0" err="1">
                <a:latin typeface="Arial" panose="020B0604020202020204" pitchFamily="34" charset="0"/>
                <a:cs typeface="Arial" panose="020B0604020202020204" pitchFamily="34" charset="0"/>
              </a:rPr>
              <a:t>Metthew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cs-CZ" sz="1400" i="1" dirty="0">
                <a:latin typeface="Arial" panose="020B0604020202020204" pitchFamily="34" charset="0"/>
                <a:cs typeface="Arial" panose="020B0604020202020204" pitchFamily="34" charset="0"/>
              </a:rPr>
              <a:t>www.flickr.com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 [online]. [cit. 30.8.2013]. Dostupný na WWW: http://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www.flickr.com/photos/matthewpaulson/5753407360</a:t>
            </a:r>
          </a:p>
          <a:p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Obr.č.2: </a:t>
            </a: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@DOUG88888. </a:t>
            </a:r>
            <a:r>
              <a:rPr lang="pl-PL" sz="1400" i="1" dirty="0">
                <a:latin typeface="Arial" panose="020B0604020202020204" pitchFamily="34" charset="0"/>
                <a:cs typeface="Arial" panose="020B0604020202020204" pitchFamily="34" charset="0"/>
              </a:rPr>
              <a:t>www.flickr.com</a:t>
            </a: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 [online]. [cit. 2.9.2013]. Dostupný na WWW: </a:t>
            </a: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</a:t>
            </a:r>
            <a:r>
              <a:rPr lang="pl-PL" sz="140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://www.flickr.com/photos/29468339@N02/4612035503</a:t>
            </a:r>
            <a:endParaRPr lang="pl-PL" sz="14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MS Office.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1744</TotalTime>
  <Words>683</Words>
  <Application>Microsoft Office PowerPoint</Application>
  <PresentationFormat>Předvádění na obrazovce (4:3)</PresentationFormat>
  <Paragraphs>130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Hospodářský výsledek – opakování pojmu:</vt:lpstr>
      <vt:lpstr>Rozdíl mezi kladným hospodářským výsledkem a základem daně z příjmů:</vt:lpstr>
      <vt:lpstr>Schéma transformace hospodářského výsledku na základ daně z příjmů – právnické osoby:</vt:lpstr>
      <vt:lpstr>Příklady daňově neuznatelných nákladů:</vt:lpstr>
      <vt:lpstr>Výnosy, které již byly zdaněny:</vt:lpstr>
      <vt:lpstr>Odčitatelné položky od základu daně:</vt:lpstr>
      <vt:lpstr>Příklady výpočtu:</vt:lpstr>
      <vt:lpstr>Řešení:</vt:lpstr>
      <vt:lpstr>Zdroje, autorská práva: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OAHK</cp:lastModifiedBy>
  <cp:revision>164</cp:revision>
  <dcterms:created xsi:type="dcterms:W3CDTF">2012-11-30T22:17:21Z</dcterms:created>
  <dcterms:modified xsi:type="dcterms:W3CDTF">2013-10-02T11:33:10Z</dcterms:modified>
</cp:coreProperties>
</file>