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4" r:id="rId3"/>
    <p:sldId id="277" r:id="rId4"/>
    <p:sldId id="278" r:id="rId5"/>
    <p:sldId id="279" r:id="rId6"/>
    <p:sldId id="280" r:id="rId7"/>
    <p:sldId id="275" r:id="rId8"/>
    <p:sldId id="276" r:id="rId9"/>
    <p:sldId id="281" r:id="rId10"/>
    <p:sldId id="282" r:id="rId11"/>
    <p:sldId id="284" r:id="rId12"/>
    <p:sldId id="283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DEDF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6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04E5EC-480B-4861-AAA5-707CA89C4BB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760138-995F-4231-BC06-A1929DA38412}">
      <dgm:prSet phldrT="[Text]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r>
            <a:rPr lang="cs-CZ" dirty="0" smtClean="0"/>
            <a:t>Účetní závěrka</a:t>
          </a:r>
          <a:endParaRPr lang="cs-CZ" dirty="0"/>
        </a:p>
      </dgm:t>
    </dgm:pt>
    <dgm:pt modelId="{2220F79B-5785-4270-85DE-A3B43084A89C}" type="parTrans" cxnId="{B93F63FB-FD32-4698-9DEA-A5A9AD0090DB}">
      <dgm:prSet/>
      <dgm:spPr/>
      <dgm:t>
        <a:bodyPr/>
        <a:lstStyle/>
        <a:p>
          <a:endParaRPr lang="cs-CZ"/>
        </a:p>
      </dgm:t>
    </dgm:pt>
    <dgm:pt modelId="{D7616622-B88A-47F4-83EF-ECE29C85872D}" type="sibTrans" cxnId="{B93F63FB-FD32-4698-9DEA-A5A9AD0090DB}">
      <dgm:prSet/>
      <dgm:spPr/>
      <dgm:t>
        <a:bodyPr/>
        <a:lstStyle/>
        <a:p>
          <a:endParaRPr lang="cs-CZ"/>
        </a:p>
      </dgm:t>
    </dgm:pt>
    <dgm:pt modelId="{03C150B0-9CD1-4FBB-85DD-9E6B6374601E}">
      <dgm:prSet phldrT="[Text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400" b="1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Řádná</a:t>
          </a:r>
        </a:p>
        <a:p>
          <a:r>
            <a:rPr lang="cs-CZ" sz="1700" dirty="0" smtClean="0"/>
            <a:t>(k poslednímu dni účetního období)</a:t>
          </a:r>
          <a:endParaRPr lang="cs-CZ" sz="1700" dirty="0"/>
        </a:p>
      </dgm:t>
    </dgm:pt>
    <dgm:pt modelId="{82744270-262B-4D30-83FF-146CBE25C3E2}" type="parTrans" cxnId="{DB3F7C78-2B79-45DF-8F1C-AF2FA64E71BD}">
      <dgm:prSet/>
      <dgm:spPr/>
      <dgm:t>
        <a:bodyPr/>
        <a:lstStyle/>
        <a:p>
          <a:endParaRPr lang="cs-CZ"/>
        </a:p>
      </dgm:t>
    </dgm:pt>
    <dgm:pt modelId="{77DD495B-DF3E-49DC-B610-2C55F42D733D}" type="sibTrans" cxnId="{DB3F7C78-2B79-45DF-8F1C-AF2FA64E71BD}">
      <dgm:prSet/>
      <dgm:spPr/>
      <dgm:t>
        <a:bodyPr/>
        <a:lstStyle/>
        <a:p>
          <a:endParaRPr lang="cs-CZ"/>
        </a:p>
      </dgm:t>
    </dgm:pt>
    <dgm:pt modelId="{37EECD20-DC27-4C90-9ADC-063B30A6CF3D}">
      <dgm:prSet phldrT="[Text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r>
            <a:rPr lang="cs-CZ" sz="2000" b="1" dirty="0" smtClean="0">
              <a:latin typeface="Arial" panose="020B0604020202020204" pitchFamily="34" charset="0"/>
              <a:cs typeface="Arial" panose="020B0604020202020204" pitchFamily="34" charset="0"/>
            </a:rPr>
            <a:t>Mimořádná</a:t>
          </a:r>
        </a:p>
        <a:p>
          <a:r>
            <a:rPr lang="cs-CZ" sz="1700" dirty="0" smtClean="0"/>
            <a:t>(v mimořádných situacích nebo kdykoliv v průběhu roku)</a:t>
          </a:r>
          <a:endParaRPr lang="cs-CZ" sz="1700" dirty="0"/>
        </a:p>
      </dgm:t>
    </dgm:pt>
    <dgm:pt modelId="{27E8BB5E-2E8A-4BD6-A187-B892A0367E01}" type="parTrans" cxnId="{B99E9A3C-899D-4A0E-B026-6B9A6FBE54F9}">
      <dgm:prSet/>
      <dgm:spPr/>
      <dgm:t>
        <a:bodyPr/>
        <a:lstStyle/>
        <a:p>
          <a:endParaRPr lang="cs-CZ"/>
        </a:p>
      </dgm:t>
    </dgm:pt>
    <dgm:pt modelId="{8F827BC0-1E53-419E-B60D-00BBE6EDB21D}" type="sibTrans" cxnId="{B99E9A3C-899D-4A0E-B026-6B9A6FBE54F9}">
      <dgm:prSet/>
      <dgm:spPr/>
      <dgm:t>
        <a:bodyPr/>
        <a:lstStyle/>
        <a:p>
          <a:endParaRPr lang="cs-CZ"/>
        </a:p>
      </dgm:t>
    </dgm:pt>
    <dgm:pt modelId="{71F33E74-BE51-451B-8DC3-3BD21139C963}" type="pres">
      <dgm:prSet presAssocID="{9004E5EC-480B-4861-AAA5-707CA89C4BB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37C9A4B-5E8F-4999-9FF0-70D8357CAEC8}" type="pres">
      <dgm:prSet presAssocID="{A2760138-995F-4231-BC06-A1929DA38412}" presName="hierRoot1" presStyleCnt="0"/>
      <dgm:spPr/>
    </dgm:pt>
    <dgm:pt modelId="{7D3633D4-6844-4527-8DD9-D8552B426EBF}" type="pres">
      <dgm:prSet presAssocID="{A2760138-995F-4231-BC06-A1929DA38412}" presName="composite" presStyleCnt="0"/>
      <dgm:spPr/>
    </dgm:pt>
    <dgm:pt modelId="{4D41FD71-BFE8-4E62-A6F5-5986B88BC226}" type="pres">
      <dgm:prSet presAssocID="{A2760138-995F-4231-BC06-A1929DA38412}" presName="background" presStyleLbl="node0" presStyleIdx="0" presStyleCnt="1"/>
      <dgm:spPr>
        <a:solidFill>
          <a:srgbClr val="DEDFE1"/>
        </a:solidFill>
      </dgm:spPr>
    </dgm:pt>
    <dgm:pt modelId="{1CCE355F-7DEB-409D-9EF1-8F7BA6CC6F75}" type="pres">
      <dgm:prSet presAssocID="{A2760138-995F-4231-BC06-A1929DA38412}" presName="text" presStyleLbl="fgAcc0" presStyleIdx="0" presStyleCnt="1" custScaleX="170509" custLinFactNeighborX="-5884" custLinFactNeighborY="-915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50D1A93-691B-4927-9BE5-9C2CD18AF261}" type="pres">
      <dgm:prSet presAssocID="{A2760138-995F-4231-BC06-A1929DA38412}" presName="hierChild2" presStyleCnt="0"/>
      <dgm:spPr/>
    </dgm:pt>
    <dgm:pt modelId="{C30F7E25-2BE8-4982-9DFE-5C82403B76F6}" type="pres">
      <dgm:prSet presAssocID="{82744270-262B-4D30-83FF-146CBE25C3E2}" presName="Name10" presStyleLbl="parChTrans1D2" presStyleIdx="0" presStyleCnt="2"/>
      <dgm:spPr/>
      <dgm:t>
        <a:bodyPr/>
        <a:lstStyle/>
        <a:p>
          <a:endParaRPr lang="cs-CZ"/>
        </a:p>
      </dgm:t>
    </dgm:pt>
    <dgm:pt modelId="{DA8E6CF4-8498-48EE-BBFF-383C2D01ABA8}" type="pres">
      <dgm:prSet presAssocID="{03C150B0-9CD1-4FBB-85DD-9E6B6374601E}" presName="hierRoot2" presStyleCnt="0"/>
      <dgm:spPr/>
    </dgm:pt>
    <dgm:pt modelId="{B149D404-0249-47A9-939E-7487556B0A1D}" type="pres">
      <dgm:prSet presAssocID="{03C150B0-9CD1-4FBB-85DD-9E6B6374601E}" presName="composite2" presStyleCnt="0"/>
      <dgm:spPr/>
    </dgm:pt>
    <dgm:pt modelId="{64B37F22-EFCD-4EE6-B1A0-5CA3E35DFA0A}" type="pres">
      <dgm:prSet presAssocID="{03C150B0-9CD1-4FBB-85DD-9E6B6374601E}" presName="background2" presStyleLbl="node2" presStyleIdx="0" presStyleCnt="2"/>
      <dgm:spPr>
        <a:solidFill>
          <a:srgbClr val="DEDFE1"/>
        </a:solidFill>
      </dgm:spPr>
    </dgm:pt>
    <dgm:pt modelId="{1EA5862D-F716-49FE-9F7A-02087C504E38}" type="pres">
      <dgm:prSet presAssocID="{03C150B0-9CD1-4FBB-85DD-9E6B6374601E}" presName="text2" presStyleLbl="fgAcc2" presStyleIdx="0" presStyleCnt="2" custScaleX="14935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535DA3-EDCB-4FB8-87A1-72F5484B6EEF}" type="pres">
      <dgm:prSet presAssocID="{03C150B0-9CD1-4FBB-85DD-9E6B6374601E}" presName="hierChild3" presStyleCnt="0"/>
      <dgm:spPr/>
    </dgm:pt>
    <dgm:pt modelId="{AA8E9033-D716-4CD0-A39F-C36FC6892829}" type="pres">
      <dgm:prSet presAssocID="{27E8BB5E-2E8A-4BD6-A187-B892A0367E01}" presName="Name10" presStyleLbl="parChTrans1D2" presStyleIdx="1" presStyleCnt="2"/>
      <dgm:spPr/>
      <dgm:t>
        <a:bodyPr/>
        <a:lstStyle/>
        <a:p>
          <a:endParaRPr lang="cs-CZ"/>
        </a:p>
      </dgm:t>
    </dgm:pt>
    <dgm:pt modelId="{DE8A7185-8C04-47E2-9AE3-538066CA98CC}" type="pres">
      <dgm:prSet presAssocID="{37EECD20-DC27-4C90-9ADC-063B30A6CF3D}" presName="hierRoot2" presStyleCnt="0"/>
      <dgm:spPr/>
    </dgm:pt>
    <dgm:pt modelId="{D0716BDF-728A-4212-B328-9A88D9EACFAE}" type="pres">
      <dgm:prSet presAssocID="{37EECD20-DC27-4C90-9ADC-063B30A6CF3D}" presName="composite2" presStyleCnt="0"/>
      <dgm:spPr/>
    </dgm:pt>
    <dgm:pt modelId="{E8A4E5E6-FFF8-45E6-A8DC-E9A0A3ABCD66}" type="pres">
      <dgm:prSet presAssocID="{37EECD20-DC27-4C90-9ADC-063B30A6CF3D}" presName="background2" presStyleLbl="node2" presStyleIdx="1" presStyleCnt="2"/>
      <dgm:spPr>
        <a:solidFill>
          <a:srgbClr val="DEDFE1"/>
        </a:solidFill>
      </dgm:spPr>
    </dgm:pt>
    <dgm:pt modelId="{49FC02D8-FFA5-45E1-BFB4-DBF2EA646310}" type="pres">
      <dgm:prSet presAssocID="{37EECD20-DC27-4C90-9ADC-063B30A6CF3D}" presName="text2" presStyleLbl="fgAcc2" presStyleIdx="1" presStyleCnt="2" custScaleX="14165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5867A96-76B6-4955-8CF9-14B6A7C523A3}" type="pres">
      <dgm:prSet presAssocID="{37EECD20-DC27-4C90-9ADC-063B30A6CF3D}" presName="hierChild3" presStyleCnt="0"/>
      <dgm:spPr/>
    </dgm:pt>
  </dgm:ptLst>
  <dgm:cxnLst>
    <dgm:cxn modelId="{44342F57-EB96-4407-ADDD-750EEA6EC743}" type="presOf" srcId="{03C150B0-9CD1-4FBB-85DD-9E6B6374601E}" destId="{1EA5862D-F716-49FE-9F7A-02087C504E38}" srcOrd="0" destOrd="0" presId="urn:microsoft.com/office/officeart/2005/8/layout/hierarchy1"/>
    <dgm:cxn modelId="{DB3F7C78-2B79-45DF-8F1C-AF2FA64E71BD}" srcId="{A2760138-995F-4231-BC06-A1929DA38412}" destId="{03C150B0-9CD1-4FBB-85DD-9E6B6374601E}" srcOrd="0" destOrd="0" parTransId="{82744270-262B-4D30-83FF-146CBE25C3E2}" sibTransId="{77DD495B-DF3E-49DC-B610-2C55F42D733D}"/>
    <dgm:cxn modelId="{C358C063-330A-44CA-9DEA-65CD9A49A6E5}" type="presOf" srcId="{27E8BB5E-2E8A-4BD6-A187-B892A0367E01}" destId="{AA8E9033-D716-4CD0-A39F-C36FC6892829}" srcOrd="0" destOrd="0" presId="urn:microsoft.com/office/officeart/2005/8/layout/hierarchy1"/>
    <dgm:cxn modelId="{B99E9A3C-899D-4A0E-B026-6B9A6FBE54F9}" srcId="{A2760138-995F-4231-BC06-A1929DA38412}" destId="{37EECD20-DC27-4C90-9ADC-063B30A6CF3D}" srcOrd="1" destOrd="0" parTransId="{27E8BB5E-2E8A-4BD6-A187-B892A0367E01}" sibTransId="{8F827BC0-1E53-419E-B60D-00BBE6EDB21D}"/>
    <dgm:cxn modelId="{B93F63FB-FD32-4698-9DEA-A5A9AD0090DB}" srcId="{9004E5EC-480B-4861-AAA5-707CA89C4BB2}" destId="{A2760138-995F-4231-BC06-A1929DA38412}" srcOrd="0" destOrd="0" parTransId="{2220F79B-5785-4270-85DE-A3B43084A89C}" sibTransId="{D7616622-B88A-47F4-83EF-ECE29C85872D}"/>
    <dgm:cxn modelId="{E27749DB-BBBD-4C57-9DE2-3C6F4B504F9B}" type="presOf" srcId="{37EECD20-DC27-4C90-9ADC-063B30A6CF3D}" destId="{49FC02D8-FFA5-45E1-BFB4-DBF2EA646310}" srcOrd="0" destOrd="0" presId="urn:microsoft.com/office/officeart/2005/8/layout/hierarchy1"/>
    <dgm:cxn modelId="{C8BFE11B-2E40-4861-A4FB-0B87A716F439}" type="presOf" srcId="{82744270-262B-4D30-83FF-146CBE25C3E2}" destId="{C30F7E25-2BE8-4982-9DFE-5C82403B76F6}" srcOrd="0" destOrd="0" presId="urn:microsoft.com/office/officeart/2005/8/layout/hierarchy1"/>
    <dgm:cxn modelId="{580AF114-15E9-4039-9F86-109FB2C24F4F}" type="presOf" srcId="{9004E5EC-480B-4861-AAA5-707CA89C4BB2}" destId="{71F33E74-BE51-451B-8DC3-3BD21139C963}" srcOrd="0" destOrd="0" presId="urn:microsoft.com/office/officeart/2005/8/layout/hierarchy1"/>
    <dgm:cxn modelId="{E4787210-99B6-49F1-AA0F-72E9D6BC6BFA}" type="presOf" srcId="{A2760138-995F-4231-BC06-A1929DA38412}" destId="{1CCE355F-7DEB-409D-9EF1-8F7BA6CC6F75}" srcOrd="0" destOrd="0" presId="urn:microsoft.com/office/officeart/2005/8/layout/hierarchy1"/>
    <dgm:cxn modelId="{2441D620-6BE5-42B3-889D-A8E3C6C431A7}" type="presParOf" srcId="{71F33E74-BE51-451B-8DC3-3BD21139C963}" destId="{337C9A4B-5E8F-4999-9FF0-70D8357CAEC8}" srcOrd="0" destOrd="0" presId="urn:microsoft.com/office/officeart/2005/8/layout/hierarchy1"/>
    <dgm:cxn modelId="{33CCD16B-8FC9-485B-A1B0-1AFA8ACD788D}" type="presParOf" srcId="{337C9A4B-5E8F-4999-9FF0-70D8357CAEC8}" destId="{7D3633D4-6844-4527-8DD9-D8552B426EBF}" srcOrd="0" destOrd="0" presId="urn:microsoft.com/office/officeart/2005/8/layout/hierarchy1"/>
    <dgm:cxn modelId="{DE706B9E-D1F5-4081-A21A-F4A569713D93}" type="presParOf" srcId="{7D3633D4-6844-4527-8DD9-D8552B426EBF}" destId="{4D41FD71-BFE8-4E62-A6F5-5986B88BC226}" srcOrd="0" destOrd="0" presId="urn:microsoft.com/office/officeart/2005/8/layout/hierarchy1"/>
    <dgm:cxn modelId="{8D46FD6D-348E-4495-9D53-AE24CEF6A6F7}" type="presParOf" srcId="{7D3633D4-6844-4527-8DD9-D8552B426EBF}" destId="{1CCE355F-7DEB-409D-9EF1-8F7BA6CC6F75}" srcOrd="1" destOrd="0" presId="urn:microsoft.com/office/officeart/2005/8/layout/hierarchy1"/>
    <dgm:cxn modelId="{12946DC2-7207-41D4-AEAE-AA7E3294D5B6}" type="presParOf" srcId="{337C9A4B-5E8F-4999-9FF0-70D8357CAEC8}" destId="{A50D1A93-691B-4927-9BE5-9C2CD18AF261}" srcOrd="1" destOrd="0" presId="urn:microsoft.com/office/officeart/2005/8/layout/hierarchy1"/>
    <dgm:cxn modelId="{57D036E4-148E-4A44-876C-ADB8FC5C1F15}" type="presParOf" srcId="{A50D1A93-691B-4927-9BE5-9C2CD18AF261}" destId="{C30F7E25-2BE8-4982-9DFE-5C82403B76F6}" srcOrd="0" destOrd="0" presId="urn:microsoft.com/office/officeart/2005/8/layout/hierarchy1"/>
    <dgm:cxn modelId="{B42A1EDD-131A-4DF8-95BD-9EF5CB71DC9B}" type="presParOf" srcId="{A50D1A93-691B-4927-9BE5-9C2CD18AF261}" destId="{DA8E6CF4-8498-48EE-BBFF-383C2D01ABA8}" srcOrd="1" destOrd="0" presId="urn:microsoft.com/office/officeart/2005/8/layout/hierarchy1"/>
    <dgm:cxn modelId="{A4E7BEE5-9815-4171-BC6E-55018CCA23F2}" type="presParOf" srcId="{DA8E6CF4-8498-48EE-BBFF-383C2D01ABA8}" destId="{B149D404-0249-47A9-939E-7487556B0A1D}" srcOrd="0" destOrd="0" presId="urn:microsoft.com/office/officeart/2005/8/layout/hierarchy1"/>
    <dgm:cxn modelId="{FA16499B-B7B2-4100-9C56-B962539C7386}" type="presParOf" srcId="{B149D404-0249-47A9-939E-7487556B0A1D}" destId="{64B37F22-EFCD-4EE6-B1A0-5CA3E35DFA0A}" srcOrd="0" destOrd="0" presId="urn:microsoft.com/office/officeart/2005/8/layout/hierarchy1"/>
    <dgm:cxn modelId="{5BE43C5F-CEDB-413E-BB77-DF51C0ACFD17}" type="presParOf" srcId="{B149D404-0249-47A9-939E-7487556B0A1D}" destId="{1EA5862D-F716-49FE-9F7A-02087C504E38}" srcOrd="1" destOrd="0" presId="urn:microsoft.com/office/officeart/2005/8/layout/hierarchy1"/>
    <dgm:cxn modelId="{B8868E8D-4AD7-4DDE-A663-56A37A123D29}" type="presParOf" srcId="{DA8E6CF4-8498-48EE-BBFF-383C2D01ABA8}" destId="{19535DA3-EDCB-4FB8-87A1-72F5484B6EEF}" srcOrd="1" destOrd="0" presId="urn:microsoft.com/office/officeart/2005/8/layout/hierarchy1"/>
    <dgm:cxn modelId="{678192A9-C0EC-4F4C-B6C3-35F5901EC54E}" type="presParOf" srcId="{A50D1A93-691B-4927-9BE5-9C2CD18AF261}" destId="{AA8E9033-D716-4CD0-A39F-C36FC6892829}" srcOrd="2" destOrd="0" presId="urn:microsoft.com/office/officeart/2005/8/layout/hierarchy1"/>
    <dgm:cxn modelId="{61DA401D-A946-4D33-B866-C22663BEFB36}" type="presParOf" srcId="{A50D1A93-691B-4927-9BE5-9C2CD18AF261}" destId="{DE8A7185-8C04-47E2-9AE3-538066CA98CC}" srcOrd="3" destOrd="0" presId="urn:microsoft.com/office/officeart/2005/8/layout/hierarchy1"/>
    <dgm:cxn modelId="{25F2EA11-35E8-45AF-B7AA-F91343D78DEF}" type="presParOf" srcId="{DE8A7185-8C04-47E2-9AE3-538066CA98CC}" destId="{D0716BDF-728A-4212-B328-9A88D9EACFAE}" srcOrd="0" destOrd="0" presId="urn:microsoft.com/office/officeart/2005/8/layout/hierarchy1"/>
    <dgm:cxn modelId="{F5561061-44E5-41DC-ABFF-45DF838568DA}" type="presParOf" srcId="{D0716BDF-728A-4212-B328-9A88D9EACFAE}" destId="{E8A4E5E6-FFF8-45E6-A8DC-E9A0A3ABCD66}" srcOrd="0" destOrd="0" presId="urn:microsoft.com/office/officeart/2005/8/layout/hierarchy1"/>
    <dgm:cxn modelId="{7CAAFC55-94D1-41CA-898E-92CFEFE326D4}" type="presParOf" srcId="{D0716BDF-728A-4212-B328-9A88D9EACFAE}" destId="{49FC02D8-FFA5-45E1-BFB4-DBF2EA646310}" srcOrd="1" destOrd="0" presId="urn:microsoft.com/office/officeart/2005/8/layout/hierarchy1"/>
    <dgm:cxn modelId="{96CB513B-8C90-47C5-A1DC-73AFB1B91C37}" type="presParOf" srcId="{DE8A7185-8C04-47E2-9AE3-538066CA98CC}" destId="{95867A96-76B6-4955-8CF9-14B6A7C523A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E9033-D716-4CD0-A39F-C36FC6892829}">
      <dsp:nvSpPr>
        <dsp:cNvPr id="0" name=""/>
        <dsp:cNvSpPr/>
      </dsp:nvSpPr>
      <dsp:spPr>
        <a:xfrm>
          <a:off x="3145843" y="1324082"/>
          <a:ext cx="1911478" cy="7275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4433"/>
              </a:lnTo>
              <a:lnTo>
                <a:pt x="1911478" y="534433"/>
              </a:lnTo>
              <a:lnTo>
                <a:pt x="1911478" y="72759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0F7E25-2BE8-4982-9DFE-5C82403B76F6}">
      <dsp:nvSpPr>
        <dsp:cNvPr id="0" name=""/>
        <dsp:cNvSpPr/>
      </dsp:nvSpPr>
      <dsp:spPr>
        <a:xfrm>
          <a:off x="1560004" y="1324082"/>
          <a:ext cx="1585838" cy="727599"/>
        </a:xfrm>
        <a:custGeom>
          <a:avLst/>
          <a:gdLst/>
          <a:ahLst/>
          <a:cxnLst/>
          <a:rect l="0" t="0" r="0" b="0"/>
          <a:pathLst>
            <a:path>
              <a:moveTo>
                <a:pt x="1585838" y="0"/>
              </a:moveTo>
              <a:lnTo>
                <a:pt x="1585838" y="534433"/>
              </a:lnTo>
              <a:lnTo>
                <a:pt x="0" y="534433"/>
              </a:lnTo>
              <a:lnTo>
                <a:pt x="0" y="72759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41FD71-BFE8-4E62-A6F5-5986B88BC226}">
      <dsp:nvSpPr>
        <dsp:cNvPr id="0" name=""/>
        <dsp:cNvSpPr/>
      </dsp:nvSpPr>
      <dsp:spPr>
        <a:xfrm>
          <a:off x="1368151" y="6"/>
          <a:ext cx="3555383" cy="1324075"/>
        </a:xfrm>
        <a:prstGeom prst="roundRect">
          <a:avLst>
            <a:gd name="adj" fmla="val 10000"/>
          </a:avLst>
        </a:prstGeom>
        <a:solidFill>
          <a:srgbClr val="DEDFE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E355F-7DEB-409D-9EF1-8F7BA6CC6F75}">
      <dsp:nvSpPr>
        <dsp:cNvPr id="0" name=""/>
        <dsp:cNvSpPr/>
      </dsp:nvSpPr>
      <dsp:spPr>
        <a:xfrm>
          <a:off x="1599835" y="220107"/>
          <a:ext cx="3555383" cy="132407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Účetní závěrka</a:t>
          </a:r>
          <a:endParaRPr lang="cs-CZ" sz="4200" kern="1200" dirty="0"/>
        </a:p>
      </dsp:txBody>
      <dsp:txXfrm>
        <a:off x="1638616" y="258888"/>
        <a:ext cx="3477821" cy="1246513"/>
      </dsp:txXfrm>
    </dsp:sp>
    <dsp:sp modelId="{64B37F22-EFCD-4EE6-B1A0-5CA3E35DFA0A}">
      <dsp:nvSpPr>
        <dsp:cNvPr id="0" name=""/>
        <dsp:cNvSpPr/>
      </dsp:nvSpPr>
      <dsp:spPr>
        <a:xfrm>
          <a:off x="2901" y="2051682"/>
          <a:ext cx="3114205" cy="1324075"/>
        </a:xfrm>
        <a:prstGeom prst="roundRect">
          <a:avLst>
            <a:gd name="adj" fmla="val 10000"/>
          </a:avLst>
        </a:prstGeom>
        <a:solidFill>
          <a:srgbClr val="DEDFE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5862D-F716-49FE-9F7A-02087C504E38}">
      <dsp:nvSpPr>
        <dsp:cNvPr id="0" name=""/>
        <dsp:cNvSpPr/>
      </dsp:nvSpPr>
      <dsp:spPr>
        <a:xfrm>
          <a:off x="234585" y="2271782"/>
          <a:ext cx="3114205" cy="132407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Řádná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(k poslednímu dni účetního období)</a:t>
          </a:r>
          <a:endParaRPr lang="cs-CZ" sz="1700" kern="1200" dirty="0"/>
        </a:p>
      </dsp:txBody>
      <dsp:txXfrm>
        <a:off x="273366" y="2310563"/>
        <a:ext cx="3036643" cy="1246513"/>
      </dsp:txXfrm>
    </dsp:sp>
    <dsp:sp modelId="{E8A4E5E6-FFF8-45E6-A8DC-E9A0A3ABCD66}">
      <dsp:nvSpPr>
        <dsp:cNvPr id="0" name=""/>
        <dsp:cNvSpPr/>
      </dsp:nvSpPr>
      <dsp:spPr>
        <a:xfrm>
          <a:off x="3580475" y="2051682"/>
          <a:ext cx="2953690" cy="1324075"/>
        </a:xfrm>
        <a:prstGeom prst="roundRect">
          <a:avLst>
            <a:gd name="adj" fmla="val 10000"/>
          </a:avLst>
        </a:prstGeom>
        <a:solidFill>
          <a:srgbClr val="DEDFE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C02D8-FFA5-45E1-BFB4-DBF2EA646310}">
      <dsp:nvSpPr>
        <dsp:cNvPr id="0" name=""/>
        <dsp:cNvSpPr/>
      </dsp:nvSpPr>
      <dsp:spPr>
        <a:xfrm>
          <a:off x="3812160" y="2271782"/>
          <a:ext cx="2953690" cy="132407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Mimořádná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(v mimořádných situacích nebo kdykoliv v průběhu roku)</a:t>
          </a:r>
          <a:endParaRPr lang="cs-CZ" sz="1700" kern="1200" dirty="0"/>
        </a:p>
      </dsp:txBody>
      <dsp:txXfrm>
        <a:off x="3850941" y="2310563"/>
        <a:ext cx="2876128" cy="1246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AAFE6BB-3520-4D59-AF4D-5633DA43189A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1B61B07-D993-46DE-BECD-8F5A1B551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198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4E9946-2D82-45C2-B79C-9B3F525C1CBB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41954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185299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3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5394530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4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389066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5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113694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6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383471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9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7784465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10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3992685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4273677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13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10107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0E34D-F3F8-4B81-B48A-252701244F82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5BA5-EA6A-4D24-9E52-D94593E79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169A9-F060-4C00-B0D2-6668F2E2701D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C93F9-4874-4156-AB41-5C08C8737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08441-9F23-48F8-86DA-657B28C0F2B9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C4525-209B-4260-8DFC-94D8EC966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321DC-08B7-4677-A7F0-C1DB096A691E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C0679-458E-4138-AF93-BF96A8872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F0A0F-E8E6-41B5-B9CE-D45E0F26AF36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062AF-7BDC-4D2F-9127-89FC93AF1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6F19-F09C-43DC-83AC-1E82682B9297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2B661-999D-4704-BCE9-6C629ED0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BA551-5D54-4D07-936D-9EB3E2D0DEBC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60E1B-8B91-477E-8501-57A10974D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B24E5-C6C0-465C-A5A7-C5589124B1A1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D5039-E3B7-471B-B61C-9B8B0F425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D97B2-6C81-418A-8498-890A244716AD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F0ECF-5DC0-4EAC-A1B5-31FD5329E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0D147-2104-440E-B032-5635D81AA603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6AE79-0265-4E1E-AB07-01A47408B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9CB13-B585-43EE-9165-CD9368203108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B918F-B12E-42B8-AF59-EA9FC6947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650E0B-20C3-4257-8578-859A584DABDE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F102F7-DEF6-4EF6-8F8E-7EE539043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usiness.center.cz/business/sablony/s111-ucetni-zaverka-ve-zjednodusenem-rozsahu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3000629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Petra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Kábrtová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Máchová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VY_32_INOVACE_12_DANE_A_FINANCE_06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Obsah účetní závěrky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Daně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finance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4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akademie, 4.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Rozvaha,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Výkaz zisku a ztráty a Příloha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učiva, obsah účetních výkazů, povinnost ověření účetní uzávěrky auditorem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Obsah účetní závěrky: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43" y="2564904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Účetní závěrka (dle §18 zákona č. 563/1991 Sb.) obsahuje tyto výkazy:</a:t>
            </a: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POVINNÉ: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Rozvaha, Výkaz zisku a ztráty a Přílohu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NEPOVINNÉ: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Výkaz o peněžních tocích (Cash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Flow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nebo Přehled o změnách vlastního kapitálu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208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Rozsah účetní závěrky: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36912"/>
            <a:ext cx="4392488" cy="438194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Účetní závěrku sestavují účetní jednotky v plném nebo zjednodušeném rozsahu.</a:t>
            </a:r>
          </a:p>
          <a:p>
            <a:pPr marL="0" indent="0">
              <a:buNone/>
            </a:pP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 plném rozsahu sestavují účetní jednotky, které mají povinnost ověření závěrky auditorem.</a:t>
            </a:r>
          </a:p>
          <a:p>
            <a:pPr marL="0" indent="0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http://farm6.staticflickr.com/5027/5857281616_193133084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111" y="2996952"/>
            <a:ext cx="4182642" cy="3136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5347" y="6381328"/>
            <a:ext cx="100279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Obr.č.1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222464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Povinnost auditu: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964488" cy="4453955"/>
          </a:xfrm>
        </p:spPr>
        <p:txBody>
          <a:bodyPr/>
          <a:lstStyle/>
          <a:p>
            <a:pPr marL="0" indent="0">
              <a:buNone/>
            </a:pP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4608" y="2780928"/>
            <a:ext cx="907300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Povinnost ověření účetní závěrky auditorem mají akciové společnosti, které splňují alespoň jedno, a ostatní společnosti a družstva, alespoň dv</a:t>
            </a:r>
            <a:r>
              <a:rPr lang="cs-CZ" sz="2400" b="1" dirty="0"/>
              <a:t>ě</a:t>
            </a:r>
            <a:r>
              <a:rPr lang="cs-CZ" sz="2400" b="1" dirty="0" smtClean="0"/>
              <a:t> z následujících podmínek:</a:t>
            </a:r>
          </a:p>
          <a:p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>
                <a:solidFill>
                  <a:srgbClr val="C00000"/>
                </a:solidFill>
              </a:rPr>
              <a:t>b</a:t>
            </a:r>
            <a:r>
              <a:rPr lang="cs-CZ" sz="2400" b="1" dirty="0" smtClean="0">
                <a:solidFill>
                  <a:srgbClr val="C00000"/>
                </a:solidFill>
              </a:rPr>
              <a:t>ilanční suma převyšuje 40 milionů Kč</a:t>
            </a:r>
          </a:p>
          <a:p>
            <a:endParaRPr lang="cs-CZ" sz="2400" b="1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r</a:t>
            </a:r>
            <a:r>
              <a:rPr lang="cs-CZ" sz="2400" b="1" dirty="0" smtClean="0"/>
              <a:t>oční úhrn čistého obratu převyšuje 80 milionů Kč</a:t>
            </a:r>
          </a:p>
          <a:p>
            <a:endParaRPr lang="cs-CZ" sz="2400" b="1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>
                <a:solidFill>
                  <a:srgbClr val="0070C0"/>
                </a:solidFill>
              </a:rPr>
              <a:t>p</a:t>
            </a:r>
            <a:r>
              <a:rPr lang="cs-CZ" sz="2400" b="1" dirty="0" smtClean="0">
                <a:solidFill>
                  <a:srgbClr val="0070C0"/>
                </a:solidFill>
              </a:rPr>
              <a:t>růměrný přepočtený stav zaměstnanců činí víc než 50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36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Rozvahový den: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964488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Účetní závěrka se sestavuje k rozvahovému dni</a:t>
            </a:r>
          </a:p>
          <a:p>
            <a:pPr marL="0" indent="0" algn="ctr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422225583"/>
              </p:ext>
            </p:extLst>
          </p:nvPr>
        </p:nvGraphicFramePr>
        <p:xfrm>
          <a:off x="1043608" y="2996952"/>
          <a:ext cx="6768752" cy="37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9575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Rozvaha: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964488" cy="4365104"/>
          </a:xfrm>
        </p:spPr>
        <p:txBody>
          <a:bodyPr/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AKTIVA = majetek podniku</a:t>
            </a:r>
          </a:p>
          <a:p>
            <a:pPr marL="0" indent="0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AKTIVA CELKEM = </a:t>
            </a:r>
            <a:r>
              <a:rPr lang="cs-CZ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Pohledávky za upsaný základní kapitál + Dlouhodobý majetek + Oběžná aktiva + Časové rozlišení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Brutto = majetek podniku v předepsaném </a:t>
            </a:r>
            <a:r>
              <a:rPr lang="cs-CZ" sz="1800" b="1" smtClean="0">
                <a:latin typeface="Arial" panose="020B0604020202020204" pitchFamily="34" charset="0"/>
                <a:cs typeface="Arial" panose="020B0604020202020204" pitchFamily="34" charset="0"/>
              </a:rPr>
              <a:t>členění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b="1" smtClean="0">
                <a:latin typeface="Arial" panose="020B0604020202020204" pitchFamily="34" charset="0"/>
                <a:cs typeface="Arial" panose="020B0604020202020204" pitchFamily="34" charset="0"/>
              </a:rPr>
              <a:t>Korekce </a:t>
            </a:r>
            <a:r>
              <a:rPr lang="cs-CZ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= opravné položky a oprávky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Netto = brutto – korekce</a:t>
            </a:r>
            <a:endParaRPr lang="cs-CZ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panose="05000000000000000000" pitchFamily="2" charset="2"/>
              <a:buChar char="§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PASIVA = zdroje krytí</a:t>
            </a:r>
          </a:p>
          <a:p>
            <a:pPr marL="0" indent="0" algn="ctr">
              <a:buNone/>
            </a:pP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PASIVA CELKEM = vlastní kapitál + cizí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zdroje</a:t>
            </a:r>
          </a:p>
          <a:p>
            <a:pPr marL="0" indent="0" algn="ctr">
              <a:buNone/>
            </a:pP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2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Základní rozvahový součet:</a:t>
            </a:r>
          </a:p>
          <a:p>
            <a:pPr marL="0" indent="0" algn="ctr">
              <a:buNone/>
            </a:pPr>
            <a:r>
              <a:rPr lang="cs-CZ" sz="22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AKTIVA netto = PASIVA</a:t>
            </a:r>
            <a:endParaRPr lang="cs-CZ" sz="2200" b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486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9286559"/>
              </p:ext>
            </p:extLst>
          </p:nvPr>
        </p:nvGraphicFramePr>
        <p:xfrm>
          <a:off x="467542" y="188633"/>
          <a:ext cx="8208914" cy="6336715"/>
        </p:xfrm>
        <a:graphic>
          <a:graphicData uri="http://schemas.openxmlformats.org/drawingml/2006/table">
            <a:tbl>
              <a:tblPr/>
              <a:tblGrid>
                <a:gridCol w="222495"/>
                <a:gridCol w="222495"/>
                <a:gridCol w="222495"/>
                <a:gridCol w="1897067"/>
                <a:gridCol w="468411"/>
                <a:gridCol w="878271"/>
                <a:gridCol w="468411"/>
                <a:gridCol w="456701"/>
                <a:gridCol w="843142"/>
                <a:gridCol w="843142"/>
                <a:gridCol w="843142"/>
                <a:gridCol w="843142"/>
              </a:tblGrid>
              <a:tr h="382497">
                <a:tc rowSpan="2" gridSpan="4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 dirty="0">
                          <a:effectLst/>
                          <a:latin typeface="Arial" panose="020B0604020202020204" pitchFamily="34" charset="0"/>
                        </a:rPr>
                        <a:t>Zpracováno v souladu s vyhláškou č. 500/2002 Sb. ve znění pozdějších předpisů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fontAlgn="ctr"/>
                      <a:r>
                        <a:rPr lang="cs-CZ" sz="1300" b="1" i="0" u="none" strike="noStrike" dirty="0">
                          <a:effectLst/>
                          <a:latin typeface="Arial" panose="020B0604020202020204" pitchFamily="34" charset="0"/>
                        </a:rPr>
                        <a:t>ROZVAHA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9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Obchodní firma nebo jiný název účetní jednotky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2014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>
                          <a:effectLst/>
                          <a:latin typeface="Arial" panose="020B0604020202020204" pitchFamily="34" charset="0"/>
                        </a:rPr>
                        <a:t>ve zjednodušeném rozsahu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l" fontAlgn="ctr"/>
                      <a:r>
                        <a:rPr lang="cs-CZ" sz="900" b="1" i="0" u="none" strike="noStrike">
                          <a:effectLst/>
                          <a:latin typeface="Arial CE" panose="020B0604020202020204" pitchFamily="34" charset="0"/>
                        </a:rPr>
                        <a:t> 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2014"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>
                          <a:effectLst/>
                          <a:latin typeface="Arial" panose="020B0604020202020204" pitchFamily="34" charset="0"/>
                        </a:rPr>
                        <a:t>ke dni  31.12.2012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155">
                <a:tc rowSpan="4" gridSpan="4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( v celých tisících Kč )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Sídlo, bydliště nebo místo podnikání účetní jednotky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843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5">
                  <a:txBody>
                    <a:bodyPr/>
                    <a:lstStyle/>
                    <a:p>
                      <a:pPr algn="ctr" fontAlgn="ctr"/>
                      <a:r>
                        <a:rPr lang="cs-CZ" sz="900" b="1" i="0" u="none" strike="noStrike">
                          <a:effectLst/>
                          <a:latin typeface="Arial CE" panose="020B0604020202020204" pitchFamily="34" charset="0"/>
                        </a:rPr>
                        <a:t>IČ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1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1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5">
                  <a:txBody>
                    <a:bodyPr/>
                    <a:lstStyle/>
                    <a:p>
                      <a:pPr algn="ctr" fontAlgn="ctr"/>
                      <a:r>
                        <a:rPr lang="cs-CZ" sz="900" b="1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155">
                <a:tc rowSpan="2" gridSpan="4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15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1248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označ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AKTIVA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řád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Běžné účetní období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Min.úč.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91248">
                <a:tc rowSpan="3" gridSpan="3"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gridSpan="4"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období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9124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Brutto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Korekce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Netto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Netto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91248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nn-NO" sz="800" b="1" i="0" u="none" strike="noStrike">
                          <a:effectLst/>
                          <a:latin typeface="Arial CE" panose="020B0604020202020204" pitchFamily="34" charset="0"/>
                        </a:rPr>
                        <a:t>AKTIVA CELKEM ( ř. 02 + 03 + 07 + 12 )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1" i="0" u="none" strike="noStrike">
                          <a:effectLst/>
                          <a:latin typeface="Arial CE" panose="020B0604020202020204" pitchFamily="34" charset="0"/>
                        </a:rPr>
                        <a:t>Pohledávky za upsaný základní kapitál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pl-PL" sz="800" b="1" i="0" u="none" strike="noStrike">
                          <a:effectLst/>
                          <a:latin typeface="Arial CE" panose="020B0604020202020204" pitchFamily="34" charset="0"/>
                        </a:rPr>
                        <a:t>Dlouhodobý majetek ( ř. 04 až 06 )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Dlouhodobý  nehmotný majetek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Dlouhodobý hmotný majetek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III.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Dlouhodobý finanční majetek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C.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1" i="0" u="none" strike="noStrike">
                          <a:effectLst/>
                          <a:latin typeface="Arial CE" panose="020B0604020202020204" pitchFamily="34" charset="0"/>
                        </a:rPr>
                        <a:t>Oběžná aktiva ( ř. 08 až 11 )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C.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Zásoby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C.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Dlouhodobé pohledávky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009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C.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III.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Krátkodobé pohledávky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010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C.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" panose="020B0604020202020204" pitchFamily="34" charset="0"/>
                        </a:rPr>
                        <a:t>IV.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Krátkodobý finanční majetek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011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687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D.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8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800" b="1" i="0" u="none" strike="noStrike">
                          <a:effectLst/>
                          <a:latin typeface="Arial CE" panose="020B0604020202020204" pitchFamily="34" charset="0"/>
                        </a:rPr>
                        <a:t>Časové rozlišení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012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0" i="0" u="none" strike="noStrike" dirty="0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6597352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Obr.č.2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4698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597352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Obr.č.3</a:t>
            </a:r>
            <a:endParaRPr lang="cs-CZ" sz="12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2054738"/>
              </p:ext>
            </p:extLst>
          </p:nvPr>
        </p:nvGraphicFramePr>
        <p:xfrm>
          <a:off x="467544" y="188640"/>
          <a:ext cx="8280918" cy="6264698"/>
        </p:xfrm>
        <a:graphic>
          <a:graphicData uri="http://schemas.openxmlformats.org/drawingml/2006/table">
            <a:tbl>
              <a:tblPr/>
              <a:tblGrid>
                <a:gridCol w="222461"/>
                <a:gridCol w="222461"/>
                <a:gridCol w="222461"/>
                <a:gridCol w="3711583"/>
                <a:gridCol w="456629"/>
                <a:gridCol w="1686020"/>
                <a:gridCol w="1759303"/>
              </a:tblGrid>
              <a:tr h="268296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označ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 dirty="0">
                          <a:effectLst/>
                          <a:latin typeface="Arial CE" panose="020B0604020202020204" pitchFamily="34" charset="0"/>
                        </a:rPr>
                        <a:t>PASIVA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řád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Běžné účetní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Minulé účetní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8296">
                <a:tc rowSpan="2" gridSpan="3"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období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období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8296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1" i="0" u="none" strike="noStrike">
                          <a:effectLst/>
                          <a:latin typeface="Arial CE" panose="020B0604020202020204" pitchFamily="34" charset="0"/>
                        </a:rPr>
                        <a:t>PASIVA CELKEM   ( ř. 14 + 20 + 25 )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nb-NO" sz="900" b="1" i="0" u="none" strike="noStrike">
                          <a:effectLst/>
                          <a:latin typeface="Arial CE" panose="020B0604020202020204" pitchFamily="34" charset="0"/>
                        </a:rPr>
                        <a:t>Vlastní kapitál  ( ř. 15 až 19 )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Základní kapitál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Kapitálové fondy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016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III.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Rezervní fondy, nedělitelný fond a ostatní fondy ze zisku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017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IV.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Výsledek hospodaření minulých let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018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5247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V.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1" i="0" u="none" strike="noStrike">
                          <a:effectLst/>
                          <a:latin typeface="Arial CE" panose="020B0604020202020204" pitchFamily="34" charset="0"/>
                        </a:rPr>
                        <a:t>Výsledek hospodaření běžného účetního období ( + / -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019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52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900" b="1" i="0" u="none" strike="noStrike">
                          <a:effectLst/>
                          <a:latin typeface="Arial CE" panose="020B0604020202020204" pitchFamily="34" charset="0"/>
                        </a:rPr>
                        <a:t>( ř. 01 - 15 - 16 - 17 - 18 - 20 - 25 )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pl-PL" sz="900" b="1" i="0" u="none" strike="noStrike">
                          <a:effectLst/>
                          <a:latin typeface="Arial CE" panose="020B0604020202020204" pitchFamily="34" charset="0"/>
                        </a:rPr>
                        <a:t>Cizí zdroje ( ř. 21 až 24 )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020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Rezervy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021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Dlouhodobé závazky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022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III.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Krátkodobé závazky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023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IV.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Bankovní úvěry a výpomoci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024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244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C.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9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900" b="1" i="0" u="none" strike="noStrike" dirty="0">
                          <a:effectLst/>
                          <a:latin typeface="Arial CE" panose="020B0604020202020204" pitchFamily="34" charset="0"/>
                        </a:rPr>
                        <a:t>Časové rozlišení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025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1000" b="0" i="0" u="none" strike="noStrike" dirty="0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611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Výkaz zisku a ztráty: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2492896"/>
            <a:ext cx="8568952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*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Provozní hospodářský výsledek</a:t>
            </a:r>
          </a:p>
          <a:p>
            <a:pPr marL="0" indent="0" algn="ctr">
              <a:buNone/>
            </a:pP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</a:p>
          <a:p>
            <a:pPr marL="0" indent="0" algn="ctr">
              <a:buNone/>
            </a:pP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*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Finan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ční hospodářský výsledek</a:t>
            </a:r>
          </a:p>
          <a:p>
            <a:pPr marL="0" indent="0" algn="ctr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___________________________________</a:t>
            </a:r>
          </a:p>
          <a:p>
            <a:pPr marL="0" indent="0" algn="ctr">
              <a:buNone/>
            </a:pPr>
            <a:r>
              <a:rPr lang="cs-CZ" sz="2000" b="1" dirty="0">
                <a:latin typeface="Arial" panose="020B0604020202020204" pitchFamily="34" charset="0"/>
                <a:cs typeface="Arial" panose="020B0604020202020204" pitchFamily="34" charset="0"/>
              </a:rPr>
              <a:t>* *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Hospodářský výsledek za běžnou činnost</a:t>
            </a:r>
          </a:p>
          <a:p>
            <a:pPr marL="0" indent="0" algn="ctr">
              <a:buNone/>
            </a:pPr>
            <a:r>
              <a:rPr lang="cs-CZ" sz="1800" b="1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Daň </a:t>
            </a:r>
            <a:r>
              <a:rPr lang="cs-CZ" sz="18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 příjmů za běžnou činnost</a:t>
            </a:r>
          </a:p>
          <a:p>
            <a:pPr marL="0" indent="0" algn="ctr">
              <a:buNone/>
            </a:pP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*  Mimořádný výsledek hospodaření</a:t>
            </a:r>
          </a:p>
          <a:p>
            <a:pPr marL="0" indent="0" algn="ctr">
              <a:buNone/>
            </a:pPr>
            <a:r>
              <a:rPr lang="cs-CZ" sz="18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Daň z příjmů z mimořádné činnosti</a:t>
            </a:r>
          </a:p>
          <a:p>
            <a:pPr marL="0" indent="0" algn="ctr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_____________________________________</a:t>
            </a:r>
          </a:p>
          <a:p>
            <a:pPr marL="0" indent="0" algn="ctr"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* * *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Výsledek hospodaření za účetní období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35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Konstrukce výkazu zisku a ztráty: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4525963"/>
          </a:xfrm>
        </p:spPr>
        <p:txBody>
          <a:bodyPr/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Římská čísla = výnosy</a:t>
            </a:r>
          </a:p>
          <a:p>
            <a:pPr algn="ctr">
              <a:buFont typeface="Wingdings" panose="05000000000000000000" pitchFamily="2" charset="2"/>
              <a:buChar char="§"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Písmena = náklady</a:t>
            </a:r>
          </a:p>
          <a:p>
            <a:pPr marL="0" indent="0" algn="ctr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______________________________________</a:t>
            </a:r>
          </a:p>
          <a:p>
            <a:pPr algn="ctr"/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Mezisoučty  →  např. Obchodní marže</a:t>
            </a:r>
          </a:p>
          <a:p>
            <a:pPr marL="0" indent="0" algn="ctr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Základní vazba mezi Rozvahou a Výkazem:</a:t>
            </a:r>
          </a:p>
          <a:p>
            <a:pPr marL="0" indent="0" algn="ctr">
              <a:buNone/>
            </a:pP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A.V. </a:t>
            </a:r>
            <a:r>
              <a:rPr lang="cs-CZ" sz="2000" b="1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Výsledek </a:t>
            </a:r>
            <a:r>
              <a:rPr lang="cs-CZ" sz="2000" b="1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hospodaření </a:t>
            </a:r>
            <a:r>
              <a:rPr lang="cs-CZ" sz="20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 běžné účetní období v Rozvaze 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cs-CZ" sz="2000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* *  </a:t>
            </a:r>
            <a:r>
              <a:rPr lang="cs-CZ" sz="2000" b="1" dirty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Výsledek hospodaření za účetní </a:t>
            </a:r>
            <a:r>
              <a:rPr lang="cs-CZ" sz="2000" b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ve Výkazu</a:t>
            </a:r>
          </a:p>
          <a:p>
            <a:pPr marL="0" indent="0" algn="ctr">
              <a:buNone/>
            </a:pP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333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6581001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Obr.č.4</a:t>
            </a:r>
            <a:endParaRPr lang="cs-CZ" sz="1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7834988"/>
              </p:ext>
            </p:extLst>
          </p:nvPr>
        </p:nvGraphicFramePr>
        <p:xfrm>
          <a:off x="899593" y="4"/>
          <a:ext cx="7488832" cy="6857986"/>
        </p:xfrm>
        <a:graphic>
          <a:graphicData uri="http://schemas.openxmlformats.org/drawingml/2006/table">
            <a:tbl>
              <a:tblPr/>
              <a:tblGrid>
                <a:gridCol w="203559"/>
                <a:gridCol w="203559"/>
                <a:gridCol w="203559"/>
                <a:gridCol w="1607046"/>
                <a:gridCol w="428546"/>
                <a:gridCol w="803523"/>
                <a:gridCol w="1253496"/>
                <a:gridCol w="428546"/>
                <a:gridCol w="1178499"/>
                <a:gridCol w="1178499"/>
              </a:tblGrid>
              <a:tr h="340847">
                <a:tc rowSpan="2"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 dirty="0">
                          <a:effectLst/>
                          <a:latin typeface="Arial" panose="020B0604020202020204" pitchFamily="34" charset="0"/>
                        </a:rPr>
                        <a:t>Zpracováno v souladu s vyhláškou č. 500/2002 Sb. ve znění pozdějších předpisů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1000" b="1" i="0" u="none" strike="noStrike">
                          <a:effectLst/>
                          <a:latin typeface="Arial CE" panose="020B0604020202020204" pitchFamily="34" charset="0"/>
                        </a:rPr>
                        <a:t>VÝKAZ ZISKU A ZTRÁTY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9">
                  <a:txBody>
                    <a:bodyPr/>
                    <a:lstStyle/>
                    <a:p>
                      <a:pPr algn="l" fontAlgn="ctr"/>
                      <a:r>
                        <a:rPr lang="cs-CZ" sz="800" b="1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Obchodní firma nebo jiný název účetní jednotky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3297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800" b="1" i="0" u="none" strike="noStrike">
                          <a:effectLst/>
                          <a:latin typeface="Arial CE" panose="020B0604020202020204" pitchFamily="34" charset="0"/>
                        </a:rPr>
                        <a:t>ve zjednodušeném rozsahu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l" fontAlgn="ctr"/>
                      <a:r>
                        <a:rPr lang="cs-CZ" sz="700" b="1" i="0" u="none" strike="noStrike">
                          <a:effectLst/>
                          <a:latin typeface="Arial CE" panose="020B0604020202020204" pitchFamily="34" charset="0"/>
                        </a:rPr>
                        <a:t> 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3297"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pl-PL" sz="800" b="1" i="0" u="none" strike="noStrike">
                          <a:effectLst/>
                          <a:latin typeface="Arial CE" panose="020B0604020202020204" pitchFamily="34" charset="0"/>
                        </a:rPr>
                        <a:t>ke dni 31. prosince 2013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0423">
                <a:tc rowSpan="4"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" panose="020B0604020202020204" pitchFamily="34" charset="0"/>
                        </a:rPr>
                        <a:t>( v celých tisících Kč )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Sídlo, bydliště nebo místo podnikání účetní jednotky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5893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algn="ctr" fontAlgn="ctr"/>
                      <a:r>
                        <a:rPr lang="cs-CZ" sz="700" b="1" i="0" u="none" strike="noStrike">
                          <a:effectLst/>
                          <a:latin typeface="Arial CE" panose="020B0604020202020204" pitchFamily="34" charset="0"/>
                        </a:rPr>
                        <a:t>IČ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0423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0423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algn="ctr" fontAlgn="ctr"/>
                      <a:r>
                        <a:rPr lang="cs-CZ" sz="700" b="1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0423">
                <a:tc rowSpan="2"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448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04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Označení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TEXT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Číslo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Skutečnost v účetním období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0497">
                <a:tc rowSpan="2"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4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b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řádku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sledovaném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minulém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0497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I.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Tržby za prodej zboží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A.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Náklady vynaložené na prodané zboží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+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pl-PL" sz="600" b="1" i="0" u="none" strike="noStrike">
                          <a:effectLst/>
                          <a:latin typeface="Arial CE" panose="020B0604020202020204" pitchFamily="34" charset="0"/>
                        </a:rPr>
                        <a:t>Obchodní marže  ( ř. 01 - 02 )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2405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II.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1" i="0" u="none" strike="noStrike">
                          <a:effectLst/>
                          <a:latin typeface="Arial CE" panose="020B0604020202020204" pitchFamily="34" charset="0"/>
                        </a:rPr>
                        <a:t>Výkony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B.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1" i="0" u="none" strike="noStrike">
                          <a:effectLst/>
                          <a:latin typeface="Arial CE" panose="020B0604020202020204" pitchFamily="34" charset="0"/>
                        </a:rPr>
                        <a:t>Výkonová spotřeba 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+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1" i="0" u="none" strike="noStrike">
                          <a:effectLst/>
                          <a:latin typeface="Arial CE" panose="020B0604020202020204" pitchFamily="34" charset="0"/>
                        </a:rPr>
                        <a:t>Přidaná hodnota  ( ř. 03 + 04 - 05 )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C.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Osobní náklady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D.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 dirty="0">
                          <a:effectLst/>
                          <a:latin typeface="Arial CE" panose="020B0604020202020204" pitchFamily="34" charset="0"/>
                        </a:rPr>
                        <a:t>Daně a poplatky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E.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Odpisy dlouhodobého nehmotného a hmotného majetku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III.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pl-PL" sz="600" b="0" i="0" u="none" strike="noStrike">
                          <a:effectLst/>
                          <a:latin typeface="Arial CE" panose="020B0604020202020204" pitchFamily="34" charset="0"/>
                        </a:rPr>
                        <a:t>Tržby z prodeje dlouhodobého majetku a materiálu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F.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Zůstatková cena prodaného dlouhodobého majetku a materiálu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087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G.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Změna stavu rezerv a opravných položek v provozní oblasti a komplexních nákladů příštích období ( + / -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 dirty="0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IV.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Ostatní provozní výnosy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H.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Ostatní provozní náklady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V.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Převod provozních výnosů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I.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 CE" panose="020B0604020202020204" pitchFamily="34" charset="0"/>
                        </a:rPr>
                        <a:t>Převod provozních nákladů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597">
                <a:tc rowSpan="2" gridSpan="3">
                  <a:txBody>
                    <a:bodyPr/>
                    <a:lstStyle/>
                    <a:p>
                      <a:pPr algn="ctr" fontAlgn="ctr"/>
                      <a:r>
                        <a:rPr lang="cs-CZ" sz="800" b="1" i="0" u="none" strike="noStrike" dirty="0">
                          <a:effectLst/>
                          <a:latin typeface="Arial CE" panose="020B0604020202020204" pitchFamily="34" charset="0"/>
                        </a:rPr>
                        <a:t>*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cs-CZ" sz="600" b="1" i="0" u="none" strike="noStrike">
                          <a:effectLst/>
                          <a:latin typeface="Arial CE" panose="020B0604020202020204" pitchFamily="34" charset="0"/>
                        </a:rPr>
                        <a:t>Provozní výsledek hospodaření 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17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CCCC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r" fontAlgn="ctr"/>
                      <a:r>
                        <a:rPr lang="cs-CZ" sz="700" b="0" i="0" u="none" strike="noStrike">
                          <a:effectLst/>
                          <a:latin typeface="Arial CE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CC"/>
                    </a:solidFill>
                  </a:tcPr>
                </a:tc>
              </a:tr>
              <a:tr h="240597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r" fontAlgn="ctr"/>
                      <a:r>
                        <a:rPr lang="cs-CZ" sz="600" b="1" i="0" u="none" strike="noStrike" dirty="0">
                          <a:effectLst/>
                          <a:latin typeface="Arial CE" panose="020B0604020202020204" pitchFamily="34" charset="0"/>
                        </a:rPr>
                        <a:t>( ř. 06 - 07 - 08 - 09 + 10 - 11 - 12 + 13 - 14 + (-15) - (-16 ) 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061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Příloha:</a:t>
            </a:r>
            <a:br>
              <a:rPr lang="cs-CZ" sz="2800" b="1" dirty="0" smtClean="0">
                <a:latin typeface="Arial" charset="0"/>
                <a:cs typeface="Arial" charset="0"/>
              </a:rPr>
            </a:b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8054" y="2492896"/>
            <a:ext cx="8735945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b="1" smtClean="0">
                <a:latin typeface="Arial" panose="020B0604020202020204" pitchFamily="34" charset="0"/>
                <a:cs typeface="Arial" panose="020B0604020202020204" pitchFamily="34" charset="0"/>
              </a:rPr>
              <a:t>OBSAHUJE:</a:t>
            </a: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Tx/>
              <a:buChar char="-"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Základní údaje o účetní jednotce</a:t>
            </a:r>
          </a:p>
          <a:p>
            <a:pPr algn="ctr">
              <a:buFontTx/>
              <a:buChar char="-"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Informace o použitých účetních metodách a způsobech oceňování</a:t>
            </a:r>
          </a:p>
          <a:p>
            <a:pPr algn="ctr">
              <a:buFontTx/>
              <a:buChar char="-"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Doplňující údaje k účetním výkazům</a:t>
            </a:r>
          </a:p>
          <a:p>
            <a:pPr marL="0" indent="0" algn="ctr">
              <a:buNone/>
            </a:pP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ÚKOL:</a:t>
            </a:r>
          </a:p>
          <a:p>
            <a:pPr marL="0" indent="0" algn="ctr">
              <a:buNone/>
            </a:pP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Zopakujte si účtování daně z příjmů právnických osob a disponibilního zisku na konci účetního období.</a:t>
            </a:r>
          </a:p>
          <a:p>
            <a:pPr marL="0" indent="0" algn="ctr">
              <a:buNone/>
            </a:pPr>
            <a:r>
              <a:rPr lang="cs-CZ" sz="2000" b="1" i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Řešení:</a:t>
            </a:r>
            <a:endParaRPr lang="cs-CZ" sz="2000" b="1" i="1" dirty="0">
              <a:solidFill>
                <a:srgbClr val="9900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sz="2000" b="1" i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Daň z příjmů právnických osob 591/341</a:t>
            </a:r>
          </a:p>
          <a:p>
            <a:pPr marL="0" indent="0" algn="ctr">
              <a:buNone/>
            </a:pPr>
            <a:r>
              <a:rPr lang="cs-CZ" sz="2000" b="1" i="1" dirty="0" smtClean="0">
                <a:solidFill>
                  <a:srgbClr val="9900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Disponibilní zisk 710/702</a:t>
            </a:r>
          </a:p>
          <a:p>
            <a:pPr marL="0" indent="0" algn="ctr">
              <a:buNone/>
            </a:pPr>
            <a:endParaRPr lang="cs-CZ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038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smtClean="0">
                <a:latin typeface="Arial" charset="0"/>
                <a:cs typeface="Arial" charset="0"/>
              </a:rPr>
              <a:t>Zdroje, autorská práva: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07504" y="2420888"/>
            <a:ext cx="8641209" cy="4437112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Knihy: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ŠTOHL, Pavel. Učebnice účetnictví 2.díl. Znojmo: </a:t>
            </a:r>
            <a:r>
              <a:rPr lang="cs-CZ" sz="1200" dirty="0" err="1">
                <a:latin typeface="Arial" pitchFamily="34" charset="0"/>
                <a:cs typeface="Arial" pitchFamily="34" charset="0"/>
              </a:rPr>
              <a:t>Štohl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, vzdělávací středisko Znojmo, 2012,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ISBN 978-80-87237-24-3.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ŠTOHL, Pavel.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Sbírka řešených příkladů z účetnictví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Znojmo: SVŠE Znojmo, 2010, ISBN 978-80-87314-09-8.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Obrázky a online zdroje: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Obr.č.1: </a:t>
            </a:r>
            <a:r>
              <a:rPr lang="cs-CZ" sz="1400" dirty="0"/>
              <a:t>IMAGES MONEY. </a:t>
            </a:r>
            <a:r>
              <a:rPr lang="cs-CZ" sz="1400" i="1" dirty="0" err="1"/>
              <a:t>flickr</a:t>
            </a:r>
            <a:r>
              <a:rPr lang="cs-CZ" sz="1400" dirty="0"/>
              <a:t> [online]. [cit. 12.10.2013]. Dostupný na WWW: http://</a:t>
            </a:r>
            <a:r>
              <a:rPr lang="cs-CZ" sz="1400" dirty="0" smtClean="0"/>
              <a:t>www.flickr.com/photos/59937401@N07/5857281616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č.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2, 3 a 4: </a:t>
            </a:r>
            <a:r>
              <a:rPr lang="pl-PL" sz="1400" dirty="0"/>
              <a:t>ASPEKT HM. </a:t>
            </a:r>
            <a:r>
              <a:rPr lang="pl-PL" sz="1400" i="1" dirty="0"/>
              <a:t>www.bussinescenter.cz</a:t>
            </a:r>
            <a:r>
              <a:rPr lang="pl-PL" sz="1400" dirty="0"/>
              <a:t> [online]. [cit. 26.9.2013]. Dostupný na WWW: </a:t>
            </a:r>
            <a:r>
              <a:rPr lang="pl-PL" sz="1400" dirty="0">
                <a:hlinkClick r:id="rId4"/>
              </a:rPr>
              <a:t>http://</a:t>
            </a:r>
            <a:r>
              <a:rPr lang="pl-PL" sz="1400" dirty="0" smtClean="0">
                <a:hlinkClick r:id="rId4"/>
              </a:rPr>
              <a:t>business.center.cz/business/sablony/s111-ucetni-zaverka-ve-zjednodusenem-rozsahu.aspx</a:t>
            </a:r>
            <a:endParaRPr lang="pl-PL" sz="1400" b="1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None/>
              <a:defRPr/>
            </a:pP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MS Office.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1724</TotalTime>
  <Words>1136</Words>
  <Application>Microsoft Office PowerPoint</Application>
  <PresentationFormat>Předvádění na obrazovce (4:3)</PresentationFormat>
  <Paragraphs>487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Obsah účetní závěrky:</vt:lpstr>
      <vt:lpstr>Rozsah účetní závěrky:</vt:lpstr>
      <vt:lpstr>Povinnost auditu:</vt:lpstr>
      <vt:lpstr>Rozvahový den:</vt:lpstr>
      <vt:lpstr>Rozvaha:</vt:lpstr>
      <vt:lpstr>Prezentace aplikace PowerPoint</vt:lpstr>
      <vt:lpstr>Prezentace aplikace PowerPoint</vt:lpstr>
      <vt:lpstr>Výkaz zisku a ztráty:</vt:lpstr>
      <vt:lpstr>Konstrukce výkazu zisku a ztráty:</vt:lpstr>
      <vt:lpstr>Prezentace aplikace PowerPoint</vt:lpstr>
      <vt:lpstr>Příloha: </vt:lpstr>
      <vt:lpstr>Zdroje, autorská práva: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166</cp:revision>
  <dcterms:created xsi:type="dcterms:W3CDTF">2012-11-30T22:17:21Z</dcterms:created>
  <dcterms:modified xsi:type="dcterms:W3CDTF">2013-11-14T11:35:12Z</dcterms:modified>
</cp:coreProperties>
</file>