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8" r:id="rId4"/>
    <p:sldId id="259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B923BD-18A0-4F87-97DA-B19202904BA6}" type="doc">
      <dgm:prSet loTypeId="urn:microsoft.com/office/officeart/2005/8/layout/chevron1" loCatId="process" qsTypeId="urn:microsoft.com/office/officeart/2005/8/quickstyle/3d9" qsCatId="3D" csTypeId="urn:microsoft.com/office/officeart/2005/8/colors/colorful2" csCatId="colorful" phldr="1"/>
      <dgm:spPr/>
    </dgm:pt>
    <dgm:pt modelId="{3F36E1C6-7336-403F-882D-85FD4C680EEF}">
      <dgm:prSet phldrT="[Text]"/>
      <dgm:spPr/>
      <dgm:t>
        <a:bodyPr/>
        <a:lstStyle/>
        <a:p>
          <a:r>
            <a:rPr lang="cs-CZ" dirty="0" smtClean="0"/>
            <a:t>březen</a:t>
          </a:r>
          <a:endParaRPr lang="cs-CZ" dirty="0"/>
        </a:p>
      </dgm:t>
    </dgm:pt>
    <dgm:pt modelId="{6C9E29EA-0897-4F8E-9886-88A23008220E}" type="parTrans" cxnId="{602B7EAC-A465-4748-BDBA-511990580170}">
      <dgm:prSet/>
      <dgm:spPr/>
      <dgm:t>
        <a:bodyPr/>
        <a:lstStyle/>
        <a:p>
          <a:endParaRPr lang="cs-CZ"/>
        </a:p>
      </dgm:t>
    </dgm:pt>
    <dgm:pt modelId="{D4E82DF6-8A7A-431B-A12B-562F57C74B76}" type="sibTrans" cxnId="{602B7EAC-A465-4748-BDBA-511990580170}">
      <dgm:prSet/>
      <dgm:spPr/>
      <dgm:t>
        <a:bodyPr/>
        <a:lstStyle/>
        <a:p>
          <a:endParaRPr lang="cs-CZ"/>
        </a:p>
      </dgm:t>
    </dgm:pt>
    <dgm:pt modelId="{433E7566-326A-4FD6-AF3D-6D7BC85A0962}">
      <dgm:prSet phldrT="[Text]"/>
      <dgm:spPr/>
      <dgm:t>
        <a:bodyPr/>
        <a:lstStyle/>
        <a:p>
          <a:r>
            <a:rPr lang="cs-CZ" dirty="0" smtClean="0"/>
            <a:t>duben</a:t>
          </a:r>
          <a:endParaRPr lang="cs-CZ" dirty="0"/>
        </a:p>
      </dgm:t>
    </dgm:pt>
    <dgm:pt modelId="{691434DF-D3C2-4140-BAD2-8F1EFDDF9DCB}" type="parTrans" cxnId="{8C49210A-AAC5-4447-9715-F2180B67F49A}">
      <dgm:prSet/>
      <dgm:spPr/>
      <dgm:t>
        <a:bodyPr/>
        <a:lstStyle/>
        <a:p>
          <a:endParaRPr lang="cs-CZ"/>
        </a:p>
      </dgm:t>
    </dgm:pt>
    <dgm:pt modelId="{9750A3D3-143A-480C-838C-0D1D6A03BF86}" type="sibTrans" cxnId="{8C49210A-AAC5-4447-9715-F2180B67F49A}">
      <dgm:prSet/>
      <dgm:spPr/>
      <dgm:t>
        <a:bodyPr/>
        <a:lstStyle/>
        <a:p>
          <a:endParaRPr lang="cs-CZ"/>
        </a:p>
      </dgm:t>
    </dgm:pt>
    <dgm:pt modelId="{3E0F5846-6A96-4B17-825B-75640CA6B104}">
      <dgm:prSet phldrT="[Text]"/>
      <dgm:spPr/>
      <dgm:t>
        <a:bodyPr/>
        <a:lstStyle/>
        <a:p>
          <a:r>
            <a:rPr lang="cs-CZ" dirty="0" smtClean="0"/>
            <a:t>květen</a:t>
          </a:r>
          <a:endParaRPr lang="cs-CZ" dirty="0"/>
        </a:p>
      </dgm:t>
    </dgm:pt>
    <dgm:pt modelId="{A2704BEF-A6D5-4597-9D7C-EC61C3E5C2EA}" type="parTrans" cxnId="{F2713463-3465-438E-BC2F-0A5948C178DB}">
      <dgm:prSet/>
      <dgm:spPr/>
      <dgm:t>
        <a:bodyPr/>
        <a:lstStyle/>
        <a:p>
          <a:endParaRPr lang="cs-CZ"/>
        </a:p>
      </dgm:t>
    </dgm:pt>
    <dgm:pt modelId="{6A6295E7-058E-4049-AC5E-A5909C5AE770}" type="sibTrans" cxnId="{F2713463-3465-438E-BC2F-0A5948C178DB}">
      <dgm:prSet/>
      <dgm:spPr/>
      <dgm:t>
        <a:bodyPr/>
        <a:lstStyle/>
        <a:p>
          <a:endParaRPr lang="cs-CZ"/>
        </a:p>
      </dgm:t>
    </dgm:pt>
    <dgm:pt modelId="{ABBFD486-091F-4D56-BFED-9D35D4F5FECB}" type="pres">
      <dgm:prSet presAssocID="{ECB923BD-18A0-4F87-97DA-B19202904BA6}" presName="Name0" presStyleCnt="0">
        <dgm:presLayoutVars>
          <dgm:dir/>
          <dgm:animLvl val="lvl"/>
          <dgm:resizeHandles val="exact"/>
        </dgm:presLayoutVars>
      </dgm:prSet>
      <dgm:spPr/>
    </dgm:pt>
    <dgm:pt modelId="{E17BDD9F-F073-4F82-8898-F2353A8A70C2}" type="pres">
      <dgm:prSet presAssocID="{3F36E1C6-7336-403F-882D-85FD4C680EEF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22EAB1-1A10-4A80-8F70-4F186378E777}" type="pres">
      <dgm:prSet presAssocID="{D4E82DF6-8A7A-431B-A12B-562F57C74B76}" presName="parTxOnlySpace" presStyleCnt="0"/>
      <dgm:spPr/>
    </dgm:pt>
    <dgm:pt modelId="{34EA3162-B8A2-4563-A6B9-AF8D248DB7BA}" type="pres">
      <dgm:prSet presAssocID="{433E7566-326A-4FD6-AF3D-6D7BC85A0962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6C42CF-E133-4FD2-8EE0-1304DE6B0484}" type="pres">
      <dgm:prSet presAssocID="{9750A3D3-143A-480C-838C-0D1D6A03BF86}" presName="parTxOnlySpace" presStyleCnt="0"/>
      <dgm:spPr/>
    </dgm:pt>
    <dgm:pt modelId="{E96DCDF7-66EC-4C73-AFD7-21E88D2F2615}" type="pres">
      <dgm:prSet presAssocID="{3E0F5846-6A96-4B17-825B-75640CA6B10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56C7AD-9D00-43E2-AD1A-6D82A7C0AC13}" type="presOf" srcId="{3F36E1C6-7336-403F-882D-85FD4C680EEF}" destId="{E17BDD9F-F073-4F82-8898-F2353A8A70C2}" srcOrd="0" destOrd="0" presId="urn:microsoft.com/office/officeart/2005/8/layout/chevron1"/>
    <dgm:cxn modelId="{8C49210A-AAC5-4447-9715-F2180B67F49A}" srcId="{ECB923BD-18A0-4F87-97DA-B19202904BA6}" destId="{433E7566-326A-4FD6-AF3D-6D7BC85A0962}" srcOrd="1" destOrd="0" parTransId="{691434DF-D3C2-4140-BAD2-8F1EFDDF9DCB}" sibTransId="{9750A3D3-143A-480C-838C-0D1D6A03BF86}"/>
    <dgm:cxn modelId="{1E023ED9-9F36-427B-AB3F-0B5254895228}" type="presOf" srcId="{ECB923BD-18A0-4F87-97DA-B19202904BA6}" destId="{ABBFD486-091F-4D56-BFED-9D35D4F5FECB}" srcOrd="0" destOrd="0" presId="urn:microsoft.com/office/officeart/2005/8/layout/chevron1"/>
    <dgm:cxn modelId="{B8EA5F00-0B53-47B7-8BE7-FE914D7A8A8B}" type="presOf" srcId="{433E7566-326A-4FD6-AF3D-6D7BC85A0962}" destId="{34EA3162-B8A2-4563-A6B9-AF8D248DB7BA}" srcOrd="0" destOrd="0" presId="urn:microsoft.com/office/officeart/2005/8/layout/chevron1"/>
    <dgm:cxn modelId="{3FCBDA0C-C88E-4304-B354-307A9583A94E}" type="presOf" srcId="{3E0F5846-6A96-4B17-825B-75640CA6B104}" destId="{E96DCDF7-66EC-4C73-AFD7-21E88D2F2615}" srcOrd="0" destOrd="0" presId="urn:microsoft.com/office/officeart/2005/8/layout/chevron1"/>
    <dgm:cxn modelId="{602B7EAC-A465-4748-BDBA-511990580170}" srcId="{ECB923BD-18A0-4F87-97DA-B19202904BA6}" destId="{3F36E1C6-7336-403F-882D-85FD4C680EEF}" srcOrd="0" destOrd="0" parTransId="{6C9E29EA-0897-4F8E-9886-88A23008220E}" sibTransId="{D4E82DF6-8A7A-431B-A12B-562F57C74B76}"/>
    <dgm:cxn modelId="{F2713463-3465-438E-BC2F-0A5948C178DB}" srcId="{ECB923BD-18A0-4F87-97DA-B19202904BA6}" destId="{3E0F5846-6A96-4B17-825B-75640CA6B104}" srcOrd="2" destOrd="0" parTransId="{A2704BEF-A6D5-4597-9D7C-EC61C3E5C2EA}" sibTransId="{6A6295E7-058E-4049-AC5E-A5909C5AE770}"/>
    <dgm:cxn modelId="{22A845D5-8258-4DCD-A274-33A89D8138F9}" type="presParOf" srcId="{ABBFD486-091F-4D56-BFED-9D35D4F5FECB}" destId="{E17BDD9F-F073-4F82-8898-F2353A8A70C2}" srcOrd="0" destOrd="0" presId="urn:microsoft.com/office/officeart/2005/8/layout/chevron1"/>
    <dgm:cxn modelId="{ED14DFC3-B7A1-47F7-B6E4-5AE6640688FB}" type="presParOf" srcId="{ABBFD486-091F-4D56-BFED-9D35D4F5FECB}" destId="{D522EAB1-1A10-4A80-8F70-4F186378E777}" srcOrd="1" destOrd="0" presId="urn:microsoft.com/office/officeart/2005/8/layout/chevron1"/>
    <dgm:cxn modelId="{69280A33-1BB0-4FA5-85B9-37F6A7CAEA39}" type="presParOf" srcId="{ABBFD486-091F-4D56-BFED-9D35D4F5FECB}" destId="{34EA3162-B8A2-4563-A6B9-AF8D248DB7BA}" srcOrd="2" destOrd="0" presId="urn:microsoft.com/office/officeart/2005/8/layout/chevron1"/>
    <dgm:cxn modelId="{F942D032-8970-49DC-B93B-A0163075995F}" type="presParOf" srcId="{ABBFD486-091F-4D56-BFED-9D35D4F5FECB}" destId="{5B6C42CF-E133-4FD2-8EE0-1304DE6B0484}" srcOrd="3" destOrd="0" presId="urn:microsoft.com/office/officeart/2005/8/layout/chevron1"/>
    <dgm:cxn modelId="{EDFEEE71-F41C-4324-86D2-66F7DFCF4F8B}" type="presParOf" srcId="{ABBFD486-091F-4D56-BFED-9D35D4F5FECB}" destId="{E96DCDF7-66EC-4C73-AFD7-21E88D2F2615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7BDD9F-F073-4F82-8898-F2353A8A70C2}">
      <dsp:nvSpPr>
        <dsp:cNvPr id="0" name=""/>
        <dsp:cNvSpPr/>
      </dsp:nvSpPr>
      <dsp:spPr>
        <a:xfrm>
          <a:off x="2087" y="1517835"/>
          <a:ext cx="2543044" cy="1017217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016" tIns="41339" rIns="41339" bIns="41339" numCol="1" spcCol="1270" anchor="ctr" anchorCtr="0">
          <a:noAutofit/>
          <a:sp3d extrusionH="28000" prstMaterial="matte"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březen</a:t>
          </a:r>
          <a:endParaRPr lang="cs-CZ" sz="3100" kern="1200" dirty="0"/>
        </a:p>
      </dsp:txBody>
      <dsp:txXfrm>
        <a:off x="510696" y="1517835"/>
        <a:ext cx="1525827" cy="1017217"/>
      </dsp:txXfrm>
    </dsp:sp>
    <dsp:sp modelId="{34EA3162-B8A2-4563-A6B9-AF8D248DB7BA}">
      <dsp:nvSpPr>
        <dsp:cNvPr id="0" name=""/>
        <dsp:cNvSpPr/>
      </dsp:nvSpPr>
      <dsp:spPr>
        <a:xfrm>
          <a:off x="2290827" y="1517835"/>
          <a:ext cx="2543044" cy="1017217"/>
        </a:xfrm>
        <a:prstGeom prst="chevron">
          <a:avLst/>
        </a:prstGeom>
        <a:solidFill>
          <a:schemeClr val="accent2">
            <a:hueOff val="-2235625"/>
            <a:satOff val="13803"/>
            <a:lumOff val="-5098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016" tIns="41339" rIns="41339" bIns="41339" numCol="1" spcCol="1270" anchor="ctr" anchorCtr="0">
          <a:noAutofit/>
          <a:sp3d extrusionH="28000" prstMaterial="matte"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duben</a:t>
          </a:r>
          <a:endParaRPr lang="cs-CZ" sz="3100" kern="1200" dirty="0"/>
        </a:p>
      </dsp:txBody>
      <dsp:txXfrm>
        <a:off x="2799436" y="1517835"/>
        <a:ext cx="1525827" cy="1017217"/>
      </dsp:txXfrm>
    </dsp:sp>
    <dsp:sp modelId="{E96DCDF7-66EC-4C73-AFD7-21E88D2F2615}">
      <dsp:nvSpPr>
        <dsp:cNvPr id="0" name=""/>
        <dsp:cNvSpPr/>
      </dsp:nvSpPr>
      <dsp:spPr>
        <a:xfrm>
          <a:off x="4579567" y="1517835"/>
          <a:ext cx="2543044" cy="1017217"/>
        </a:xfrm>
        <a:prstGeom prst="chevron">
          <a:avLst/>
        </a:prstGeom>
        <a:solidFill>
          <a:schemeClr val="accent2">
            <a:hueOff val="-4471250"/>
            <a:satOff val="27606"/>
            <a:lumOff val="-1019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016" tIns="41339" rIns="41339" bIns="41339" numCol="1" spcCol="1270" anchor="ctr" anchorCtr="0">
          <a:noAutofit/>
          <a:sp3d extrusionH="28000" prstMaterial="matte"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květen</a:t>
          </a:r>
          <a:endParaRPr lang="cs-CZ" sz="3100" kern="1200" dirty="0"/>
        </a:p>
      </dsp:txBody>
      <dsp:txXfrm>
        <a:off x="5088176" y="1517835"/>
        <a:ext cx="1525827" cy="1017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2087091-889E-4490-8417-40B62EC11B5E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674CD5E-25E7-4D28-A660-E978CAF48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wmf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0.jpeg"/><Relationship Id="rId2" Type="http://schemas.openxmlformats.org/officeDocument/2006/relationships/hyperlink" Target="//upload.wikimedia.org/wikipedia/commons/3/31/Primula_veris_0x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7/7f/Coltsfoot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imula_veris_0x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692697"/>
            <a:ext cx="7117180" cy="4084684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76307" y="1196752"/>
            <a:ext cx="719139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Jaro na zahradě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83230" y="2967335"/>
            <a:ext cx="577754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j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arní práce</a:t>
            </a:r>
          </a:p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</a:t>
            </a: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arní květiny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3728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987399"/>
              </p:ext>
            </p:extLst>
          </p:nvPr>
        </p:nvGraphicFramePr>
        <p:xfrm>
          <a:off x="1475656" y="601906"/>
          <a:ext cx="6374765" cy="4598774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1478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Prezentace je určena k procvičování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a opakování učiva „Jaro na zahradě“. Žák si zopakuje jarní měsíce. U každého měsíce je zmíněno pár typických znaků.  Žák se snaží chybějící slova (s nápovědou v dolní části stránky) doplnit – vše podpořeno obrázkem. Druhá část prezentace se týká jarních květin, žák si opakuje jejich názvy.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Hana</a:t>
                      </a:r>
                      <a:r>
                        <a:rPr lang="cs-CZ" sz="1200" baseline="0" dirty="0" smtClean="0">
                          <a:effectLst/>
                        </a:rPr>
                        <a:t> Lukovská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Sada DUM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Člověk a příroda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Přírodopis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Očekávaný výstup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Žák by měl </a:t>
                      </a:r>
                      <a:r>
                        <a:rPr lang="cs-CZ" sz="1200" dirty="0" smtClean="0">
                          <a:effectLst/>
                        </a:rPr>
                        <a:t>vědět</a:t>
                      </a:r>
                      <a:r>
                        <a:rPr lang="cs-CZ" sz="1200" baseline="0" dirty="0" smtClean="0">
                          <a:effectLst/>
                        </a:rPr>
                        <a:t> o způsobu péče o rostliny a zvířata během </a:t>
                      </a:r>
                      <a:r>
                        <a:rPr lang="cs-CZ" sz="1200" baseline="0" dirty="0" smtClean="0">
                          <a:effectLst/>
                        </a:rPr>
                        <a:t>roku.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jaro, </a:t>
                      </a:r>
                      <a:r>
                        <a:rPr lang="cs-CZ" sz="1200" dirty="0" smtClean="0">
                          <a:effectLst/>
                        </a:rPr>
                        <a:t>jarní</a:t>
                      </a:r>
                      <a:r>
                        <a:rPr lang="cs-CZ" sz="1200" baseline="0" dirty="0" smtClean="0">
                          <a:effectLst/>
                        </a:rPr>
                        <a:t> práce na zahradě, jarní květiny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Cílová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 základní školy speciální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 –  II. stupeň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098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  </a:t>
                      </a:r>
                      <a:r>
                        <a:rPr lang="cs-CZ" sz="1200" dirty="0" smtClean="0">
                          <a:effectLst/>
                        </a:rPr>
                        <a:t>10.</a:t>
                      </a:r>
                      <a:r>
                        <a:rPr lang="cs-CZ" sz="1200" baseline="0" dirty="0" smtClean="0">
                          <a:effectLst/>
                        </a:rPr>
                        <a:t> 4</a:t>
                      </a:r>
                      <a:r>
                        <a:rPr lang="cs-CZ" sz="1200" dirty="0" smtClean="0">
                          <a:effectLst/>
                        </a:rPr>
                        <a:t>. 2012   </a:t>
                      </a:r>
                      <a:r>
                        <a:rPr lang="cs-CZ" sz="1200" dirty="0">
                          <a:effectLst/>
                        </a:rPr>
                        <a:t>třída: IX. C </a:t>
                      </a:r>
                      <a:endParaRPr lang="cs-CZ" sz="12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pracoviště</a:t>
                      </a:r>
                      <a:r>
                        <a:rPr lang="cs-CZ" sz="1200" dirty="0">
                          <a:effectLst/>
                        </a:rPr>
                        <a:t>:  SŠ, ZŠ a MŠ, Karviná, příspěvková organizace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2073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Microsoft Office </a:t>
                      </a:r>
                      <a:r>
                        <a:rPr lang="cs-CZ" sz="1200" dirty="0" smtClean="0">
                          <a:effectLst/>
                        </a:rPr>
                        <a:t>klipart ,</a:t>
                      </a:r>
                      <a:r>
                        <a:rPr lang="cs-CZ" sz="1200" baseline="0" dirty="0" smtClean="0">
                          <a:effectLst/>
                        </a:rPr>
                        <a:t> Wikipedia.org (citace viz. níže)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573" y="5229200"/>
            <a:ext cx="5762625" cy="12287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645716" y="260648"/>
            <a:ext cx="74888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449263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DUM_009_ </a:t>
            </a:r>
            <a:r>
              <a:rPr lang="cs-CZ" sz="1600" dirty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/ KOMENSKÉHO / LUKOVSKÁ / </a:t>
            </a:r>
            <a:r>
              <a:rPr lang="cs-CZ" sz="1600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ČLOVĚK A PŘÍRODA/2012 </a:t>
            </a:r>
            <a:endParaRPr lang="cs-CZ" sz="16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233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lukovska\AppData\Local\Microsoft\Windows\Temporary Internet Files\Content.IE5\JM0T8JCG\MP9004231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2166764"/>
            <a:ext cx="2847989" cy="340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kovska\AppData\Local\Microsoft\Windows\Temporary Internet Files\Content.IE5\190B71EJ\MP9004280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66764"/>
            <a:ext cx="252027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kovska\AppData\Local\Microsoft\Windows\Temporary Internet Files\Content.IE5\SRDQHQF2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166764"/>
            <a:ext cx="2736304" cy="346710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Jarní měsíce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910674"/>
              </p:ext>
            </p:extLst>
          </p:nvPr>
        </p:nvGraphicFramePr>
        <p:xfrm>
          <a:off x="829629" y="1842098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6993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C:\Users\lukovska\AppData\Local\Microsoft\Windows\Temporary Internet Files\Content.IE5\SRDQHQF2\MC9001228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362" y="1052736"/>
            <a:ext cx="4791782" cy="4806727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effectLst>
            <a:softEdge rad="63500"/>
          </a:effectLst>
        </p:spPr>
      </p:pic>
      <p:grpSp>
        <p:nvGrpSpPr>
          <p:cNvPr id="6" name="Diagram group"/>
          <p:cNvGrpSpPr/>
          <p:nvPr/>
        </p:nvGrpSpPr>
        <p:grpSpPr>
          <a:xfrm>
            <a:off x="1852645" y="2348880"/>
            <a:ext cx="4896544" cy="2524833"/>
            <a:chOff x="2087" y="1517835"/>
            <a:chExt cx="2543044" cy="1017217"/>
          </a:xfrm>
          <a:scene3d>
            <a:camera prst="perspectiveRelaxed">
              <a:rot lat="19149996" lon="20104178" rev="1577324"/>
            </a:camera>
            <a:lightRig rig="soft" dir="t"/>
            <a:backdrop>
              <a:anchor x="0" y="0" z="-210000"/>
              <a:norm dx="0" dy="0" dz="914400"/>
              <a:up dx="0" dy="914400" dz="0"/>
            </a:backdrop>
          </a:scene3d>
        </p:grpSpPr>
        <p:grpSp>
          <p:nvGrpSpPr>
            <p:cNvPr id="7" name="Skupina 6"/>
            <p:cNvGrpSpPr/>
            <p:nvPr/>
          </p:nvGrpSpPr>
          <p:grpSpPr>
            <a:xfrm>
              <a:off x="2087" y="1517835"/>
              <a:ext cx="2543044" cy="1017217"/>
              <a:chOff x="2087" y="1517835"/>
              <a:chExt cx="2543044" cy="1017217"/>
            </a:xfrm>
          </p:grpSpPr>
          <p:sp>
            <p:nvSpPr>
              <p:cNvPr id="8" name="Dvojitá šipka 7"/>
              <p:cNvSpPr/>
              <p:nvPr/>
            </p:nvSpPr>
            <p:spPr>
              <a:xfrm>
                <a:off x="2087" y="1517835"/>
                <a:ext cx="2543044" cy="1017217"/>
              </a:xfrm>
              <a:prstGeom prst="chevron">
                <a:avLst/>
              </a:prstGeom>
              <a:sp3d extrusionH="152250" prstMaterial="matte">
                <a:bevelT w="165100" prst="coolSlan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9" name="Dvojitá šipka 4"/>
              <p:cNvSpPr/>
              <p:nvPr/>
            </p:nvSpPr>
            <p:spPr>
              <a:xfrm>
                <a:off x="510696" y="1517835"/>
                <a:ext cx="1525827" cy="1017217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24016" tIns="41339" rIns="41339" bIns="41339" numCol="1" spcCol="1270" anchor="ctr" anchorCtr="0">
                <a:noAutofit/>
                <a:sp3d extrusionH="28000" prstMaterial="matte"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4800" kern="1200" dirty="0" smtClean="0"/>
                  <a:t>březen</a:t>
                </a:r>
                <a:endParaRPr lang="cs-CZ" sz="3100" kern="1200" dirty="0"/>
              </a:p>
            </p:txBody>
          </p:sp>
        </p:grpSp>
      </p:grpSp>
      <p:sp>
        <p:nvSpPr>
          <p:cNvPr id="2" name="TextovéPole 1"/>
          <p:cNvSpPr txBox="1"/>
          <p:nvPr/>
        </p:nvSpPr>
        <p:spPr>
          <a:xfrm>
            <a:off x="1196478" y="476672"/>
            <a:ext cx="62088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je potřeba udělat na zahradě?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1526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Users\lukovska\AppData\Local\Microsoft\Windows\Temporary Internet Files\Content.IE5\JYDI8E1E\MC9002315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732" y="4303298"/>
            <a:ext cx="2206726" cy="184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kovska\AppData\Local\Microsoft\Windows\Temporary Internet Files\Content.IE5\SRDQHQF2\MC9002338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588" y="2411925"/>
            <a:ext cx="2186412" cy="1982709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61356" y="260648"/>
            <a:ext cx="7227068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  <a:cs typeface="Arial" charset="0"/>
              </a:rPr>
              <a:t>Sníh ____.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4400" dirty="0" smtClean="0">
              <a:latin typeface="Arial" charset="0"/>
              <a:cs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  <a:cs typeface="Arial" charset="0"/>
              </a:rPr>
              <a:t>             ___________</a:t>
            </a:r>
            <a:r>
              <a:rPr lang="cs-CZ" sz="4400" dirty="0" smtClean="0">
                <a:latin typeface="Arial" charset="0"/>
                <a:cs typeface="Arial" charset="0"/>
              </a:rPr>
              <a:t> </a:t>
            </a:r>
            <a:r>
              <a:rPr lang="cs-CZ" sz="4000" dirty="0" smtClean="0">
                <a:latin typeface="Arial" charset="0"/>
                <a:cs typeface="Arial" charset="0"/>
              </a:rPr>
              <a:t>růže.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4400" dirty="0" smtClean="0">
              <a:latin typeface="Arial" charset="0"/>
              <a:cs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 smtClean="0">
                <a:latin typeface="Arial" charset="0"/>
                <a:cs typeface="Arial" charset="0"/>
              </a:rPr>
              <a:t>Ovocné stromy chráníme  __________ proti škůdcům.</a:t>
            </a:r>
            <a:endParaRPr lang="cs-CZ" sz="3600" dirty="0">
              <a:latin typeface="Arial" charset="0"/>
              <a:cs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4000" dirty="0" smtClean="0">
              <a:latin typeface="Arial" charset="0"/>
              <a:cs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  <a:cs typeface="Arial" charset="0"/>
              </a:rPr>
              <a:t>                 _________ semínka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  <a:cs typeface="Arial" charset="0"/>
              </a:rPr>
              <a:t>                 bylinek.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85323" y="260648"/>
            <a:ext cx="10695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taje</a:t>
            </a:r>
            <a:endParaRPr lang="cs-CZ" sz="4000" b="1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69656" y="1585894"/>
            <a:ext cx="38012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  </a:t>
            </a:r>
            <a:r>
              <a:rPr lang="cs-CZ" sz="4000" b="1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V</a:t>
            </a:r>
            <a:r>
              <a:rPr lang="cs-CZ" sz="4000" b="1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ysazujeme</a:t>
            </a:r>
            <a:endParaRPr lang="cs-CZ" sz="4000" b="1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74732" y="3403279"/>
            <a:ext cx="239039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postřikem</a:t>
            </a:r>
            <a:endParaRPr lang="cs-CZ" sz="3600" b="1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8" name="Picture 6" descr="C:\Users\lukovska\AppData\Local\Microsoft\Windows\Temporary Internet Files\Content.IE5\JM0T8JCG\MC9003890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470" y="1124744"/>
            <a:ext cx="1648663" cy="1815084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kovska\AppData\Local\Microsoft\Windows\Temporary Internet Files\Content.IE5\9EZWMVGB\MC9003468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0947" y="-213856"/>
            <a:ext cx="1710842" cy="165689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633409" y="4581128"/>
            <a:ext cx="24245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V</a:t>
            </a:r>
            <a:r>
              <a:rPr lang="cs-CZ" sz="3600" b="1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yséváme</a:t>
            </a:r>
            <a:endParaRPr lang="cs-CZ" sz="3600" b="1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9194" y="6231513"/>
            <a:ext cx="8373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Nápověda</a:t>
            </a:r>
            <a:r>
              <a:rPr lang="cs-CZ" sz="2400" dirty="0" smtClean="0"/>
              <a:t>: postřikem, vyséváme, taje, vysazujeme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6583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:\Users\lukovska\AppData\Local\Microsoft\Windows\Temporary Internet Files\Content.IE5\190B71EJ\MP900428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77466"/>
            <a:ext cx="4032448" cy="518783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Diagram group"/>
          <p:cNvGrpSpPr/>
          <p:nvPr/>
        </p:nvGrpSpPr>
        <p:grpSpPr>
          <a:xfrm>
            <a:off x="2051720" y="1988840"/>
            <a:ext cx="4824536" cy="2880320"/>
            <a:chOff x="2290827" y="1517835"/>
            <a:chExt cx="2543044" cy="1017217"/>
          </a:xfrm>
          <a:scene3d>
            <a:camera prst="perspectiveRelaxed">
              <a:rot lat="19149996" lon="20104178" rev="1577324"/>
            </a:camera>
            <a:lightRig rig="soft" dir="t"/>
            <a:backdrop>
              <a:anchor x="0" y="0" z="-210000"/>
              <a:norm dx="0" dy="0" dz="914400"/>
              <a:up dx="0" dy="914400" dz="0"/>
            </a:backdrop>
          </a:scene3d>
        </p:grpSpPr>
        <p:grpSp>
          <p:nvGrpSpPr>
            <p:cNvPr id="3" name="Skupina 2"/>
            <p:cNvGrpSpPr/>
            <p:nvPr/>
          </p:nvGrpSpPr>
          <p:grpSpPr>
            <a:xfrm>
              <a:off x="2290827" y="1517835"/>
              <a:ext cx="2543044" cy="1017217"/>
              <a:chOff x="2290827" y="1517835"/>
              <a:chExt cx="2543044" cy="1017217"/>
            </a:xfrm>
          </p:grpSpPr>
          <p:sp>
            <p:nvSpPr>
              <p:cNvPr id="4" name="Dvojitá šipka 3"/>
              <p:cNvSpPr/>
              <p:nvPr/>
            </p:nvSpPr>
            <p:spPr>
              <a:xfrm>
                <a:off x="2290827" y="1517835"/>
                <a:ext cx="2543044" cy="1017217"/>
              </a:xfrm>
              <a:prstGeom prst="chevron">
                <a:avLst/>
              </a:prstGeom>
              <a:sp3d extrusionH="152250" prstMaterial="matte">
                <a:bevelT w="165100" prst="coolSlan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235626"/>
                  <a:satOff val="13803"/>
                  <a:lumOff val="-5098"/>
                  <a:alphaOff val="0"/>
                </a:schemeClr>
              </a:fillRef>
              <a:effectRef idx="2">
                <a:schemeClr val="accent2">
                  <a:hueOff val="-2235626"/>
                  <a:satOff val="13803"/>
                  <a:lumOff val="-5098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" name="Dvojitá šipka 4"/>
              <p:cNvSpPr/>
              <p:nvPr/>
            </p:nvSpPr>
            <p:spPr>
              <a:xfrm>
                <a:off x="2799436" y="1517835"/>
                <a:ext cx="1525827" cy="1017217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24016" tIns="41339" rIns="41339" bIns="41339" numCol="1" spcCol="1270" anchor="ctr" anchorCtr="0">
                <a:noAutofit/>
                <a:sp3d extrusionH="28000" prstMaterial="matte"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4000" kern="1200" dirty="0" smtClean="0"/>
                  <a:t>   </a:t>
                </a:r>
                <a:r>
                  <a:rPr lang="cs-CZ" sz="4800" kern="1200" dirty="0" smtClean="0"/>
                  <a:t>duben</a:t>
                </a:r>
                <a:endParaRPr lang="cs-CZ" sz="4800" kern="1200" dirty="0"/>
              </a:p>
            </p:txBody>
          </p:sp>
        </p:grpSp>
      </p:grpSp>
      <p:sp>
        <p:nvSpPr>
          <p:cNvPr id="7" name="Obdélník 6"/>
          <p:cNvSpPr/>
          <p:nvPr/>
        </p:nvSpPr>
        <p:spPr>
          <a:xfrm>
            <a:off x="1611576" y="440080"/>
            <a:ext cx="62088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Co je potřeba udělat na zahradě?</a:t>
            </a:r>
          </a:p>
        </p:txBody>
      </p:sp>
    </p:spTree>
    <p:extLst>
      <p:ext uri="{BB962C8B-B14F-4D97-AF65-F5344CB8AC3E}">
        <p14:creationId xmlns:p14="http://schemas.microsoft.com/office/powerpoint/2010/main" val="167560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lukovska\AppData\Local\Microsoft\Windows\Temporary Internet Files\Content.IE5\HWQXUXRG\MC900214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290" y="4518508"/>
            <a:ext cx="1863505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lukovska\AppData\Local\Microsoft\Windows\Temporary Internet Files\Content.IE5\9EZWMVGB\MC9004380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47" y="1708304"/>
            <a:ext cx="3721100" cy="189230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476672"/>
            <a:ext cx="8136904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charset="0"/>
                <a:cs typeface="Arial" charset="0"/>
              </a:rPr>
              <a:t>Přichází čas na ______ trávníku.</a:t>
            </a:r>
          </a:p>
          <a:p>
            <a:endParaRPr lang="cs-CZ" sz="4000" dirty="0">
              <a:latin typeface="Arial" charset="0"/>
              <a:cs typeface="Arial" charset="0"/>
            </a:endParaRPr>
          </a:p>
          <a:p>
            <a:endParaRPr lang="cs-CZ" sz="4000" dirty="0" smtClean="0">
              <a:latin typeface="Arial" charset="0"/>
              <a:cs typeface="Arial" charset="0"/>
            </a:endParaRPr>
          </a:p>
          <a:p>
            <a:r>
              <a:rPr lang="cs-CZ" sz="4000" dirty="0" smtClean="0">
                <a:latin typeface="Arial" charset="0"/>
                <a:cs typeface="Arial" charset="0"/>
              </a:rPr>
              <a:t>     </a:t>
            </a:r>
          </a:p>
          <a:p>
            <a:r>
              <a:rPr lang="cs-CZ" sz="4000" dirty="0" smtClean="0">
                <a:latin typeface="Arial" charset="0"/>
                <a:cs typeface="Arial" charset="0"/>
              </a:rPr>
              <a:t>        Začínají se _______ stromy.</a:t>
            </a:r>
          </a:p>
          <a:p>
            <a:endParaRPr lang="cs-CZ" sz="4000" dirty="0">
              <a:latin typeface="Arial" charset="0"/>
              <a:cs typeface="Arial" charset="0"/>
            </a:endParaRPr>
          </a:p>
          <a:p>
            <a:r>
              <a:rPr lang="cs-CZ" sz="4000" dirty="0" smtClean="0">
                <a:latin typeface="Arial" charset="0"/>
                <a:cs typeface="Arial" charset="0"/>
              </a:rPr>
              <a:t>_________ kořenovou zeleninu.</a:t>
            </a:r>
          </a:p>
          <a:p>
            <a:endParaRPr lang="cs-CZ" sz="4000" dirty="0">
              <a:latin typeface="Arial" charset="0"/>
              <a:cs typeface="Arial" charset="0"/>
            </a:endParaRPr>
          </a:p>
          <a:p>
            <a:endParaRPr lang="cs-CZ" sz="4000" i="1" dirty="0">
              <a:latin typeface="Arial" charset="0"/>
              <a:cs typeface="Arial" charset="0"/>
            </a:endParaRPr>
          </a:p>
          <a:p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4349033" y="476672"/>
            <a:ext cx="178125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sekání</a:t>
            </a:r>
            <a:endParaRPr lang="cs-CZ" sz="4000" b="1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lukovska\AppData\Local\Microsoft\Windows\Temporary Internet Files\Content.IE5\JYDI8E1E\MC9001500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609" y="1159158"/>
            <a:ext cx="2504533" cy="187707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02108" y="2889836"/>
            <a:ext cx="19239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zelenat</a:t>
            </a:r>
            <a:endParaRPr lang="cs-CZ" sz="4000" b="1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4" name="Picture 4" descr="C:\Users\lukovska\AppData\Local\Microsoft\Windows\Temporary Internet Files\Content.IE5\CANNM09X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042" y="5170596"/>
            <a:ext cx="1553939" cy="155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lukovska\AppData\Local\Microsoft\Windows\Temporary Internet Files\Content.IE5\JM0T8JCG\MC9002151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557" y="4570693"/>
            <a:ext cx="2148708" cy="170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10247" y="4164565"/>
            <a:ext cx="26759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V</a:t>
            </a:r>
            <a:r>
              <a:rPr lang="cs-CZ" sz="4000" b="1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yséváme</a:t>
            </a:r>
            <a:endParaRPr lang="cs-CZ" sz="4000" b="1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873" y="6041829"/>
            <a:ext cx="64106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Nápověda</a:t>
            </a:r>
            <a:r>
              <a:rPr lang="cs-CZ" sz="2400" dirty="0" smtClean="0"/>
              <a:t>: zelenat, vyséváme, sekání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586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C:\Users\lukovska\AppData\Local\Microsoft\Windows\Temporary Internet Files\Content.IE5\JM0T8JCG\MP9004231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640" y="1124744"/>
            <a:ext cx="3620457" cy="4326712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Diagram group"/>
          <p:cNvGrpSpPr/>
          <p:nvPr/>
        </p:nvGrpSpPr>
        <p:grpSpPr>
          <a:xfrm>
            <a:off x="2339752" y="1916832"/>
            <a:ext cx="4680520" cy="3024336"/>
            <a:chOff x="4579567" y="1517835"/>
            <a:chExt cx="2543044" cy="1017217"/>
          </a:xfrm>
          <a:scene3d>
            <a:camera prst="perspectiveRelaxed">
              <a:rot lat="19149996" lon="20104178" rev="1577324"/>
            </a:camera>
            <a:lightRig rig="soft" dir="t"/>
            <a:backdrop>
              <a:anchor x="0" y="0" z="-210000"/>
              <a:norm dx="0" dy="0" dz="914400"/>
              <a:up dx="0" dy="914400" dz="0"/>
            </a:backdrop>
          </a:scene3d>
        </p:grpSpPr>
        <p:grpSp>
          <p:nvGrpSpPr>
            <p:cNvPr id="3" name="Skupina 2"/>
            <p:cNvGrpSpPr/>
            <p:nvPr/>
          </p:nvGrpSpPr>
          <p:grpSpPr>
            <a:xfrm>
              <a:off x="4579567" y="1517835"/>
              <a:ext cx="2543044" cy="1017217"/>
              <a:chOff x="4579567" y="1517835"/>
              <a:chExt cx="2543044" cy="1017217"/>
            </a:xfrm>
          </p:grpSpPr>
          <p:sp>
            <p:nvSpPr>
              <p:cNvPr id="4" name="Dvojitá šipka 3"/>
              <p:cNvSpPr/>
              <p:nvPr/>
            </p:nvSpPr>
            <p:spPr>
              <a:xfrm>
                <a:off x="4579567" y="1517835"/>
                <a:ext cx="2543044" cy="1017217"/>
              </a:xfrm>
              <a:prstGeom prst="chevron">
                <a:avLst/>
              </a:prstGeom>
              <a:sp3d extrusionH="152250" prstMaterial="matte">
                <a:bevelT w="165100" prst="coolSlan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4471251"/>
                  <a:satOff val="27606"/>
                  <a:lumOff val="-10196"/>
                  <a:alphaOff val="0"/>
                </a:schemeClr>
              </a:fillRef>
              <a:effectRef idx="2">
                <a:schemeClr val="accent2">
                  <a:hueOff val="-4471251"/>
                  <a:satOff val="27606"/>
                  <a:lumOff val="-10196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5" name="Dvojitá šipka 4"/>
              <p:cNvSpPr/>
              <p:nvPr/>
            </p:nvSpPr>
            <p:spPr>
              <a:xfrm>
                <a:off x="5088176" y="1517835"/>
                <a:ext cx="1525827" cy="1017217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24016" tIns="41339" rIns="41339" bIns="41339" numCol="1" spcCol="1270" anchor="ctr" anchorCtr="0">
                <a:noAutofit/>
                <a:sp3d extrusionH="28000" prstMaterial="matte"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cs-CZ" sz="3100" kern="1200" dirty="0" smtClean="0"/>
                  <a:t>                     </a:t>
                </a:r>
                <a:r>
                  <a:rPr lang="cs-CZ" sz="3600" kern="1200" dirty="0" smtClean="0"/>
                  <a:t>květen</a:t>
                </a:r>
                <a:endParaRPr lang="cs-CZ" sz="3600" kern="1200" dirty="0"/>
              </a:p>
            </p:txBody>
          </p:sp>
        </p:grpSp>
      </p:grpSp>
      <p:sp>
        <p:nvSpPr>
          <p:cNvPr id="7" name="Obdélník 6"/>
          <p:cNvSpPr/>
          <p:nvPr/>
        </p:nvSpPr>
        <p:spPr>
          <a:xfrm>
            <a:off x="1611576" y="440080"/>
            <a:ext cx="62088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Co je potřeba udělat na zahradě?</a:t>
            </a:r>
          </a:p>
        </p:txBody>
      </p:sp>
    </p:spTree>
    <p:extLst>
      <p:ext uri="{BB962C8B-B14F-4D97-AF65-F5344CB8AC3E}">
        <p14:creationId xmlns:p14="http://schemas.microsoft.com/office/powerpoint/2010/main" val="336045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lukovska\AppData\Local\Microsoft\Windows\Temporary Internet Files\Content.IE5\RWTW4FUR\MC90044178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487" y="4595052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lukovska\AppData\Local\Microsoft\Windows\Temporary Internet Files\Content.IE5\3CCEFBNI\MP9004221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280" y="4149080"/>
            <a:ext cx="1681007" cy="252028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ukovska\AppData\Local\Microsoft\Windows\Temporary Internet Files\Content.IE5\RWTW4FUR\MP9004018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078" y="1333901"/>
            <a:ext cx="1968236" cy="246089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lukovska\AppData\Local\Microsoft\Windows\Temporary Internet Files\Content.IE5\RWTW4FUR\MP90014503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2548880" cy="168226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1326" y="476672"/>
            <a:ext cx="781172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Arial" charset="0"/>
                <a:cs typeface="Arial" charset="0"/>
              </a:rPr>
              <a:t>V květnu _____ celá zahr</a:t>
            </a: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ada.</a:t>
            </a:r>
          </a:p>
          <a:p>
            <a:endParaRPr lang="cs-CZ" sz="36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endParaRPr lang="cs-CZ" sz="3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r>
              <a:rPr lang="cs-CZ" sz="3600" dirty="0" smtClean="0">
                <a:latin typeface="Arial" charset="0"/>
                <a:cs typeface="Arial" charset="0"/>
              </a:rPr>
              <a:t>             </a:t>
            </a:r>
            <a:r>
              <a:rPr lang="cs-CZ" sz="3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P</a:t>
            </a:r>
            <a:r>
              <a:rPr lang="cs-CZ" sz="3600" dirty="0" smtClean="0">
                <a:latin typeface="Arial" charset="0"/>
                <a:cs typeface="Arial" charset="0"/>
              </a:rPr>
              <a:t>ůdu </a:t>
            </a:r>
            <a:r>
              <a:rPr lang="cs-CZ" sz="3600" dirty="0" smtClean="0">
                <a:latin typeface="Arial" charset="0"/>
                <a:cs typeface="Arial" charset="0"/>
              </a:rPr>
              <a:t>________ </a:t>
            </a:r>
            <a:r>
              <a:rPr lang="cs-CZ" sz="3600" dirty="0" smtClean="0">
                <a:latin typeface="Arial" charset="0"/>
                <a:cs typeface="Arial" charset="0"/>
              </a:rPr>
              <a:t>a ________.</a:t>
            </a:r>
          </a:p>
          <a:p>
            <a:endParaRPr lang="cs-CZ" sz="36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endParaRPr lang="cs-CZ" sz="3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endParaRPr lang="cs-CZ" sz="3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r>
              <a:rPr lang="cs-CZ" sz="3600" dirty="0" smtClean="0">
                <a:latin typeface="Arial" charset="0"/>
                <a:cs typeface="Arial" charset="0"/>
              </a:rPr>
              <a:t>Vysazujeme ______ a _______.</a:t>
            </a:r>
            <a:endParaRPr lang="cs-CZ" sz="3600" dirty="0">
              <a:latin typeface="Arial" charset="0"/>
              <a:cs typeface="Arial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476671"/>
            <a:ext cx="13644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 w="0"/>
                <a:solidFill>
                  <a:srgbClr val="FFC000"/>
                </a:solidFill>
                <a:effectLst>
                  <a:reflection blurRad="12700" stA="50000" endPos="50000" dist="5000" dir="5400000" sy="-100000" rotWithShape="0"/>
                </a:effectLst>
                <a:latin typeface="Arial" charset="0"/>
                <a:cs typeface="Arial" charset="0"/>
              </a:rPr>
              <a:t>kvete</a:t>
            </a:r>
            <a:endParaRPr lang="cs-CZ" sz="3600" b="1" spc="0" dirty="0">
              <a:ln w="0"/>
              <a:solidFill>
                <a:srgbClr val="FFC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639" y="2118635"/>
            <a:ext cx="223651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0"/>
                <a:solidFill>
                  <a:srgbClr val="FFC000"/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zalévá</a:t>
            </a:r>
            <a:r>
              <a:rPr lang="cs-CZ" sz="3600" b="1" spc="0" dirty="0" smtClean="0">
                <a:ln w="0"/>
                <a:solidFill>
                  <a:srgbClr val="FFC000"/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  <a:cs typeface="Arial" pitchFamily="34" charset="0"/>
              </a:rPr>
              <a:t>me</a:t>
            </a:r>
            <a:endParaRPr lang="cs-CZ" sz="3600" b="1" spc="0" dirty="0">
              <a:ln w="0"/>
              <a:solidFill>
                <a:srgbClr val="FFC000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17331" y="2118634"/>
            <a:ext cx="195438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 w="0"/>
                <a:solidFill>
                  <a:srgbClr val="FFC000"/>
                </a:solidFill>
                <a:effectLst>
                  <a:reflection blurRad="12700" stA="50000" endPos="50000" dist="5000" dir="5400000" sy="-100000" rotWithShape="0"/>
                </a:effectLst>
                <a:latin typeface="Arial" charset="0"/>
                <a:cs typeface="Arial" charset="0"/>
              </a:rPr>
              <a:t>hnojíme</a:t>
            </a:r>
            <a:endParaRPr lang="cs-CZ" sz="3600" b="1" spc="0" dirty="0">
              <a:ln w="0"/>
              <a:solidFill>
                <a:srgbClr val="FFC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54038" y="4271888"/>
            <a:ext cx="16722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 w="0"/>
                <a:solidFill>
                  <a:srgbClr val="FFC000"/>
                </a:solidFill>
                <a:effectLst>
                  <a:reflection blurRad="12700" stA="50000" endPos="50000" dist="5000" dir="5400000" sy="-100000" rotWithShape="0"/>
                </a:effectLst>
                <a:latin typeface="Arial" pitchFamily="34" charset="0"/>
              </a:rPr>
              <a:t>rajčata</a:t>
            </a:r>
            <a:endParaRPr lang="cs-CZ" sz="3600" b="1" spc="0" dirty="0">
              <a:ln w="0"/>
              <a:solidFill>
                <a:srgbClr val="FFC000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32467" y="4271887"/>
            <a:ext cx="182614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spc="0" dirty="0" smtClean="0">
                <a:ln w="0"/>
                <a:solidFill>
                  <a:srgbClr val="FFC000"/>
                </a:solidFill>
                <a:effectLst>
                  <a:reflection blurRad="12700" stA="50000" endPos="50000" dist="5000" dir="5400000" sy="-100000" rotWithShape="0"/>
                </a:effectLst>
                <a:latin typeface="Arial" charset="0"/>
                <a:cs typeface="Arial" charset="0"/>
              </a:rPr>
              <a:t>papriky</a:t>
            </a:r>
            <a:endParaRPr lang="cs-CZ" sz="3600" b="1" spc="0" dirty="0">
              <a:ln w="0"/>
              <a:solidFill>
                <a:srgbClr val="FFC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6149" name="Picture 5" descr="C:\Users\lukovska\AppData\Local\Microsoft\Windows\Temporary Internet Files\Content.IE5\IBY7JJUF\MC90044178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692" y="4918218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29591" y="6195010"/>
            <a:ext cx="810345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/>
              <a:t>Nápověda</a:t>
            </a:r>
            <a:r>
              <a:rPr lang="cs-CZ" sz="2000" dirty="0" smtClean="0"/>
              <a:t>: rajčata, papriky, kvete, </a:t>
            </a:r>
            <a:r>
              <a:rPr lang="cs-CZ" sz="2000" dirty="0" smtClean="0"/>
              <a:t>zalé</a:t>
            </a:r>
            <a:r>
              <a:rPr lang="cs-CZ" sz="2000" dirty="0" smtClean="0"/>
              <a:t>váme </a:t>
            </a:r>
            <a:r>
              <a:rPr lang="cs-CZ" sz="2000" dirty="0" smtClean="0"/>
              <a:t>a hnojíme.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9786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7864" y="908720"/>
            <a:ext cx="28143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Jarní květiny</a:t>
            </a:r>
            <a:endParaRPr lang="cs-CZ" sz="3200" dirty="0"/>
          </a:p>
        </p:txBody>
      </p:sp>
      <p:pic>
        <p:nvPicPr>
          <p:cNvPr id="7170" name="Picture 2" descr="C:\Users\lukovska\AppData\Local\Microsoft\Windows\Temporary Internet Files\Content.IE5\03GWQZ8S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75807"/>
            <a:ext cx="2498593" cy="250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71747"/>
            <a:ext cx="2223777" cy="268448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softEdge rad="127000"/>
          </a:effectLst>
        </p:spPr>
      </p:pic>
      <p:sp>
        <p:nvSpPr>
          <p:cNvPr id="3" name="Obdélník 2"/>
          <p:cNvSpPr/>
          <p:nvPr/>
        </p:nvSpPr>
        <p:spPr>
          <a:xfrm>
            <a:off x="3931401" y="2924944"/>
            <a:ext cx="277512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bledule</a:t>
            </a:r>
            <a:endParaRPr lang="cs-CZ" sz="40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1720" y="3974306"/>
            <a:ext cx="32672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sněženka</a:t>
            </a:r>
            <a:endParaRPr lang="cs-CZ" sz="40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7173" name="Picture 5" descr="C:\Users\lukovska\AppData\Local\Microsoft\Windows\Temporary Internet Files\Content.IE5\IY2TO6GK\MP9003416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77072"/>
            <a:ext cx="1808600" cy="2535421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51920" y="5733256"/>
            <a:ext cx="259397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krokus</a:t>
            </a:r>
            <a:endParaRPr lang="cs-CZ" sz="40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663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lukovska\AppData\Local\Microsoft\Windows\Temporary Internet Files\Content.IE5\03GWQZ8S\MP900390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83" y="1954606"/>
            <a:ext cx="1880609" cy="263636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55776" y="3883088"/>
            <a:ext cx="276710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tulipán</a:t>
            </a:r>
            <a:endParaRPr lang="cs-CZ" sz="40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8196" name="Picture 4" descr="C:\Users\lukovska\AppData\Local\Microsoft\Windows\Temporary Internet Files\Content.IE5\IBY7JJUF\MP9004277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951" y="485552"/>
            <a:ext cx="2670233" cy="2670233"/>
          </a:xfrm>
          <a:prstGeom prst="rect">
            <a:avLst/>
          </a:prstGeom>
          <a:solidFill>
            <a:schemeClr val="bg1">
              <a:lumMod val="75000"/>
            </a:schemeClr>
          </a:solidFill>
          <a:effectLst>
            <a:softEdge rad="127000"/>
          </a:effectLst>
        </p:spPr>
      </p:pic>
      <p:sp>
        <p:nvSpPr>
          <p:cNvPr id="3" name="Obdélník 2"/>
          <p:cNvSpPr/>
          <p:nvPr/>
        </p:nvSpPr>
        <p:spPr>
          <a:xfrm>
            <a:off x="3832728" y="2564904"/>
            <a:ext cx="24336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narcis</a:t>
            </a:r>
            <a:endParaRPr lang="cs-CZ" sz="40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8197" name="Picture 5" descr="C:\Users\lukovska\AppData\Local\Microsoft\Windows\Temporary Internet Files\Content.IE5\JYDI8E1E\MC9001231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20648"/>
            <a:ext cx="1627753" cy="2922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07904" y="5517232"/>
            <a:ext cx="24128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violka</a:t>
            </a:r>
            <a:endParaRPr lang="cs-CZ" sz="40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99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 descr="C:\Users\lukovska\AppData\Local\Microsoft\Windows\Temporary Internet Files\Content.IE5\03GWQZ8S\MC9004281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952" y="548680"/>
            <a:ext cx="206506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lukovska\AppData\Local\Microsoft\Windows\Temporary Internet Files\Content.IE5\H46A0I3B\MP9004023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16496"/>
            <a:ext cx="2670800" cy="2136640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lukovska\AppData\Local\Microsoft\Windows\Temporary Internet Files\Content.IE5\SDKTNFSM\MC90043688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952" y="4381495"/>
            <a:ext cx="2004273" cy="200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55407" y="1558846"/>
            <a:ext cx="36070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kopretina</a:t>
            </a:r>
            <a:endParaRPr lang="cs-CZ" sz="40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74238" y="3717032"/>
            <a:ext cx="40206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sedmikráska</a:t>
            </a:r>
            <a:endParaRPr lang="cs-CZ" sz="36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74238" y="5716840"/>
            <a:ext cx="35637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pampeliška</a:t>
            </a:r>
            <a:endParaRPr lang="cs-CZ" sz="36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732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8156" y="332656"/>
            <a:ext cx="7861447" cy="513986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Báseň o petrklíči</a:t>
            </a:r>
          </a:p>
          <a:p>
            <a:endParaRPr lang="cs-CZ" dirty="0"/>
          </a:p>
          <a:p>
            <a:endParaRPr lang="cs-CZ" sz="3600" dirty="0" smtClean="0"/>
          </a:p>
          <a:p>
            <a:pPr algn="ctr"/>
            <a:r>
              <a:rPr lang="cs-CZ" sz="2800" dirty="0" smtClean="0"/>
              <a:t>Petrklíč, petrklíč,</a:t>
            </a:r>
          </a:p>
          <a:p>
            <a:pPr algn="ctr"/>
            <a:r>
              <a:rPr lang="cs-CZ" sz="2800" dirty="0"/>
              <a:t>v</a:t>
            </a:r>
            <a:r>
              <a:rPr lang="cs-CZ" sz="2800" dirty="0" smtClean="0"/>
              <a:t>yhnal od nás zimu pryč,</a:t>
            </a:r>
          </a:p>
          <a:p>
            <a:pPr algn="ctr"/>
            <a:r>
              <a:rPr lang="cs-CZ" sz="2800" dirty="0"/>
              <a:t>c</a:t>
            </a:r>
            <a:r>
              <a:rPr lang="cs-CZ" sz="2800" dirty="0" smtClean="0"/>
              <a:t>hce ozdobit stráně, louku,</a:t>
            </a:r>
          </a:p>
          <a:p>
            <a:pPr algn="ctr"/>
            <a:r>
              <a:rPr lang="cs-CZ" sz="2800" dirty="0"/>
              <a:t>c</a:t>
            </a:r>
            <a:r>
              <a:rPr lang="cs-CZ" sz="2800" dirty="0" smtClean="0"/>
              <a:t>hce rozkvétat v každém koutku,</a:t>
            </a:r>
          </a:p>
          <a:p>
            <a:pPr algn="ctr"/>
            <a:r>
              <a:rPr lang="cs-CZ" sz="2800" dirty="0"/>
              <a:t>d</a:t>
            </a:r>
            <a:r>
              <a:rPr lang="cs-CZ" sz="2800" dirty="0" smtClean="0"/>
              <a:t>ejte pozor, děti,</a:t>
            </a:r>
          </a:p>
          <a:p>
            <a:pPr algn="ctr"/>
            <a:r>
              <a:rPr lang="cs-CZ" sz="2800" dirty="0"/>
              <a:t>s</a:t>
            </a:r>
            <a:r>
              <a:rPr lang="cs-CZ" sz="2800" dirty="0" smtClean="0"/>
              <a:t> ním k nám jaro letí.</a:t>
            </a:r>
          </a:p>
          <a:p>
            <a:endParaRPr lang="cs-CZ" sz="2800" dirty="0"/>
          </a:p>
          <a:p>
            <a:r>
              <a:rPr lang="cs-CZ" sz="2800" u="sng" dirty="0" smtClean="0"/>
              <a:t>Otázka:</a:t>
            </a:r>
            <a:r>
              <a:rPr lang="cs-CZ" sz="2800" dirty="0" smtClean="0"/>
              <a:t> Víš, jak se jinak jmenuje petrklíč?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00732" y="5301208"/>
            <a:ext cx="4256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Prvosenka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106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Primula veris 0x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12433"/>
            <a:ext cx="2520280" cy="336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Coltsfoo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858110"/>
            <a:ext cx="4250232" cy="32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476672"/>
            <a:ext cx="72008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Poznáš, která z těchto jarních květin je petrklíč?</a:t>
            </a:r>
            <a:endParaRPr lang="cs-CZ" sz="2800" dirty="0"/>
          </a:p>
        </p:txBody>
      </p:sp>
      <p:pic>
        <p:nvPicPr>
          <p:cNvPr id="1031" name="Picture 7" descr="C:\Users\lukovska\AppData\Local\Microsoft\Windows\Temporary Internet Files\Content.IE5\UFZ0OW5I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02066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kovska\AppData\Local\Microsoft\Windows\Temporary Internet Files\Content.IE5\RWTW4FUR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752" y="5060394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494830" y="2211779"/>
            <a:ext cx="226055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podběl</a:t>
            </a:r>
            <a:endParaRPr lang="cs-CZ" sz="36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01020" y="2061637"/>
            <a:ext cx="27494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2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petrklíč</a:t>
            </a:r>
            <a:endParaRPr lang="cs-CZ" sz="3600" b="1" cap="all" spc="0" dirty="0">
              <a:ln w="0"/>
              <a:solidFill>
                <a:schemeClr val="bg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5128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89844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 </a:t>
            </a:r>
            <a:endParaRPr lang="cs-CZ" dirty="0" smtClean="0"/>
          </a:p>
          <a:p>
            <a:endParaRPr lang="cs-CZ" dirty="0"/>
          </a:p>
          <a:p>
            <a:r>
              <a:rPr lang="cs-CZ" i="1" dirty="0"/>
              <a:t>petrklíč</a:t>
            </a:r>
          </a:p>
          <a:p>
            <a:r>
              <a:rPr lang="cs-CZ" dirty="0"/>
              <a:t>ALVALS. </a:t>
            </a:r>
            <a:r>
              <a:rPr lang="cs-CZ" dirty="0" err="1"/>
              <a:t>Wikipedia</a:t>
            </a:r>
            <a:r>
              <a:rPr lang="cs-CZ" dirty="0"/>
              <a:t>, otevřená encyklopedie </a:t>
            </a:r>
            <a:r>
              <a:rPr lang="en-US" dirty="0"/>
              <a:t>[online]</a:t>
            </a:r>
            <a:r>
              <a:rPr lang="cs-CZ" dirty="0"/>
              <a:t>, 5. 5. 2008, 15:13</a:t>
            </a:r>
            <a:r>
              <a:rPr lang="en-US" dirty="0"/>
              <a:t> [cit.2012/03/27], </a:t>
            </a:r>
            <a:r>
              <a:rPr lang="en-US" dirty="0" err="1"/>
              <a:t>Soubor</a:t>
            </a:r>
            <a:r>
              <a:rPr lang="en-US" dirty="0"/>
              <a:t>: </a:t>
            </a:r>
            <a:r>
              <a:rPr lang="cs-CZ" dirty="0" err="1"/>
              <a:t>Primula</a:t>
            </a:r>
            <a:r>
              <a:rPr lang="cs-CZ" dirty="0"/>
              <a:t> </a:t>
            </a:r>
            <a:r>
              <a:rPr lang="cs-CZ" dirty="0" err="1"/>
              <a:t>veris</a:t>
            </a:r>
            <a:r>
              <a:rPr lang="cs-CZ" dirty="0"/>
              <a:t> 0x.JPG</a:t>
            </a:r>
          </a:p>
          <a:p>
            <a:r>
              <a:rPr lang="cs-CZ" dirty="0"/>
              <a:t>Dostupné z:</a:t>
            </a:r>
          </a:p>
          <a:p>
            <a:r>
              <a:rPr lang="cs-CZ" dirty="0"/>
              <a:t>http://cs.wikipedia.org/wiki/Soubor:Primula_veris_0x.JPG</a:t>
            </a:r>
            <a:endParaRPr lang="cs-CZ" dirty="0">
              <a:hlinkClick r:id="rId2"/>
            </a:endParaRPr>
          </a:p>
          <a:p>
            <a:endParaRPr lang="cs-CZ" dirty="0"/>
          </a:p>
          <a:p>
            <a:r>
              <a:rPr lang="cs-CZ" i="1" dirty="0"/>
              <a:t>podběl</a:t>
            </a:r>
          </a:p>
          <a:p>
            <a:r>
              <a:rPr lang="cs-CZ" dirty="0"/>
              <a:t>TREPTE Andreas. </a:t>
            </a:r>
            <a:r>
              <a:rPr lang="cs-CZ" dirty="0" err="1"/>
              <a:t>Wikipedia</a:t>
            </a:r>
            <a:r>
              <a:rPr lang="cs-CZ" dirty="0"/>
              <a:t>, otevřená encyklopedie </a:t>
            </a:r>
            <a:r>
              <a:rPr lang="en-US" dirty="0"/>
              <a:t>[online]</a:t>
            </a:r>
            <a:r>
              <a:rPr lang="cs-CZ" dirty="0"/>
              <a:t>, 30. 3. 2008, 17:59, </a:t>
            </a:r>
            <a:r>
              <a:rPr lang="en-US" dirty="0"/>
              <a:t>[cit.2012/03/27], </a:t>
            </a:r>
            <a:r>
              <a:rPr lang="cs-CZ" dirty="0"/>
              <a:t>Soubor: Coltsfoot.jpg</a:t>
            </a:r>
          </a:p>
          <a:p>
            <a:r>
              <a:rPr lang="cs-CZ" dirty="0"/>
              <a:t>Dostupné z:</a:t>
            </a:r>
          </a:p>
          <a:p>
            <a:r>
              <a:rPr lang="cs-CZ" dirty="0"/>
              <a:t>http://cs.wikipedia.org/wiki/Soubor:Coltsfoot.jpg</a:t>
            </a:r>
          </a:p>
        </p:txBody>
      </p:sp>
    </p:spTree>
    <p:extLst>
      <p:ext uri="{BB962C8B-B14F-4D97-AF65-F5344CB8AC3E}">
        <p14:creationId xmlns:p14="http://schemas.microsoft.com/office/powerpoint/2010/main" val="74293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548</TotalTime>
  <Words>436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Spring</vt:lpstr>
      <vt:lpstr>  </vt:lpstr>
      <vt:lpstr>Prezentace aplikace PowerPoint</vt:lpstr>
      <vt:lpstr>Jarní měsíce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Tulipán Sněženka Bledule – pod sněženkou Sedmikráska Narcis Pampeliška Krokus Podběl Kopretina Fialka</dc:title>
  <dc:creator>lukovska</dc:creator>
  <cp:lastModifiedBy>Učitel</cp:lastModifiedBy>
  <cp:revision>56</cp:revision>
  <dcterms:created xsi:type="dcterms:W3CDTF">2012-03-27T16:55:30Z</dcterms:created>
  <dcterms:modified xsi:type="dcterms:W3CDTF">2012-04-10T11:44:06Z</dcterms:modified>
</cp:coreProperties>
</file>