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7"/>
  </p:notesMasterIdLst>
  <p:sldIdLst>
    <p:sldId id="271" r:id="rId3"/>
    <p:sldId id="256" r:id="rId4"/>
    <p:sldId id="259" r:id="rId5"/>
    <p:sldId id="261" r:id="rId6"/>
    <p:sldId id="262" r:id="rId7"/>
    <p:sldId id="263" r:id="rId8"/>
    <p:sldId id="268" r:id="rId9"/>
    <p:sldId id="273" r:id="rId10"/>
    <p:sldId id="264" r:id="rId11"/>
    <p:sldId id="265" r:id="rId12"/>
    <p:sldId id="266" r:id="rId13"/>
    <p:sldId id="267" r:id="rId14"/>
    <p:sldId id="269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2CB13-BC16-40D8-9C48-8DF4BDD16DC0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DAB482-5053-44F9-8732-BB11FF1FD9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25988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F4E1FFA-337B-485A-8179-6A807E02D89F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9DE1609-35F6-47C9-88C1-E4165DEE6FD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1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F4E1FFA-337B-485A-8179-6A807E02D89F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9DE1609-35F6-47C9-88C1-E4165DEE6FD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1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F4E1FFA-337B-485A-8179-6A807E02D89F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9DE1609-35F6-47C9-88C1-E4165DEE6FD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1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E1FFA-337B-485A-8179-6A807E02D89F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E1609-35F6-47C9-88C1-E4165DEE6FD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1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E1FFA-337B-485A-8179-6A807E02D89F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E1609-35F6-47C9-88C1-E4165DEE6FD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1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F4E1FFA-337B-485A-8179-6A807E02D89F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9DE1609-35F6-47C9-88C1-E4165DEE6FD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1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E1FFA-337B-485A-8179-6A807E02D89F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E1609-35F6-47C9-88C1-E4165DEE6FD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1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F4E1FFA-337B-485A-8179-6A807E02D89F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9DE1609-35F6-47C9-88C1-E4165DEE6FD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1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F4E1FFA-337B-485A-8179-6A807E02D89F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9DE1609-35F6-47C9-88C1-E4165DEE6FD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1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E1FFA-337B-485A-8179-6A807E02D89F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E1609-35F6-47C9-88C1-E4165DEE6FD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1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E1FFA-337B-485A-8179-6A807E02D89F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E1609-35F6-47C9-88C1-E4165DEE6FD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1" name="chimes.wav"/>
          </p:stSnd>
        </p:sndAc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5987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1" name="chimes.wav"/>
          </p:stSnd>
        </p:sndAc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119402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1" name="chimes.wav"/>
          </p:stSnd>
        </p:sndAc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51037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1" name="chimes.wav"/>
          </p:stSnd>
        </p:sndAc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3548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1" name="chimes.wav"/>
          </p:stSnd>
        </p:sndAc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2268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1" name="chimes.wav"/>
          </p:stSnd>
        </p:sndAc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653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1" name="chimes.wav"/>
          </p:stSnd>
        </p:sndAc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02370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1" name="chimes.wav"/>
          </p:stSnd>
        </p:sndAc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6489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1" name="chimes.wav"/>
          </p:stSnd>
        </p:sndAc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340458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1" name="chimes.wav"/>
          </p:stSnd>
        </p:sndAc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52513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1" name="chimes.wav"/>
          </p:stSnd>
        </p:sndAc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133197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1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F4E1FFA-337B-485A-8179-6A807E02D89F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9DE1609-35F6-47C9-88C1-E4165DEE6FD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14" name="chimes.wav"/>
          </p:stSnd>
        </p:sndAc>
      </p:transition>
    </mc:Choice>
    <mc:Fallback>
      <p:transition spd="slow" advTm="70000">
        <p:checker/>
        <p:sndAc>
          <p:stSnd>
            <p:snd r:embed="rId13" name="chimes.wav"/>
          </p:stSnd>
        </p:sndAc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42335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14" name="chimes.wav"/>
          </p:stSnd>
        </p:sndAc>
      </p:transition>
    </mc:Choice>
    <mc:Fallback>
      <p:transition spd="slow" advTm="70000">
        <p:checker/>
        <p:sndAc>
          <p:stSnd>
            <p:snd r:embed="rId13" name="chimes.wav"/>
          </p:stSnd>
        </p:sndAc>
      </p:transition>
    </mc:Fallback>
  </mc:AlternateConten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6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VY_32_INOVACE_8_10_ </a:t>
            </a:r>
            <a:r>
              <a:rPr lang="cs-CZ" sz="2800" i="1" dirty="0" err="1" smtClean="0">
                <a:latin typeface="Times New Roman" pitchFamily="18" charset="0"/>
                <a:cs typeface="Times New Roman" pitchFamily="18" charset="0"/>
              </a:rPr>
              <a:t>Test,komunikace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7. ročník. Test na téma komunikace. Slouží k zjištění vědomostí z oblasti komunikace. Test obsahuje pět otázek. Po nich následují totožné otázky s řešením.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48539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7" name="chimes.wav"/>
          </p:stSnd>
        </p:sndAc>
      </p:transition>
    </mc:Choice>
    <mc:Fallback>
      <p:transition spd="slow" advTm="70000">
        <p:checker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komunikace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90603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268760"/>
            <a:ext cx="8229600" cy="1346448"/>
          </a:xfrm>
        </p:spPr>
        <p:txBody>
          <a:bodyPr>
            <a:noAutofit/>
          </a:bodyPr>
          <a:lstStyle/>
          <a:p>
            <a:r>
              <a:rPr lang="cs-CZ" sz="4000" b="1" i="1" u="sng" dirty="0"/>
              <a:t>1</a:t>
            </a:r>
            <a:r>
              <a:rPr lang="cs-CZ" sz="4000" b="1" i="1" u="sng" dirty="0" smtClean="0"/>
              <a:t>) Co </a:t>
            </a:r>
            <a:r>
              <a:rPr lang="cs-CZ" sz="4000" b="1" i="1" u="sng" dirty="0" smtClean="0">
                <a:solidFill>
                  <a:srgbClr val="FF0000"/>
                </a:solidFill>
              </a:rPr>
              <a:t>patří</a:t>
            </a:r>
            <a:r>
              <a:rPr lang="cs-CZ" sz="4000" b="1" i="1" u="sng" dirty="0" smtClean="0"/>
              <a:t> do základního dělení komunikace?</a:t>
            </a:r>
            <a:endParaRPr lang="cs-CZ" sz="4000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3140968"/>
            <a:ext cx="6348726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Verbální (slovní) komunikace</a:t>
            </a:r>
          </a:p>
          <a:p>
            <a:r>
              <a:rPr lang="cs-CZ" sz="3200" dirty="0" smtClean="0"/>
              <a:t>Sériová komunikace</a:t>
            </a:r>
          </a:p>
          <a:p>
            <a:r>
              <a:rPr lang="cs-CZ" sz="3200" dirty="0" smtClean="0"/>
              <a:t>Neverbální (mimoslovní) komunikace</a:t>
            </a:r>
          </a:p>
          <a:p>
            <a:r>
              <a:rPr lang="cs-CZ" sz="3200" dirty="0" smtClean="0"/>
              <a:t>Cizojazyčná komunikace</a:t>
            </a:r>
          </a:p>
          <a:p>
            <a:r>
              <a:rPr lang="cs-CZ" sz="3200" dirty="0" smtClean="0"/>
              <a:t>Elektronická komunikace</a:t>
            </a:r>
          </a:p>
          <a:p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954778" y="6367596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42633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484784"/>
            <a:ext cx="8229600" cy="1296144"/>
          </a:xfrm>
        </p:spPr>
        <p:txBody>
          <a:bodyPr>
            <a:noAutofit/>
          </a:bodyPr>
          <a:lstStyle/>
          <a:p>
            <a:r>
              <a:rPr lang="cs-CZ" sz="4000" b="1" i="1" u="sng" dirty="0"/>
              <a:t>2</a:t>
            </a:r>
            <a:r>
              <a:rPr lang="cs-CZ" sz="4000" b="1" i="1" u="sng" dirty="0" smtClean="0"/>
              <a:t>) Popiš slovní (verbální) komunikaci</a:t>
            </a:r>
            <a:endParaRPr lang="cs-CZ" sz="4000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3068960"/>
            <a:ext cx="56166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do ní patří, na co ji dělíme…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956376" y="6440661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</a:t>
            </a:r>
            <a:r>
              <a:rPr lang="cs-CZ" dirty="0" smtClean="0"/>
              <a:t> 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0420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96752"/>
            <a:ext cx="8517632" cy="1130424"/>
          </a:xfrm>
        </p:spPr>
        <p:txBody>
          <a:bodyPr>
            <a:normAutofit/>
          </a:bodyPr>
          <a:lstStyle/>
          <a:p>
            <a:r>
              <a:rPr lang="cs-CZ" sz="4000" b="1" i="1" u="sng" dirty="0"/>
              <a:t>3</a:t>
            </a:r>
            <a:r>
              <a:rPr lang="cs-CZ" sz="4000" b="1" i="1" u="sng" dirty="0" smtClean="0"/>
              <a:t>) Popiš, seřaď zóny v komunikaci</a:t>
            </a:r>
            <a:r>
              <a:rPr lang="cs-CZ" b="1" i="1" u="sng" dirty="0" smtClean="0"/>
              <a:t>.</a:t>
            </a:r>
            <a:endParaRPr lang="cs-CZ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924944"/>
            <a:ext cx="608371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Intimní </a:t>
            </a:r>
            <a:r>
              <a:rPr lang="cs-CZ" sz="3200" dirty="0" smtClean="0"/>
              <a:t>zóna, Veřejná </a:t>
            </a:r>
            <a:r>
              <a:rPr lang="cs-CZ" sz="3200" dirty="0" smtClean="0"/>
              <a:t>zóna,</a:t>
            </a:r>
          </a:p>
          <a:p>
            <a:r>
              <a:rPr lang="cs-CZ" sz="3200" dirty="0" smtClean="0"/>
              <a:t>Osobní zóna, Společenská zóna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903085" y="6350306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</a:t>
            </a:r>
            <a:r>
              <a:rPr lang="cs-CZ" dirty="0" smtClean="0"/>
              <a:t> 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20249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84784"/>
            <a:ext cx="8229600" cy="1418456"/>
          </a:xfrm>
        </p:spPr>
        <p:txBody>
          <a:bodyPr>
            <a:noAutofit/>
          </a:bodyPr>
          <a:lstStyle/>
          <a:p>
            <a:r>
              <a:rPr lang="cs-CZ" sz="4000" b="1" i="1" u="sng" dirty="0"/>
              <a:t>4</a:t>
            </a:r>
            <a:r>
              <a:rPr lang="cs-CZ" sz="4000" b="1" i="1" u="sng" dirty="0" smtClean="0"/>
              <a:t>) Co všechno patří do neverbální komunikace?</a:t>
            </a:r>
            <a:endParaRPr lang="cs-CZ" sz="4000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8460432" y="6093296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52059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772816"/>
            <a:ext cx="8208912" cy="1143000"/>
          </a:xfrm>
        </p:spPr>
        <p:txBody>
          <a:bodyPr>
            <a:noAutofit/>
          </a:bodyPr>
          <a:lstStyle/>
          <a:p>
            <a:r>
              <a:rPr lang="cs-CZ" sz="4000" b="1" i="1" u="sng" dirty="0" smtClean="0"/>
              <a:t>5) Vysvětli pojem masmédia, k čemu slouží?</a:t>
            </a:r>
            <a:endParaRPr lang="cs-CZ" sz="4000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8012748" y="6412686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24303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Konec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916832"/>
            <a:ext cx="82809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4400" dirty="0" smtClean="0"/>
              <a:t>Zkontroluj si podpis</a:t>
            </a:r>
          </a:p>
          <a:p>
            <a:pPr marL="571500" indent="-571500">
              <a:buFontTx/>
              <a:buChar char="-"/>
            </a:pPr>
            <a:r>
              <a:rPr lang="cs-CZ" sz="4400" smtClean="0"/>
              <a:t>Zadní seberou</a:t>
            </a:r>
            <a:endParaRPr lang="cs-CZ" sz="4400"/>
          </a:p>
        </p:txBody>
      </p:sp>
    </p:spTree>
    <p:extLst>
      <p:ext uri="{BB962C8B-B14F-4D97-AF65-F5344CB8AC3E}">
        <p14:creationId xmlns:p14="http://schemas.microsoft.com/office/powerpoint/2010/main" xmlns="" val="19170756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268760"/>
            <a:ext cx="8229600" cy="1346448"/>
          </a:xfrm>
        </p:spPr>
        <p:txBody>
          <a:bodyPr>
            <a:noAutofit/>
          </a:bodyPr>
          <a:lstStyle/>
          <a:p>
            <a:r>
              <a:rPr lang="cs-CZ" sz="4000" b="1" i="1" u="sng" dirty="0" smtClean="0"/>
              <a:t>1x) Co patří do základního dělení komunikace?</a:t>
            </a:r>
            <a:endParaRPr lang="cs-CZ" sz="4000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3140968"/>
            <a:ext cx="6348726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Verbální (slovní) komunikace</a:t>
            </a:r>
          </a:p>
          <a:p>
            <a:r>
              <a:rPr lang="cs-CZ" sz="3200" dirty="0" smtClean="0"/>
              <a:t>Sériová komunikace</a:t>
            </a:r>
          </a:p>
          <a:p>
            <a:r>
              <a:rPr lang="cs-CZ" sz="3200" dirty="0" smtClean="0"/>
              <a:t>Neverbální (mimoslovní) komunikace</a:t>
            </a:r>
          </a:p>
          <a:p>
            <a:r>
              <a:rPr lang="cs-CZ" sz="3200" dirty="0" smtClean="0"/>
              <a:t>Cizojazyčná komunikace</a:t>
            </a:r>
          </a:p>
          <a:p>
            <a:r>
              <a:rPr lang="cs-CZ" sz="3200" dirty="0" smtClean="0"/>
              <a:t>Elektronická komunikace</a:t>
            </a:r>
          </a:p>
          <a:p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316416" y="5998264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2309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8892480" cy="936104"/>
          </a:xfrm>
        </p:spPr>
        <p:txBody>
          <a:bodyPr>
            <a:noAutofit/>
          </a:bodyPr>
          <a:lstStyle/>
          <a:p>
            <a:r>
              <a:rPr lang="cs-CZ" sz="4000" b="1" i="1" u="sng" dirty="0" smtClean="0"/>
              <a:t>2x) Popiš slovní komunikaci</a:t>
            </a:r>
            <a:endParaRPr lang="cs-CZ" sz="4000" b="1" i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24492" y="6090592"/>
            <a:ext cx="824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 body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204864"/>
            <a:ext cx="782895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Interpersonální </a:t>
            </a:r>
            <a:r>
              <a:rPr lang="cs-CZ" sz="3200" dirty="0" smtClean="0"/>
              <a:t>–</a:t>
            </a:r>
            <a:r>
              <a:rPr lang="cs-CZ" sz="3200" dirty="0" smtClean="0"/>
              <a:t> </a:t>
            </a:r>
            <a:r>
              <a:rPr lang="cs-CZ" sz="3200" b="1" i="1" u="sng" dirty="0" smtClean="0">
                <a:solidFill>
                  <a:srgbClr val="FF0000"/>
                </a:solidFill>
              </a:rPr>
              <a:t>dialog</a:t>
            </a:r>
            <a:r>
              <a:rPr lang="cs-CZ" sz="3200" dirty="0" smtClean="0"/>
              <a:t> mezi 2 lidmi</a:t>
            </a:r>
          </a:p>
          <a:p>
            <a:endParaRPr lang="cs-CZ" sz="3200" dirty="0" smtClean="0"/>
          </a:p>
          <a:p>
            <a:r>
              <a:rPr lang="cs-CZ" sz="3200" b="1" i="1" u="sng" dirty="0" smtClean="0">
                <a:solidFill>
                  <a:srgbClr val="FF0000"/>
                </a:solidFill>
              </a:rPr>
              <a:t>Skupinová komunikace </a:t>
            </a:r>
            <a:r>
              <a:rPr lang="cs-CZ" sz="3200" dirty="0" smtClean="0"/>
              <a:t>– rozhovor ve skupině</a:t>
            </a:r>
          </a:p>
          <a:p>
            <a:endParaRPr lang="cs-CZ" sz="3200" dirty="0" smtClean="0"/>
          </a:p>
          <a:p>
            <a:r>
              <a:rPr lang="cs-CZ" sz="3200" b="1" i="1" u="sng" dirty="0" smtClean="0">
                <a:solidFill>
                  <a:srgbClr val="FF0000"/>
                </a:solidFill>
              </a:rPr>
              <a:t>Masová komunikace </a:t>
            </a:r>
            <a:r>
              <a:rPr lang="cs-CZ" sz="3200" dirty="0" smtClean="0"/>
              <a:t>– zasáhne </a:t>
            </a:r>
            <a:r>
              <a:rPr lang="cs-CZ" sz="3200" dirty="0" smtClean="0"/>
              <a:t>v krátké době velký počet lidí (masmédia = TV, internet, noviny atd.)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84178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052736"/>
            <a:ext cx="8229600" cy="1418456"/>
          </a:xfrm>
        </p:spPr>
        <p:txBody>
          <a:bodyPr>
            <a:noAutofit/>
          </a:bodyPr>
          <a:lstStyle/>
          <a:p>
            <a:r>
              <a:rPr lang="cs-CZ" sz="4000" b="1" i="1" u="sng" dirty="0" smtClean="0"/>
              <a:t>3x)</a:t>
            </a:r>
            <a:r>
              <a:rPr lang="pl-PL" sz="4000" b="1" i="1" u="sng" dirty="0" smtClean="0"/>
              <a:t> </a:t>
            </a:r>
            <a:r>
              <a:rPr lang="pl-PL" sz="4000" b="1" i="1" u="sng" dirty="0"/>
              <a:t>Popiš, seřaď zóny v komunikaci</a:t>
            </a:r>
            <a:endParaRPr lang="cs-CZ" sz="4000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8460432" y="6093296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bod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984753"/>
            <a:ext cx="8282517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2800" dirty="0" smtClean="0"/>
              <a:t>Intimní </a:t>
            </a:r>
            <a:r>
              <a:rPr lang="cs-CZ" sz="2800" dirty="0" smtClean="0"/>
              <a:t>zóna: partneři</a:t>
            </a:r>
            <a:r>
              <a:rPr lang="cs-CZ" sz="2800" dirty="0"/>
              <a:t>, útok, </a:t>
            </a:r>
            <a:r>
              <a:rPr lang="cs-CZ" sz="2800" dirty="0" smtClean="0"/>
              <a:t>doktor</a:t>
            </a:r>
          </a:p>
          <a:p>
            <a:pPr marL="514350" indent="-514350">
              <a:buAutoNum type="arabicParenR"/>
            </a:pPr>
            <a:r>
              <a:rPr lang="pl-PL" sz="2800" dirty="0"/>
              <a:t>Osobní </a:t>
            </a:r>
            <a:r>
              <a:rPr lang="pl-PL" sz="2800" dirty="0" smtClean="0"/>
              <a:t>zóna: komunikace </a:t>
            </a:r>
            <a:r>
              <a:rPr lang="pl-PL" sz="2800" dirty="0"/>
              <a:t>s přáteli, s kolegy v </a:t>
            </a:r>
            <a:r>
              <a:rPr lang="pl-PL" sz="2800" dirty="0" smtClean="0"/>
              <a:t>práci</a:t>
            </a:r>
          </a:p>
          <a:p>
            <a:pPr marL="514350" indent="-514350">
              <a:buAutoNum type="arabicParenR"/>
            </a:pPr>
            <a:r>
              <a:rPr lang="pl-PL" sz="2800" dirty="0"/>
              <a:t>Společenská </a:t>
            </a:r>
            <a:r>
              <a:rPr lang="pl-PL" sz="2800" dirty="0" smtClean="0"/>
              <a:t>zóna: pracovní </a:t>
            </a:r>
            <a:r>
              <a:rPr lang="pl-PL" sz="2800" dirty="0"/>
              <a:t>jednání, rozhovor s </a:t>
            </a:r>
            <a:r>
              <a:rPr lang="pl-PL" sz="2800" dirty="0" smtClean="0"/>
              <a:t>prodavačem</a:t>
            </a:r>
          </a:p>
          <a:p>
            <a:pPr marL="514350" indent="-514350">
              <a:buAutoNum type="arabicParenR"/>
            </a:pPr>
            <a:r>
              <a:rPr lang="pl-PL" sz="2800" dirty="0"/>
              <a:t>Veřejná </a:t>
            </a:r>
            <a:r>
              <a:rPr lang="pl-PL" sz="2800" dirty="0" smtClean="0"/>
              <a:t>zóna: herci </a:t>
            </a:r>
            <a:r>
              <a:rPr lang="pl-PL" sz="2800" dirty="0"/>
              <a:t>na jevišti, setkání s cizím </a:t>
            </a:r>
            <a:r>
              <a:rPr lang="pl-PL" sz="2800" dirty="0" smtClean="0"/>
              <a:t>člověkem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7701573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052736"/>
            <a:ext cx="8229600" cy="1418456"/>
          </a:xfrm>
        </p:spPr>
        <p:txBody>
          <a:bodyPr>
            <a:noAutofit/>
          </a:bodyPr>
          <a:lstStyle/>
          <a:p>
            <a:r>
              <a:rPr lang="cs-CZ" sz="4000" b="1" i="1" u="sng" dirty="0" smtClean="0"/>
              <a:t>4x) Co všechno patří do neverbální komunikace?</a:t>
            </a:r>
            <a:endParaRPr lang="cs-CZ" sz="4000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8460432" y="6093296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bod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984753"/>
            <a:ext cx="8282517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</a:t>
            </a:r>
            <a:r>
              <a:rPr lang="cs-CZ" sz="2800" dirty="0" smtClean="0"/>
              <a:t>imoslovní sdělení – </a:t>
            </a:r>
            <a:r>
              <a:rPr lang="cs-CZ" sz="2800" dirty="0" smtClean="0"/>
              <a:t>i</a:t>
            </a:r>
            <a:r>
              <a:rPr lang="cs-CZ" sz="2800" dirty="0" smtClean="0"/>
              <a:t>nformace </a:t>
            </a:r>
            <a:r>
              <a:rPr lang="cs-CZ" sz="2800" dirty="0" smtClean="0"/>
              <a:t>vyjadřujeme jinak než </a:t>
            </a:r>
            <a:r>
              <a:rPr lang="cs-CZ" sz="2800" dirty="0" smtClean="0"/>
              <a:t>slovy</a:t>
            </a:r>
            <a:endParaRPr lang="cs-CZ" sz="2800" dirty="0" smtClean="0"/>
          </a:p>
          <a:p>
            <a:r>
              <a:rPr lang="cs-CZ" sz="2800" dirty="0" smtClean="0"/>
              <a:t>Mimika (výraz tváře, pohledy očí)</a:t>
            </a:r>
          </a:p>
          <a:p>
            <a:r>
              <a:rPr lang="cs-CZ" sz="2800" dirty="0" smtClean="0"/>
              <a:t>Gesta</a:t>
            </a:r>
          </a:p>
          <a:p>
            <a:r>
              <a:rPr lang="cs-CZ" sz="2800" dirty="0" smtClean="0"/>
              <a:t>Postavení těla</a:t>
            </a:r>
          </a:p>
          <a:p>
            <a:r>
              <a:rPr lang="cs-CZ" sz="2800" dirty="0" smtClean="0"/>
              <a:t>Tón hlasu</a:t>
            </a:r>
          </a:p>
          <a:p>
            <a:r>
              <a:rPr lang="cs-CZ" sz="2800" dirty="0" smtClean="0"/>
              <a:t>Oblečení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0331134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208912" cy="1143000"/>
          </a:xfrm>
        </p:spPr>
        <p:txBody>
          <a:bodyPr>
            <a:noAutofit/>
          </a:bodyPr>
          <a:lstStyle/>
          <a:p>
            <a:r>
              <a:rPr lang="cs-CZ" sz="4000" b="1" i="1" u="sng" dirty="0" smtClean="0"/>
              <a:t>5x) Vysvětli pojem masmédia, k čemu slouží?</a:t>
            </a:r>
            <a:endParaRPr lang="cs-CZ" sz="4000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8012748" y="6412686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bod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988840"/>
            <a:ext cx="813690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Jsou to prostředky, které slouží k masové komunikaci.</a:t>
            </a:r>
          </a:p>
          <a:p>
            <a:r>
              <a:rPr lang="cs-CZ" sz="3200" dirty="0" smtClean="0"/>
              <a:t>Hromadně sdělovací prostředky</a:t>
            </a:r>
          </a:p>
          <a:p>
            <a:r>
              <a:rPr lang="cs-CZ" sz="3200" dirty="0" smtClean="0"/>
              <a:t>Televize, rádio, internet ….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4640900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772816"/>
            <a:ext cx="849694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ym typeface="Wingdings"/>
              </a:rPr>
              <a:t>  </a:t>
            </a:r>
            <a:r>
              <a:rPr lang="cs-CZ" sz="2000" dirty="0"/>
              <a:t>Není-li uvedeno jinak je materiál dílem autorky podle učebních osnov odpovídajících ŠVP vyučovaných podle učebnic:</a:t>
            </a:r>
          </a:p>
          <a:p>
            <a:r>
              <a:rPr lang="cs-CZ" sz="2000" dirty="0"/>
              <a:t>LUNEROVÁ, J., ŠTĚRBA, R., SVOBODOVÁ, M. </a:t>
            </a:r>
            <a:r>
              <a:rPr lang="cs-CZ" sz="2000" i="1" dirty="0"/>
              <a:t>Výchova k Občanství pro 7. ročník. </a:t>
            </a:r>
            <a:r>
              <a:rPr lang="cs-CZ" sz="2000" dirty="0"/>
              <a:t>1st </a:t>
            </a:r>
            <a:r>
              <a:rPr lang="cs-CZ" sz="2000" dirty="0" err="1"/>
              <a:t>ed</a:t>
            </a:r>
            <a:r>
              <a:rPr lang="cs-CZ" sz="2000" dirty="0"/>
              <a:t>. Brno: Nová škola, 2010. ISBN 978-80-7289-117-7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smtClean="0"/>
              <a:t>Citováno dne 6.11.2011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220361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 advTm="70000">
        <p:checker/>
        <p:sndAc>
          <p:stSnd>
            <p:snd r:embed="rId3" name="chimes.wav"/>
          </p:stSnd>
        </p:sndAc>
      </p:transition>
    </mc:Choice>
    <mc:Fallback>
      <p:transition spd="slow" advTm="70000">
        <p:checker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73</TotalTime>
  <Words>381</Words>
  <Application>Microsoft Office PowerPoint</Application>
  <PresentationFormat>Předvádění na obrazovce (4:3)</PresentationFormat>
  <Paragraphs>63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Arkýř</vt:lpstr>
      <vt:lpstr>Motiv systému Office</vt:lpstr>
      <vt:lpstr>Název školy: ZŠ Klášterec nad Ohří, Krátká 676 Autor: Mgr. Veronika Kubincová Název materiálu: VY_32_INOVACE_8_10_ Test,komunikace Číslo projektu: CZ.1.07/1.4.00/21.1115  </vt:lpstr>
      <vt:lpstr>TEST</vt:lpstr>
      <vt:lpstr>1) Co patří do základního dělení komunikace?</vt:lpstr>
      <vt:lpstr>2) Popiš slovní (verbální) komunikaci</vt:lpstr>
      <vt:lpstr>3) Popiš, seřaď zóny v komunikaci.</vt:lpstr>
      <vt:lpstr>4) Co všechno patří do neverbální komunikace?</vt:lpstr>
      <vt:lpstr>5) Vysvětli pojem masmédia, k čemu slouží?</vt:lpstr>
      <vt:lpstr>Konec</vt:lpstr>
      <vt:lpstr>1x) Co patří do základního dělení komunikace?</vt:lpstr>
      <vt:lpstr>2x) Popiš slovní komunikaci</vt:lpstr>
      <vt:lpstr>3x) Popiš, seřaď zóny v komunikaci</vt:lpstr>
      <vt:lpstr>4x) Co všechno patří do neverbální komunikace?</vt:lpstr>
      <vt:lpstr>5x) Vysvětli pojem masmédia, k čemu slouží?</vt:lpstr>
      <vt:lpstr>Použitá literatura a odkazy: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U1</cp:lastModifiedBy>
  <cp:revision>17</cp:revision>
  <dcterms:created xsi:type="dcterms:W3CDTF">2011-11-21T21:08:52Z</dcterms:created>
  <dcterms:modified xsi:type="dcterms:W3CDTF">2012-02-29T17:41:31Z</dcterms:modified>
</cp:coreProperties>
</file>