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745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348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1156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08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099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851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40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019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178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30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5613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2CF37B-30D7-41E5-8B8A-E7866A719E09}" type="datetimeFigureOut">
              <a:rPr lang="cs-CZ" smtClean="0"/>
              <a:t>23.7.2014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EEBB4C-E980-4403-846E-73AA8F9AFD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073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mg1.wikia.nocookie.net/__cb20090519094156/forgottenrealms/images/8/80/Green_dragon_-_Lars_Grant-West.jpg" TargetMode="External"/><Relationship Id="rId2" Type="http://schemas.openxmlformats.org/officeDocument/2006/relationships/hyperlink" Target="http://luxfon.com/images/201203/luxfon.com_1034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5792372"/>
              </p:ext>
            </p:extLst>
          </p:nvPr>
        </p:nvGraphicFramePr>
        <p:xfrm>
          <a:off x="854494" y="1772816"/>
          <a:ext cx="7101882" cy="4289035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3209504"/>
                <a:gridCol w="3892378"/>
              </a:tblGrid>
              <a:tr h="9781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Název školy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Centrum Bazalka – Základní škola speciální a Mateřská škola speciální, o.p.s.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>
                          <a:effectLst/>
                        </a:rPr>
                        <a:t> </a:t>
                      </a:r>
                      <a:endParaRPr lang="cs-CZ" sz="16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</a:rPr>
                        <a:t>Téma</a:t>
                      </a:r>
                      <a:endParaRPr lang="cs-CZ" sz="18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1" dirty="0" smtClean="0">
                          <a:effectLst/>
                        </a:rPr>
                        <a:t>Svátky  v roce</a:t>
                      </a:r>
                      <a:endParaRPr lang="cs-CZ" sz="1600" b="1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Název DUM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24.duben</a:t>
                      </a:r>
                      <a:r>
                        <a:rPr lang="cs-CZ" sz="1600" b="1" baseline="0" dirty="0" smtClean="0">
                          <a:effectLst/>
                        </a:rPr>
                        <a:t> - Jiří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5705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effectLst/>
                        </a:rPr>
                        <a:t>Popis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</a:t>
                      </a:r>
                      <a:r>
                        <a:rPr lang="cs-CZ" sz="1600" b="1" dirty="0" smtClean="0">
                          <a:effectLst/>
                        </a:rPr>
                        <a:t>Příběh</a:t>
                      </a:r>
                      <a:r>
                        <a:rPr lang="cs-CZ" sz="1600" b="1" baseline="0" dirty="0" smtClean="0">
                          <a:effectLst/>
                        </a:rPr>
                        <a:t> o Jiřím, zvyky, tradice a </a:t>
                      </a:r>
                      <a:r>
                        <a:rPr lang="cs-CZ" sz="1600" b="1" baseline="0" smtClean="0">
                          <a:effectLst/>
                        </a:rPr>
                        <a:t>pranostiky 24.dubna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7</a:t>
                      </a:r>
                      <a:r>
                        <a:rPr lang="cs-CZ" sz="1600" b="1" dirty="0" smtClean="0">
                          <a:effectLst/>
                        </a:rPr>
                        <a:t>.-10. </a:t>
                      </a:r>
                      <a:r>
                        <a:rPr lang="cs-CZ" sz="1600" b="1" dirty="0">
                          <a:effectLst/>
                        </a:rPr>
                        <a:t>třída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600" b="1" dirty="0">
                          <a:effectLst/>
                        </a:rPr>
                        <a:t> Bc. Hana Štěpková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Číslo projektu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CZ.1.07/1.4.00/21.3826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Číslo materiálu v sadě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VY_32_INOVACE_CS </a:t>
                      </a:r>
                      <a:r>
                        <a:rPr lang="cs-CZ" sz="1800" b="1" u="none" kern="150" smtClean="0">
                          <a:effectLst/>
                          <a:latin typeface="Calibri"/>
                          <a:ea typeface="SimSun"/>
                          <a:cs typeface="Mangal"/>
                        </a:rPr>
                        <a:t>6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  <a:tr h="39148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>
                          <a:effectLst/>
                          <a:latin typeface="Calibri"/>
                          <a:ea typeface="SimSun"/>
                          <a:cs typeface="Mangal"/>
                        </a:rPr>
                        <a:t>Vzdělávací oblast</a:t>
                      </a:r>
                      <a:endParaRPr lang="cs-CZ" sz="1200" u="none" kern="15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800" b="1" u="none" kern="150" dirty="0">
                          <a:effectLst/>
                          <a:latin typeface="Calibri"/>
                          <a:ea typeface="SimSun"/>
                          <a:cs typeface="Mangal"/>
                        </a:rPr>
                        <a:t>Člověk a společnost</a:t>
                      </a:r>
                      <a:endParaRPr lang="cs-CZ" sz="1200" u="none" kern="1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  <p:pic>
        <p:nvPicPr>
          <p:cNvPr id="5" name="Zástupný symbol pro obsah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797" y="404664"/>
            <a:ext cx="5778531" cy="112766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3901" y="116632"/>
            <a:ext cx="3194014" cy="1492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083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92319" y="591071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DUBEN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2219" y="2060848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bg2">
                    <a:lumMod val="25000"/>
                  </a:schemeClr>
                </a:solidFill>
              </a:rPr>
              <a:t>24. DUBEN - JIŘÍ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983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02967" y="1124744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PŘÍBĚH O JIŘÍM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26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560" y="1124744"/>
            <a:ext cx="7889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LEGEND-PŘÍBĚHŮ O JIŘÍM JE VÍC, PROTOŽE SE LIDÉ NEMOHLI DOMLUVIT, KTERÁ JE PRAVDIVÁ.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4001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6252" y="1700808"/>
            <a:ext cx="807221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JIŘÍ BYL Z BOHATÉ RODINY. VĚŘIL V BOHA UŽ OD MALA.</a:t>
            </a:r>
          </a:p>
          <a:p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6252" y="3140968"/>
            <a:ext cx="77841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KDYŽ VYROSTL, STAL SE VOJÁKEM.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4" y="4180691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JEDNOHO DNE VYDAL KRÁL JEHO ZEMĚ ZÁKON, ŽE KAŽDÝ, KDO VĚŘÍ V BOHA PŮJDE DO VĚZENÍ.</a:t>
            </a:r>
          </a:p>
          <a:p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1" y="692696"/>
            <a:ext cx="6881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1. LEGENDA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164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276872"/>
            <a:ext cx="75608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JIŘÍ STÁLE VĚŘIL V BOHA, A PROTO ŠEL DO VĚZENÍ. TAM HO MUČILI A ON ZEMŘEL.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76470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KDO V NĚJ ALE PŘESTANE VĚŘIT, TOMU SE NIC NESTANE.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29744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25000"/>
                  </a:schemeClr>
                </a:solidFill>
              </a:rPr>
              <a:t>2. LEGENDA</a:t>
            </a:r>
            <a:endParaRPr lang="cs-CZ" sz="3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72816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JINÝ PŘÍBĚH ZASE VYPRÁVÍ O TOM, JAK JIŘÍ POMOHL VESNICI TÍM, ŽE ZABIL DRAKA, KTERÝ JIM ŠKODIL. 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3117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4231" y="119675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ZVYKY A TRADICE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9182" y="692695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 TENTO DEN BYLO ZVYKEM POPRVÉ VYHÁNĚT DOBYTEK NA PASTVU.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34208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JIŘÍHO SE TAKÉ LIDÉ POPRVÉ KOUPALI V RYBNÍCÍCH A POTOCÍCH.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9182" y="3421895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KRÁVY DOSTÁVALY V TENTO DEN DO POTRAVY DIVIZNU, ABY DOBŘE DOJILY.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9182" y="4836934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LIDÉ VĚŘILI, ŽE NA JIŘÍHO JE VODA VE STUDNÍCH OTRÁVENÁ, PROTO SE NEMĚLA PÍT.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46793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124744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chemeClr val="bg2">
                    <a:lumMod val="25000"/>
                  </a:schemeClr>
                </a:solidFill>
              </a:rPr>
              <a:t>PRANOSTIKY</a:t>
            </a:r>
            <a:endParaRPr lang="cs-CZ" sz="5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068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45667"/>
            <a:ext cx="7488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PŘED JIŘÍM SUCHO, PO NĚM MOKRO.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4168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JIŘÍ RODÍ SE JARO.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492896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NA SVATÉHO JIŘÍ VYLÉZAJÍ Z DĚR HADI A ŠTÍŘI.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861048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SCHOVÁ-LI SE NA SVATÉHO JIŘÍ VRÁNA DO ŽITA, POŽEHNANÉ LÉTO K NÁM PAK ZAVÍTÁ.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85737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33299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KDE TO JE?</a:t>
            </a:r>
            <a:endParaRPr lang="cs-CZ" sz="3600" b="1" dirty="0"/>
          </a:p>
        </p:txBody>
      </p:sp>
      <p:pic>
        <p:nvPicPr>
          <p:cNvPr id="1026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56" y="879630"/>
            <a:ext cx="5856312" cy="4182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6" t="22974" r="53781" b="54053"/>
          <a:stretch/>
        </p:blipFill>
        <p:spPr bwMode="auto">
          <a:xfrm>
            <a:off x="7177676" y="1005599"/>
            <a:ext cx="1799771" cy="960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98" t="41791" b="16417"/>
          <a:stretch/>
        </p:blipFill>
        <p:spPr bwMode="auto">
          <a:xfrm>
            <a:off x="7308304" y="5030756"/>
            <a:ext cx="1669143" cy="1747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010" r="46594"/>
          <a:stretch/>
        </p:blipFill>
        <p:spPr bwMode="auto">
          <a:xfrm>
            <a:off x="4003825" y="6068014"/>
            <a:ext cx="3127626" cy="71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0" t="66076" r="50874" b="18654"/>
          <a:stretch/>
        </p:blipFill>
        <p:spPr bwMode="auto">
          <a:xfrm>
            <a:off x="2502869" y="6103975"/>
            <a:ext cx="1306285" cy="63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993" t="-1977" r="82779" b="41107"/>
          <a:stretch/>
        </p:blipFill>
        <p:spPr bwMode="auto">
          <a:xfrm>
            <a:off x="7852229" y="2066801"/>
            <a:ext cx="1125218" cy="254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http://img1.wikia.nocookie.net/__cb20090519094156/forgottenrealms/images/8/80/Green_dragon_-_Lars_Grant-West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810" t="9063" r="25457" b="52300"/>
          <a:stretch/>
        </p:blipFill>
        <p:spPr bwMode="auto">
          <a:xfrm>
            <a:off x="323528" y="5162675"/>
            <a:ext cx="1799772" cy="161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5779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hlinkClick r:id="rId2"/>
              </a:rPr>
              <a:t>http://luxfon.com/images/201203/luxfon.com_10346.jpg</a:t>
            </a:r>
            <a:endParaRPr lang="cs-CZ" dirty="0"/>
          </a:p>
          <a:p>
            <a:r>
              <a:rPr lang="cs-CZ" dirty="0" err="1"/>
              <a:t>Šottnerová</a:t>
            </a:r>
            <a:r>
              <a:rPr lang="cs-CZ" dirty="0"/>
              <a:t> Dagmar (2009)</a:t>
            </a:r>
            <a:r>
              <a:rPr lang="cs-CZ" i="1" dirty="0"/>
              <a:t>, Lidové tradice</a:t>
            </a:r>
            <a:r>
              <a:rPr lang="cs-CZ" dirty="0"/>
              <a:t>, str. 47 - 50, nakl. </a:t>
            </a:r>
            <a:r>
              <a:rPr lang="cs-CZ" dirty="0" err="1"/>
              <a:t>Rubico</a:t>
            </a:r>
            <a:r>
              <a:rPr lang="cs-CZ" dirty="0"/>
              <a:t>, Olomouc, ISBN 978-80-7346-096-9.</a:t>
            </a:r>
          </a:p>
          <a:p>
            <a:r>
              <a:rPr lang="cs-CZ" u="sng" dirty="0">
                <a:hlinkClick r:id="rId3"/>
              </a:rPr>
              <a:t>http://img1.wikia.nocookie.net/__cb20090519094156/forgottenrealms/images/8/80/Green_dragon_-_Lars_Grant-West.jpg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57864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296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24</cp:revision>
  <dcterms:created xsi:type="dcterms:W3CDTF">2014-01-28T12:19:00Z</dcterms:created>
  <dcterms:modified xsi:type="dcterms:W3CDTF">2014-07-23T07:07:20Z</dcterms:modified>
</cp:coreProperties>
</file>