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71FC3-8C0E-4682-9FBF-3A1871D0FCAF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130F-F89A-4E14-AAC5-26F658B48C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27904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71FC3-8C0E-4682-9FBF-3A1871D0FCAF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130F-F89A-4E14-AAC5-26F658B48C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43228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71FC3-8C0E-4682-9FBF-3A1871D0FCAF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130F-F89A-4E14-AAC5-26F658B48C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721630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71FC3-8C0E-4682-9FBF-3A1871D0FCAF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130F-F89A-4E14-AAC5-26F658B48C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4908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71FC3-8C0E-4682-9FBF-3A1871D0FCAF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130F-F89A-4E14-AAC5-26F658B48C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6311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71FC3-8C0E-4682-9FBF-3A1871D0FCAF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130F-F89A-4E14-AAC5-26F658B48C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29465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71FC3-8C0E-4682-9FBF-3A1871D0FCAF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130F-F89A-4E14-AAC5-26F658B48C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3018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71FC3-8C0E-4682-9FBF-3A1871D0FCAF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130F-F89A-4E14-AAC5-26F658B48C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8962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71FC3-8C0E-4682-9FBF-3A1871D0FCAF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130F-F89A-4E14-AAC5-26F658B48C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3945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71FC3-8C0E-4682-9FBF-3A1871D0FCAF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130F-F89A-4E14-AAC5-26F658B48C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5840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71FC3-8C0E-4682-9FBF-3A1871D0FCAF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130F-F89A-4E14-AAC5-26F658B48C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8661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71FC3-8C0E-4682-9FBF-3A1871D0FCAF}" type="datetimeFigureOut">
              <a:rPr lang="cs-CZ" smtClean="0"/>
              <a:pPr/>
              <a:t>23.7.2014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3130F-F89A-4E14-AAC5-26F658B48C6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1635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wmf"/><Relationship Id="rId3" Type="http://schemas.openxmlformats.org/officeDocument/2006/relationships/image" Target="../media/image5.jpeg"/><Relationship Id="rId7" Type="http://schemas.openxmlformats.org/officeDocument/2006/relationships/image" Target="../media/image9.wmf"/><Relationship Id="rId12" Type="http://schemas.openxmlformats.org/officeDocument/2006/relationships/image" Target="../media/image14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wmf"/><Relationship Id="rId10" Type="http://schemas.openxmlformats.org/officeDocument/2006/relationships/image" Target="../media/image12.wmf"/><Relationship Id="rId4" Type="http://schemas.openxmlformats.org/officeDocument/2006/relationships/image" Target="../media/image6.wmf"/><Relationship Id="rId9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56004338"/>
              </p:ext>
            </p:extLst>
          </p:nvPr>
        </p:nvGraphicFramePr>
        <p:xfrm>
          <a:off x="611560" y="2060848"/>
          <a:ext cx="7560840" cy="4609937"/>
        </p:xfrm>
        <a:graphic>
          <a:graphicData uri="http://schemas.openxmlformats.org/drawingml/2006/table">
            <a:tbl>
              <a:tblPr firstRow="1" firstCol="1" bandRow="1">
                <a:tableStyleId>{7E9639D4-E3E2-4D34-9284-5A2195B3D0D7}</a:tableStyleId>
              </a:tblPr>
              <a:tblGrid>
                <a:gridCol w="3121448"/>
                <a:gridCol w="4439392"/>
              </a:tblGrid>
              <a:tr h="80509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</a:rPr>
                        <a:t>Název školy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>
                          <a:effectLst/>
                        </a:rPr>
                        <a:t>Centrum Bazalka – Základní škola speciální a Mateřská škola speciální, o.p.s.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>
                          <a:effectLst/>
                        </a:rPr>
                        <a:t> </a:t>
                      </a:r>
                      <a:endParaRPr lang="cs-CZ" sz="1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374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</a:rPr>
                        <a:t>Téma</a:t>
                      </a: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Svátky  v roce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374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effectLst/>
                        </a:rPr>
                        <a:t>Název DUM</a:t>
                      </a:r>
                      <a:endParaRPr lang="cs-CZ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</a:t>
                      </a:r>
                      <a:r>
                        <a:rPr lang="cs-CZ" sz="1600" b="1" dirty="0" smtClean="0">
                          <a:effectLst/>
                        </a:rPr>
                        <a:t>13.</a:t>
                      </a:r>
                      <a:r>
                        <a:rPr lang="cs-CZ" sz="1600" b="1" baseline="0" dirty="0" smtClean="0">
                          <a:effectLst/>
                        </a:rPr>
                        <a:t> červen - Markéta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696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Popis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</a:t>
                      </a:r>
                      <a:r>
                        <a:rPr lang="cs-CZ" sz="1600" b="1" dirty="0" smtClean="0">
                          <a:effectLst/>
                        </a:rPr>
                        <a:t>Příběh</a:t>
                      </a:r>
                      <a:r>
                        <a:rPr lang="cs-CZ" sz="1600" b="1" baseline="0" dirty="0" smtClean="0">
                          <a:effectLst/>
                        </a:rPr>
                        <a:t> (legenda) o Markétě, pranostiky a úkol – která zvířata žijí ve dvoře.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374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</a:rPr>
                        <a:t>Ročník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>
                          <a:effectLst/>
                        </a:rPr>
                        <a:t> 7</a:t>
                      </a:r>
                      <a:r>
                        <a:rPr lang="cs-CZ" sz="1600" b="1" smtClean="0">
                          <a:effectLst/>
                        </a:rPr>
                        <a:t>.-10. </a:t>
                      </a:r>
                      <a:r>
                        <a:rPr lang="cs-CZ" sz="1600" b="1" dirty="0">
                          <a:effectLst/>
                        </a:rPr>
                        <a:t>třída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374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effectLst/>
                        </a:rPr>
                        <a:t>Autor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b="1" dirty="0">
                          <a:effectLst/>
                        </a:rPr>
                        <a:t> Bc. Hana </a:t>
                      </a:r>
                      <a:r>
                        <a:rPr lang="cs-CZ" sz="1600" b="1" dirty="0" err="1">
                          <a:effectLst/>
                        </a:rPr>
                        <a:t>Vonšovská</a:t>
                      </a:r>
                      <a:endParaRPr lang="cs-CZ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/>
                </a:tc>
              </a:tr>
              <a:tr h="4374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 dirty="0">
                          <a:effectLst/>
                          <a:latin typeface="Calibri"/>
                          <a:ea typeface="SimSun"/>
                          <a:cs typeface="Mangal"/>
                        </a:rPr>
                        <a:t>Číslo projektu</a:t>
                      </a:r>
                      <a:endParaRPr lang="cs-CZ" sz="1200" u="none" kern="150" dirty="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>
                          <a:effectLst/>
                          <a:latin typeface="Calibri"/>
                          <a:ea typeface="SimSun"/>
                          <a:cs typeface="Mangal"/>
                        </a:rPr>
                        <a:t>CZ.1.07/1.4.00/21.3826</a:t>
                      </a:r>
                      <a:endParaRPr lang="cs-CZ" sz="1200" u="none" kern="15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</a:tr>
              <a:tr h="4374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>
                          <a:effectLst/>
                          <a:latin typeface="Calibri"/>
                          <a:ea typeface="SimSun"/>
                          <a:cs typeface="Mangal"/>
                        </a:rPr>
                        <a:t>Číslo materiálu v sadě</a:t>
                      </a:r>
                      <a:endParaRPr lang="cs-CZ" sz="1200" u="none" kern="15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 dirty="0">
                          <a:effectLst/>
                          <a:latin typeface="Calibri"/>
                          <a:ea typeface="SimSun"/>
                          <a:cs typeface="Mangal"/>
                        </a:rPr>
                        <a:t>VY_32_INOVACE_CS </a:t>
                      </a:r>
                      <a:r>
                        <a:rPr lang="cs-CZ" sz="1800" b="1" u="none" kern="150" dirty="0" smtClean="0">
                          <a:effectLst/>
                          <a:latin typeface="Calibri"/>
                          <a:ea typeface="SimSun"/>
                          <a:cs typeface="Mangal"/>
                        </a:rPr>
                        <a:t>9</a:t>
                      </a:r>
                      <a:endParaRPr lang="cs-CZ" sz="1200" u="none" kern="150" dirty="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</a:tr>
              <a:tr h="43740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>
                          <a:effectLst/>
                          <a:latin typeface="Calibri"/>
                          <a:ea typeface="SimSun"/>
                          <a:cs typeface="Mangal"/>
                        </a:rPr>
                        <a:t>Vzdělávací oblast</a:t>
                      </a:r>
                      <a:endParaRPr lang="cs-CZ" sz="1200" u="none" kern="15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b="1" u="none" kern="150" dirty="0">
                          <a:effectLst/>
                          <a:latin typeface="Calibri"/>
                          <a:ea typeface="SimSun"/>
                          <a:cs typeface="Mangal"/>
                        </a:rPr>
                        <a:t>Člověk a společnost</a:t>
                      </a:r>
                      <a:endParaRPr lang="cs-CZ" sz="1200" u="none" kern="150" dirty="0">
                        <a:effectLst/>
                        <a:latin typeface="Times New Roman"/>
                        <a:ea typeface="SimSun"/>
                        <a:cs typeface="Mangal"/>
                      </a:endParaRPr>
                    </a:p>
                  </a:txBody>
                  <a:tcPr marL="68580" marR="68580" marT="9525" marB="0"/>
                </a:tc>
              </a:tr>
            </a:tbl>
          </a:graphicData>
        </a:graphic>
      </p:graphicFrame>
      <p:pic>
        <p:nvPicPr>
          <p:cNvPr id="8" name="Zástupný symbol pro obsah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637" y="352909"/>
            <a:ext cx="5778531" cy="112766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28465"/>
            <a:ext cx="3059832" cy="1429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01374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82615" y="476672"/>
            <a:ext cx="67687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2">
                    <a:lumMod val="50000"/>
                  </a:schemeClr>
                </a:solidFill>
              </a:rPr>
              <a:t>ČERVEN</a:t>
            </a:r>
            <a:endParaRPr lang="cs-CZ" sz="54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62545" y="2132856"/>
            <a:ext cx="720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dirty="0" smtClean="0">
                <a:solidFill>
                  <a:schemeClr val="accent2">
                    <a:lumMod val="50000"/>
                  </a:schemeClr>
                </a:solidFill>
              </a:rPr>
              <a:t>13. ČERVEN - MARKÉTA</a:t>
            </a:r>
            <a:endParaRPr lang="cs-CZ" sz="5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3071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83568" y="836712"/>
            <a:ext cx="7776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 NĚKTERÝCH KNIHÁCH SE MŮŽEME DOČÍST O </a:t>
            </a:r>
            <a:r>
              <a:rPr lang="cs-CZ" sz="3600" b="1" dirty="0" smtClean="0"/>
              <a:t>SVATÉ MARKÉTĚ</a:t>
            </a:r>
            <a:r>
              <a:rPr lang="cs-CZ" sz="3600" dirty="0" smtClean="0"/>
              <a:t>. JE TO ÚPLNĚ STEJNÁ </a:t>
            </a:r>
            <a:r>
              <a:rPr lang="cs-CZ" sz="3600" dirty="0" smtClean="0"/>
              <a:t>MARKÉTA </a:t>
            </a:r>
            <a:r>
              <a:rPr lang="cs-CZ" sz="3600" dirty="0" smtClean="0"/>
              <a:t>JAKO V TÉTO PREZENTACI.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3356992"/>
            <a:ext cx="74888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SLOVO „SVATÁ, SVATÝ“, SE DÁVÁ PŘED JMÉNO LIDEM, KTEŘÍ BYLI ZA SVÉHO ŽIVOTA </a:t>
            </a:r>
            <a:r>
              <a:rPr lang="cs-CZ" sz="3600" dirty="0" smtClean="0"/>
              <a:t>MUČENI </a:t>
            </a:r>
            <a:r>
              <a:rPr lang="cs-CZ" sz="3600" dirty="0" smtClean="0"/>
              <a:t>NEBO PRONÁSLEDOVÁNI OSTATNÍMI. BYLO TO KVŮLI VÍŘE V BOHA.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4173860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734481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TITO LIDÉ BYLI VŽDY  MUČENI A ZABITI. TOMU SE ŘÍKÁ, ŽE ZEMŘELI </a:t>
            </a:r>
            <a:r>
              <a:rPr lang="cs-CZ" sz="3600" b="1" dirty="0" smtClean="0"/>
              <a:t>MUČEDNICKOU SMRTÍ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84006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196752"/>
            <a:ext cx="71287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2">
                    <a:lumMod val="50000"/>
                  </a:schemeClr>
                </a:solidFill>
              </a:rPr>
              <a:t>PŘÍBĚH </a:t>
            </a:r>
            <a:r>
              <a:rPr lang="cs-CZ" sz="5400" dirty="0" smtClean="0">
                <a:solidFill>
                  <a:schemeClr val="accent2">
                    <a:lumMod val="50000"/>
                  </a:schemeClr>
                </a:solidFill>
              </a:rPr>
              <a:t>(LEGENDA) </a:t>
            </a:r>
            <a:r>
              <a:rPr lang="cs-CZ" sz="5400" b="1" dirty="0" smtClean="0">
                <a:solidFill>
                  <a:schemeClr val="accent2">
                    <a:lumMod val="50000"/>
                  </a:schemeClr>
                </a:solidFill>
              </a:rPr>
              <a:t>O MARKÉTĚ</a:t>
            </a:r>
            <a:endParaRPr lang="cs-CZ" sz="5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2589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2376" y="764703"/>
            <a:ext cx="85241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MARKÉTA, NEBO </a:t>
            </a:r>
            <a:r>
              <a:rPr lang="cs-CZ" sz="3600" dirty="0" smtClean="0"/>
              <a:t>MARKYTA, </a:t>
            </a:r>
            <a:r>
              <a:rPr lang="cs-CZ" sz="3600" dirty="0" smtClean="0"/>
              <a:t>BYLA BOHATÁ.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12377" y="1556792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KDYŽ SE JEJÍ OTEC DOSLECHL, ŽE VĚŘÍ V BOHA, VYHNAL JI A MARKÉTA PRACOVALA JAKO PASAČKA DOBYTKA.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12375" y="3501008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VŠIML SI JÍ JEDEN MLADÝ MUŽ OLYBRIUS A CHTĚL SI JI VZÍT ZA ŽENU.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2375" y="4948489"/>
            <a:ext cx="7804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MUČIL JI A NUTIL, ABY PŘESTALA V BOHA VĚŘIT, ALE NEPOVEDLO SE MU TO.</a:t>
            </a:r>
          </a:p>
        </p:txBody>
      </p:sp>
    </p:spTree>
    <p:extLst>
      <p:ext uri="{BB962C8B-B14F-4D97-AF65-F5344CB8AC3E}">
        <p14:creationId xmlns:p14="http://schemas.microsoft.com/office/powerpoint/2010/main" xmlns="" val="1790304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1107767"/>
            <a:ext cx="56886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5400" b="1" dirty="0" smtClean="0">
                <a:solidFill>
                  <a:schemeClr val="accent2">
                    <a:lumMod val="50000"/>
                  </a:schemeClr>
                </a:solidFill>
              </a:rPr>
              <a:t>PRANOSTIKY</a:t>
            </a:r>
            <a:endParaRPr lang="cs-CZ" sz="5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6139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ZAPLÁČE-LI MARKYTA, BUDE DEŠŤŮ DOSYTA.</a:t>
            </a:r>
            <a:endParaRPr lang="cs-CZ" sz="36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2033562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smtClean="0"/>
              <a:t>SVATÁ </a:t>
            </a:r>
            <a:r>
              <a:rPr lang="cs-CZ" sz="3600" dirty="0" smtClean="0"/>
              <a:t>MARKYTA HODILA SRP DO ŽITA.</a:t>
            </a:r>
            <a:endParaRPr lang="cs-CZ" sz="36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2852936"/>
            <a:ext cx="751255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PRŠÍ-LI NA SVATOU MARKÉTU, OPADAJÍ OŘECHY VLAŠSKÉ A OŘECHY </a:t>
            </a:r>
            <a:r>
              <a:rPr lang="cs-CZ" sz="3600" dirty="0" smtClean="0"/>
              <a:t>LÍSKOVÉ ZČERVIVÍ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4786599"/>
            <a:ext cx="74888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SVATÁ MARKYTA </a:t>
            </a:r>
            <a:r>
              <a:rPr lang="cs-CZ" sz="3600" dirty="0" smtClean="0"/>
              <a:t>VELÍ: </a:t>
            </a:r>
            <a:r>
              <a:rPr lang="cs-CZ" sz="3600" dirty="0" smtClean="0"/>
              <a:t>„LIDÉ, OKOPÁVEJTE ZELÍ!“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4143370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332655"/>
            <a:ext cx="648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KTERÁ ZVÍŘATA ŽIJÍ NA DVOŘE?</a:t>
            </a:r>
            <a:endParaRPr lang="cs-CZ" sz="3600" b="1" dirty="0"/>
          </a:p>
        </p:txBody>
      </p:sp>
      <p:pic>
        <p:nvPicPr>
          <p:cNvPr id="8" name="Picture 2" descr="C:\Users\user\AppData\Local\Microsoft\Windows\Temporary Internet Files\Content.IE5\2ML4X2RE\MC900441411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7903" y="1030742"/>
            <a:ext cx="182245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AppData\Local\Microsoft\Windows\Temporary Internet Files\Content.IE5\YF4L1VQN\MP9004032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650503"/>
            <a:ext cx="1546482" cy="1030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user\AppData\Local\Microsoft\Windows\Temporary Internet Files\Content.IE5\RPKIB9GU\MC90003635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9962" y="1072008"/>
            <a:ext cx="1354226" cy="1800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AppData\Local\Microsoft\Windows\Temporary Internet Files\Content.IE5\8F2DFP91\MC90010926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25576" y="1234678"/>
            <a:ext cx="895437" cy="951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C:\Users\user\AppData\Local\Microsoft\Windows\Temporary Internet Files\Content.IE5\8F2DFP91\MP90043179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1420" y="3507568"/>
            <a:ext cx="1318933" cy="875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AppData\Local\Microsoft\Windows\Temporary Internet Files\Content.IE5\2ML4X2RE\MC90033233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83663" y="3052920"/>
            <a:ext cx="1832458" cy="1607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C:\Users\user\AppData\Local\Microsoft\Windows\Temporary Internet Files\Content.IE5\8F2DFP91\MP900178988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9962" y="2878277"/>
            <a:ext cx="1469920" cy="2204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user\AppData\Local\Microsoft\Windows\Temporary Internet Files\Content.IE5\8F2DFP91\MP900403838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01256" y="2557840"/>
            <a:ext cx="1422207" cy="2132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C:\Users\user\AppData\Local\Microsoft\Windows\Temporary Internet Files\Content.IE5\8F2DFP91\MC90003851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33380" y="4959447"/>
            <a:ext cx="1177747" cy="1687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user\AppData\Local\Microsoft\Windows\Temporary Internet Files\Content.IE5\YF4L1VQN\MP900387435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4188" y="5142636"/>
            <a:ext cx="1012238" cy="141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C:\Users\user\AppData\Local\Microsoft\Windows\Temporary Internet Files\Content.IE5\YF4L1VQN\MC900324454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8294" y="4856327"/>
            <a:ext cx="1817827" cy="183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user\AppData\Local\Microsoft\Windows\Temporary Internet Files\Content.IE5\RPKIB9GU\MC900441377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701" y="4509120"/>
            <a:ext cx="1793875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815034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http://ramki-vsem.ru/fon/zheltyj-fon25.jpg</a:t>
            </a:r>
          </a:p>
          <a:p>
            <a:r>
              <a:rPr lang="cs-CZ" dirty="0" err="1"/>
              <a:t>Šottnerová</a:t>
            </a:r>
            <a:r>
              <a:rPr lang="cs-CZ" dirty="0"/>
              <a:t> Dagmar (2009)</a:t>
            </a:r>
            <a:r>
              <a:rPr lang="cs-CZ" i="1" dirty="0"/>
              <a:t>, Lidové tradice</a:t>
            </a:r>
            <a:r>
              <a:rPr lang="cs-CZ" dirty="0"/>
              <a:t>, str. 76 , nakl. </a:t>
            </a:r>
            <a:r>
              <a:rPr lang="cs-CZ" dirty="0" err="1"/>
              <a:t>Rubico</a:t>
            </a:r>
            <a:r>
              <a:rPr lang="cs-CZ" dirty="0"/>
              <a:t>, Olomouc, ISBN 978-80-7346-096-9.</a:t>
            </a:r>
          </a:p>
          <a:p>
            <a:r>
              <a:rPr lang="cs-CZ" dirty="0" smtClean="0"/>
              <a:t>Klipart – </a:t>
            </a:r>
            <a:r>
              <a:rPr lang="cs-CZ" smtClean="0"/>
              <a:t>Microsoft Word 2010</a:t>
            </a: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2522056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247</Words>
  <Application>Microsoft Office PowerPoint</Application>
  <PresentationFormat>Předvádění na obrazovce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Dum</cp:lastModifiedBy>
  <cp:revision>27</cp:revision>
  <dcterms:created xsi:type="dcterms:W3CDTF">2014-01-22T12:20:46Z</dcterms:created>
  <dcterms:modified xsi:type="dcterms:W3CDTF">2014-07-23T13:14:06Z</dcterms:modified>
</cp:coreProperties>
</file>