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75" r:id="rId3"/>
    <p:sldId id="257" r:id="rId4"/>
    <p:sldId id="274" r:id="rId5"/>
    <p:sldId id="258" r:id="rId6"/>
    <p:sldId id="259" r:id="rId7"/>
    <p:sldId id="260" r:id="rId8"/>
    <p:sldId id="261" r:id="rId9"/>
    <p:sldId id="270" r:id="rId10"/>
    <p:sldId id="268" r:id="rId11"/>
    <p:sldId id="263" r:id="rId12"/>
    <p:sldId id="271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34153-3BCD-4F14-BE7B-F289B4CCC9E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FE7D8-6FDA-45E1-A3CD-6C31D9EE2A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80532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34153-3BCD-4F14-BE7B-F289B4CCC9E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FE7D8-6FDA-45E1-A3CD-6C31D9EE2A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53065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34153-3BCD-4F14-BE7B-F289B4CCC9E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FE7D8-6FDA-45E1-A3CD-6C31D9EE2A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76018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34153-3BCD-4F14-BE7B-F289B4CCC9E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FE7D8-6FDA-45E1-A3CD-6C31D9EE2A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02436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34153-3BCD-4F14-BE7B-F289B4CCC9E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FE7D8-6FDA-45E1-A3CD-6C31D9EE2A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5633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34153-3BCD-4F14-BE7B-F289B4CCC9E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FE7D8-6FDA-45E1-A3CD-6C31D9EE2A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5483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34153-3BCD-4F14-BE7B-F289B4CCC9E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FE7D8-6FDA-45E1-A3CD-6C31D9EE2A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79171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34153-3BCD-4F14-BE7B-F289B4CCC9E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FE7D8-6FDA-45E1-A3CD-6C31D9EE2A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0234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34153-3BCD-4F14-BE7B-F289B4CCC9E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FE7D8-6FDA-45E1-A3CD-6C31D9EE2A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4753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34153-3BCD-4F14-BE7B-F289B4CCC9E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FE7D8-6FDA-45E1-A3CD-6C31D9EE2A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29508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34153-3BCD-4F14-BE7B-F289B4CCC9E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FE7D8-6FDA-45E1-A3CD-6C31D9EE2A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8229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934153-3BCD-4F14-BE7B-F289B4CCC9E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FE7D8-6FDA-45E1-A3CD-6C31D9EE2A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29142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9692" y="4999866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187624" y="4365104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VY_32_INOVACE_05-01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39752" y="980728"/>
            <a:ext cx="37828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Mechanika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43326129"/>
              </p:ext>
            </p:extLst>
          </p:nvPr>
        </p:nvGraphicFramePr>
        <p:xfrm>
          <a:off x="1283826" y="2060848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Mechanika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Látka a těleso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Jaroslava Vondráčková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11.4.2011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Seznamuje s rozdílem mezi látkou a tělesem, s jejich vlastnostmi</a:t>
                      </a:r>
                      <a:r>
                        <a:rPr lang="cs-CZ" sz="1400" kern="50" baseline="0" dirty="0" smtClean="0">
                          <a:effectLst/>
                        </a:rPr>
                        <a:t> a částicovým složením látek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017711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2433" y="2967335"/>
            <a:ext cx="41191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Látka a těleso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2861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Látka a těleso I.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endParaRPr lang="cs-CZ" sz="20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Předměty, které nás obklopují, jsou vyrobeny z různých látek</a:t>
            </a:r>
            <a:r>
              <a:rPr lang="cs-CZ" sz="2400" b="1" dirty="0" smtClean="0"/>
              <a:t>.</a:t>
            </a:r>
          </a:p>
          <a:p>
            <a:endParaRPr lang="cs-CZ" sz="24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24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Látky </a:t>
            </a:r>
            <a:r>
              <a:rPr lang="cs-CZ" sz="2400" b="1" dirty="0" smtClean="0"/>
              <a:t>/ nejen textilní / - dřevo, kov, plast, vzduch, voda, kyslík, propan, butan, benzín, mléko, oxid uhličitý, sklo, papír, džus, čokoláda</a:t>
            </a:r>
          </a:p>
          <a:p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Podle vlastností dělíme látky na 3 skupiny /skupenství/ –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pevné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, </a:t>
            </a:r>
            <a:r>
              <a:rPr lang="cs-CZ" sz="2400" b="1" dirty="0" smtClean="0">
                <a:solidFill>
                  <a:srgbClr val="0070C0"/>
                </a:solidFill>
              </a:rPr>
              <a:t>kapalné,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bg1">
                    <a:lumMod val="50000"/>
                  </a:schemeClr>
                </a:solidFill>
              </a:rPr>
              <a:t>plynné.</a:t>
            </a:r>
          </a:p>
          <a:p>
            <a:endParaRPr lang="cs-CZ" sz="2400" b="1" dirty="0" smtClean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chemeClr val="tx1"/>
                </a:solidFill>
              </a:rPr>
              <a:t>Úkol – přiřaď výše uvedené látky do jednotlivých skupin</a:t>
            </a:r>
          </a:p>
          <a:p>
            <a:endParaRPr lang="cs-CZ" sz="20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1138285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Látka a těleso II.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endParaRPr lang="cs-CZ" sz="22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200" b="1" dirty="0" smtClean="0">
                <a:solidFill>
                  <a:schemeClr val="accent3">
                    <a:lumMod val="50000"/>
                  </a:schemeClr>
                </a:solidFill>
              </a:rPr>
              <a:t>Tělesa</a:t>
            </a:r>
            <a:r>
              <a:rPr lang="cs-CZ" sz="2200" b="1" dirty="0"/>
              <a:t>, podle toho, z jaké látky jsou vyrobena, dělíme do 3 skupin  </a:t>
            </a:r>
          </a:p>
          <a:p>
            <a:endParaRPr lang="cs-CZ" sz="2200" b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200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Pevná tělesa </a:t>
            </a:r>
            <a:r>
              <a:rPr lang="cs-CZ" sz="2200" b="1" dirty="0"/>
              <a:t>– stůl, okenní tabule, propiska, bota, váza, učebnice</a:t>
            </a:r>
          </a:p>
          <a:p>
            <a:endParaRPr lang="cs-CZ" sz="2200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200" b="1" dirty="0">
                <a:solidFill>
                  <a:srgbClr val="0070C0"/>
                </a:solidFill>
              </a:rPr>
              <a:t>Kapalná tělesa </a:t>
            </a:r>
            <a:r>
              <a:rPr lang="cs-CZ" sz="2200" b="1" dirty="0"/>
              <a:t>– voda v kádince, mléko v hrnečku, voda v řece</a:t>
            </a:r>
          </a:p>
          <a:p>
            <a:endParaRPr lang="cs-CZ" sz="2200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200" b="1" dirty="0">
                <a:solidFill>
                  <a:schemeClr val="bg1">
                    <a:lumMod val="50000"/>
                  </a:schemeClr>
                </a:solidFill>
              </a:rPr>
              <a:t>Plynné těleso </a:t>
            </a:r>
            <a:r>
              <a:rPr lang="cs-CZ" sz="2200" b="1" dirty="0"/>
              <a:t>– vzduch ve třídě, propan – butan v tlakové láhvi</a:t>
            </a:r>
          </a:p>
          <a:p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xmlns="" val="2508659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Vlastnosti látek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Pevné látky </a:t>
            </a:r>
            <a:r>
              <a:rPr lang="cs-CZ" sz="2400" b="1" dirty="0" smtClean="0"/>
              <a:t>– </a:t>
            </a:r>
            <a:r>
              <a:rPr lang="cs-CZ" sz="2400" b="1" i="1" dirty="0" smtClean="0"/>
              <a:t>pevnost, tvrdost, křehkost, tvárnost, pružnost</a:t>
            </a:r>
          </a:p>
          <a:p>
            <a:endParaRPr lang="cs-CZ" sz="2400" b="1" dirty="0"/>
          </a:p>
          <a:p>
            <a:r>
              <a:rPr lang="cs-CZ" sz="2400" b="1" dirty="0" smtClean="0">
                <a:solidFill>
                  <a:srgbClr val="0070C0"/>
                </a:solidFill>
              </a:rPr>
              <a:t>Kapalné látky </a:t>
            </a:r>
            <a:r>
              <a:rPr lang="cs-CZ" sz="2400" b="1" dirty="0" smtClean="0"/>
              <a:t>– </a:t>
            </a:r>
            <a:r>
              <a:rPr lang="cs-CZ" sz="2400" b="1" i="1" dirty="0" smtClean="0"/>
              <a:t>jdou snadno dělit – přelévat, jsou téměř nestlačitelné</a:t>
            </a:r>
          </a:p>
          <a:p>
            <a:pPr lvl="4">
              <a:buNone/>
            </a:pPr>
            <a:r>
              <a:rPr lang="cs-CZ" sz="2400" b="1" dirty="0" smtClean="0"/>
              <a:t>	</a:t>
            </a:r>
          </a:p>
          <a:p>
            <a:endParaRPr lang="cs-CZ" sz="2400" b="1" dirty="0"/>
          </a:p>
          <a:p>
            <a:r>
              <a:rPr lang="cs-CZ" sz="2400" b="1" dirty="0" smtClean="0">
                <a:solidFill>
                  <a:schemeClr val="bg1">
                    <a:lumMod val="50000"/>
                  </a:schemeClr>
                </a:solidFill>
              </a:rPr>
              <a:t>Plynné látky </a:t>
            </a:r>
            <a:r>
              <a:rPr lang="cs-CZ" sz="2400" b="1" dirty="0" smtClean="0"/>
              <a:t>– </a:t>
            </a:r>
            <a:r>
              <a:rPr lang="cs-CZ" sz="2400" b="1" i="1" dirty="0" smtClean="0"/>
              <a:t>rozpínavost, stlačitelnost, neviditelnost</a:t>
            </a:r>
            <a:endParaRPr lang="cs-CZ" sz="2400" b="1" i="1" dirty="0"/>
          </a:p>
        </p:txBody>
      </p:sp>
    </p:spTree>
    <p:extLst>
      <p:ext uri="{BB962C8B-B14F-4D97-AF65-F5344CB8AC3E}">
        <p14:creationId xmlns:p14="http://schemas.microsoft.com/office/powerpoint/2010/main" xmlns="" val="1838998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Vlastnosti těles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2000" b="1" dirty="0" smtClean="0"/>
          </a:p>
          <a:p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Pevná tělesa </a:t>
            </a:r>
            <a:r>
              <a:rPr lang="cs-CZ" sz="2000" b="1" dirty="0" smtClean="0"/>
              <a:t>– </a:t>
            </a:r>
            <a:r>
              <a:rPr lang="cs-CZ" sz="2000" b="1" i="1" dirty="0" smtClean="0"/>
              <a:t>mají stálý </a:t>
            </a:r>
            <a:r>
              <a:rPr lang="cs-CZ" sz="2000" b="1" i="1" dirty="0" smtClean="0">
                <a:solidFill>
                  <a:srgbClr val="C00000"/>
                </a:solidFill>
              </a:rPr>
              <a:t>tvar</a:t>
            </a:r>
            <a:r>
              <a:rPr lang="cs-CZ" sz="2000" b="1" i="1" dirty="0" smtClean="0"/>
              <a:t> i </a:t>
            </a:r>
            <a:r>
              <a:rPr lang="cs-CZ" sz="2000" b="1" i="1" dirty="0" smtClean="0">
                <a:solidFill>
                  <a:srgbClr val="00B050"/>
                </a:solidFill>
              </a:rPr>
              <a:t>objem</a:t>
            </a:r>
          </a:p>
          <a:p>
            <a:endParaRPr lang="cs-CZ" sz="2000" b="1" dirty="0"/>
          </a:p>
          <a:p>
            <a:r>
              <a:rPr lang="cs-CZ" sz="2000" b="1" dirty="0" smtClean="0">
                <a:solidFill>
                  <a:srgbClr val="0070C0"/>
                </a:solidFill>
              </a:rPr>
              <a:t>Kapalná tělesa </a:t>
            </a:r>
            <a:r>
              <a:rPr lang="cs-CZ" sz="2000" b="1" dirty="0" smtClean="0"/>
              <a:t>– </a:t>
            </a:r>
            <a:r>
              <a:rPr lang="cs-CZ" sz="2000" b="1" i="1" dirty="0" smtClean="0"/>
              <a:t>mají stálý </a:t>
            </a:r>
            <a:r>
              <a:rPr lang="cs-CZ" sz="2000" b="1" i="1" dirty="0" smtClean="0">
                <a:solidFill>
                  <a:srgbClr val="00B050"/>
                </a:solidFill>
              </a:rPr>
              <a:t>objem</a:t>
            </a:r>
            <a:r>
              <a:rPr lang="cs-CZ" sz="2000" b="1" i="1" dirty="0" smtClean="0"/>
              <a:t> /pokud zabráníme jejich vypařování/</a:t>
            </a:r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                                </a:t>
            </a:r>
            <a:r>
              <a:rPr lang="cs-CZ" sz="2000" b="1" i="1" dirty="0" smtClean="0">
                <a:solidFill>
                  <a:srgbClr val="C00000"/>
                </a:solidFill>
              </a:rPr>
              <a:t>tvar</a:t>
            </a:r>
            <a:r>
              <a:rPr lang="cs-CZ" sz="2000" b="1" i="1" dirty="0" smtClean="0"/>
              <a:t> mění podle tvaru nádoby, volná hladina v klidu</a:t>
            </a:r>
          </a:p>
          <a:p>
            <a:pPr marL="0" indent="0">
              <a:buNone/>
            </a:pPr>
            <a:r>
              <a:rPr lang="cs-CZ" sz="2000" b="1" dirty="0" smtClean="0"/>
              <a:t>                                     </a:t>
            </a:r>
            <a:r>
              <a:rPr lang="cs-CZ" sz="2000" b="1" i="1" dirty="0" smtClean="0"/>
              <a:t>je vždy vodorovná</a:t>
            </a:r>
          </a:p>
          <a:p>
            <a:pPr marL="0" indent="0">
              <a:buNone/>
            </a:pPr>
            <a:endParaRPr lang="cs-CZ" sz="2000" b="1" dirty="0"/>
          </a:p>
          <a:p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</a:rPr>
              <a:t>Plynná tělesa </a:t>
            </a:r>
            <a:r>
              <a:rPr lang="cs-CZ" sz="2000" b="1" dirty="0" smtClean="0"/>
              <a:t>– </a:t>
            </a:r>
            <a:r>
              <a:rPr lang="cs-CZ" sz="2000" b="1" i="1" dirty="0" smtClean="0"/>
              <a:t>nemají stálý </a:t>
            </a:r>
            <a:r>
              <a:rPr lang="cs-CZ" sz="2000" b="1" i="1" dirty="0" smtClean="0">
                <a:solidFill>
                  <a:srgbClr val="00B050"/>
                </a:solidFill>
              </a:rPr>
              <a:t>objem</a:t>
            </a:r>
            <a:r>
              <a:rPr lang="cs-CZ" sz="2000" b="1" i="1" dirty="0" smtClean="0"/>
              <a:t> /vyplní vždy celou nádobu/</a:t>
            </a:r>
          </a:p>
          <a:p>
            <a:pPr marL="0" indent="0">
              <a:buNone/>
            </a:pPr>
            <a:r>
              <a:rPr lang="cs-CZ" sz="2000" b="1" dirty="0" smtClean="0"/>
              <a:t>                                   </a:t>
            </a:r>
            <a:r>
              <a:rPr lang="cs-CZ" sz="2000" b="1" i="1" dirty="0" smtClean="0">
                <a:solidFill>
                  <a:srgbClr val="C00000"/>
                </a:solidFill>
              </a:rPr>
              <a:t>tvarem</a:t>
            </a:r>
            <a:r>
              <a:rPr lang="cs-CZ" sz="2000" b="1" i="1" dirty="0" smtClean="0"/>
              <a:t> se přizpůsobují tvaru nádoby /místnosti/</a:t>
            </a:r>
            <a:endParaRPr lang="cs-CZ" sz="2000" b="1" i="1" dirty="0"/>
          </a:p>
        </p:txBody>
      </p:sp>
    </p:spTree>
    <p:extLst>
      <p:ext uri="{BB962C8B-B14F-4D97-AF65-F5344CB8AC3E}">
        <p14:creationId xmlns:p14="http://schemas.microsoft.com/office/powerpoint/2010/main" xmlns="" val="2075289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Skupenství látek a těles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Vlastnosti látek a těles jsou závislé na silách mezi částicemi, ze kterých jsou složené.</a:t>
            </a:r>
          </a:p>
          <a:p>
            <a:endParaRPr lang="cs-CZ" sz="2000" b="1" dirty="0"/>
          </a:p>
          <a:p>
            <a:r>
              <a:rPr lang="cs-CZ" sz="2000" b="1" dirty="0" smtClean="0"/>
              <a:t>Mezi částicemi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pevných</a:t>
            </a:r>
            <a:r>
              <a:rPr lang="cs-CZ" sz="2000" b="1" dirty="0" smtClean="0"/>
              <a:t> látek jsou velké síly </a:t>
            </a:r>
            <a:r>
              <a:rPr lang="cs-CZ" sz="2000" b="1" dirty="0" smtClean="0"/>
              <a:t>přitažlivé </a:t>
            </a:r>
            <a:r>
              <a:rPr lang="cs-CZ" sz="2000" b="1" dirty="0" smtClean="0"/>
              <a:t>i odpudivé</a:t>
            </a:r>
            <a:endParaRPr lang="cs-CZ" sz="2000" i="1" dirty="0" smtClean="0"/>
          </a:p>
          <a:p>
            <a:pPr marL="0" indent="0">
              <a:buNone/>
            </a:pPr>
            <a:r>
              <a:rPr lang="cs-CZ" sz="2000" b="1" i="1" dirty="0"/>
              <a:t> </a:t>
            </a:r>
            <a:r>
              <a:rPr lang="cs-CZ" sz="2000" b="1" i="1" dirty="0" smtClean="0"/>
              <a:t>     </a:t>
            </a:r>
            <a:r>
              <a:rPr lang="cs-CZ" sz="2000" i="1" dirty="0" smtClean="0"/>
              <a:t>/proto</a:t>
            </a:r>
            <a:r>
              <a:rPr lang="cs-CZ" sz="2000" dirty="0" smtClean="0"/>
              <a:t> </a:t>
            </a:r>
            <a:r>
              <a:rPr lang="cs-CZ" sz="2000" i="1" dirty="0" smtClean="0"/>
              <a:t>nejdou dobře dělit, ani stlačovat/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Mezi částicemi </a:t>
            </a:r>
            <a:r>
              <a:rPr lang="cs-CZ" sz="2000" b="1" dirty="0" smtClean="0">
                <a:solidFill>
                  <a:srgbClr val="0070C0"/>
                </a:solidFill>
              </a:rPr>
              <a:t>kapalných </a:t>
            </a:r>
            <a:r>
              <a:rPr lang="cs-CZ" sz="2000" b="1" dirty="0" smtClean="0"/>
              <a:t>látek jsou síly </a:t>
            </a:r>
            <a:r>
              <a:rPr lang="cs-CZ" sz="2000" b="1" dirty="0" smtClean="0"/>
              <a:t>přitažlivé </a:t>
            </a:r>
            <a:r>
              <a:rPr lang="cs-CZ" sz="2000" b="1" dirty="0" smtClean="0"/>
              <a:t>menší, odpudivé stále velké</a:t>
            </a:r>
            <a:r>
              <a:rPr lang="cs-CZ" sz="2000" i="1" dirty="0" smtClean="0"/>
              <a:t> /proto jdou dobře dělit, ale téměř jsou nestlačitelné/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Mezi částicemi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</a:rPr>
              <a:t>plynných</a:t>
            </a:r>
            <a:r>
              <a:rPr lang="cs-CZ" sz="2000" b="1" dirty="0" smtClean="0"/>
              <a:t> látek jsou </a:t>
            </a:r>
            <a:r>
              <a:rPr lang="cs-CZ" sz="2000" b="1" dirty="0" smtClean="0"/>
              <a:t>přitažlivé </a:t>
            </a:r>
            <a:r>
              <a:rPr lang="cs-CZ" sz="2000" b="1" dirty="0" smtClean="0"/>
              <a:t>síly velmi malé a </a:t>
            </a:r>
            <a:r>
              <a:rPr lang="cs-CZ" sz="2000" b="1" dirty="0" smtClean="0"/>
              <a:t>odpudivé, jen </a:t>
            </a:r>
            <a:r>
              <a:rPr lang="cs-CZ" sz="2000" b="1" dirty="0" smtClean="0"/>
              <a:t>když částice k sobě hodně přiblížíme</a:t>
            </a:r>
            <a:r>
              <a:rPr lang="cs-CZ" sz="2000" i="1" dirty="0" smtClean="0"/>
              <a:t> / rozpínají se, jdou zřetelně stlačit/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2348836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Částicová stavba látek I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2000" b="1" dirty="0" smtClean="0"/>
          </a:p>
          <a:p>
            <a:r>
              <a:rPr lang="cs-CZ" sz="2000" b="1" dirty="0" smtClean="0"/>
              <a:t>Všechny látky se skládají z neviditelných částic – </a:t>
            </a:r>
            <a:r>
              <a:rPr lang="cs-CZ" sz="2000" b="1" dirty="0" smtClean="0">
                <a:solidFill>
                  <a:srgbClr val="7030A0"/>
                </a:solidFill>
              </a:rPr>
              <a:t>atomů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Každý </a:t>
            </a:r>
            <a:r>
              <a:rPr lang="cs-CZ" sz="2000" b="1" dirty="0" smtClean="0">
                <a:solidFill>
                  <a:srgbClr val="7030A0"/>
                </a:solidFill>
              </a:rPr>
              <a:t>atom</a:t>
            </a:r>
            <a:r>
              <a:rPr lang="cs-CZ" sz="2000" b="1" dirty="0" smtClean="0"/>
              <a:t> je dále dělitelný – dvě části – </a:t>
            </a:r>
            <a:r>
              <a:rPr lang="cs-CZ" sz="2000" b="1" dirty="0" smtClean="0">
                <a:solidFill>
                  <a:srgbClr val="0070C0"/>
                </a:solidFill>
              </a:rPr>
              <a:t>obal</a:t>
            </a:r>
            <a:r>
              <a:rPr lang="cs-CZ" sz="2000" b="1" dirty="0" smtClean="0"/>
              <a:t> a </a:t>
            </a:r>
            <a:r>
              <a:rPr lang="cs-CZ" sz="2000" b="1" dirty="0" smtClean="0">
                <a:solidFill>
                  <a:srgbClr val="FF0000"/>
                </a:solidFill>
              </a:rPr>
              <a:t>jádro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V </a:t>
            </a:r>
            <a:r>
              <a:rPr lang="cs-CZ" sz="2000" b="1" dirty="0" smtClean="0">
                <a:solidFill>
                  <a:srgbClr val="0070C0"/>
                </a:solidFill>
              </a:rPr>
              <a:t>obalu</a:t>
            </a:r>
            <a:r>
              <a:rPr lang="cs-CZ" sz="2000" b="1" dirty="0" smtClean="0"/>
              <a:t> jsou záporně nabité částice – </a:t>
            </a:r>
            <a:r>
              <a:rPr lang="cs-CZ" sz="2000" b="1" dirty="0" smtClean="0">
                <a:solidFill>
                  <a:srgbClr val="0070C0"/>
                </a:solidFill>
              </a:rPr>
              <a:t>elektrony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V </a:t>
            </a:r>
            <a:r>
              <a:rPr lang="cs-CZ" sz="2000" b="1" dirty="0" smtClean="0">
                <a:solidFill>
                  <a:srgbClr val="FF0000"/>
                </a:solidFill>
              </a:rPr>
              <a:t>jádře</a:t>
            </a:r>
            <a:r>
              <a:rPr lang="cs-CZ" sz="2000" b="1" dirty="0" smtClean="0"/>
              <a:t> jsou kladně nabité částice – </a:t>
            </a:r>
            <a:r>
              <a:rPr lang="cs-CZ" sz="2000" b="1" dirty="0" smtClean="0">
                <a:solidFill>
                  <a:srgbClr val="FF0000"/>
                </a:solidFill>
              </a:rPr>
              <a:t>protony</a:t>
            </a:r>
            <a:r>
              <a:rPr lang="cs-CZ" sz="2000" b="1" dirty="0" smtClean="0"/>
              <a:t> </a:t>
            </a:r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               a částice bez náboje – </a:t>
            </a:r>
            <a:r>
              <a:rPr lang="cs-CZ" sz="2000" b="1" dirty="0" smtClean="0">
                <a:solidFill>
                  <a:srgbClr val="00B050"/>
                </a:solidFill>
              </a:rPr>
              <a:t>neutrony</a:t>
            </a:r>
          </a:p>
        </p:txBody>
      </p:sp>
    </p:spTree>
    <p:extLst>
      <p:ext uri="{BB962C8B-B14F-4D97-AF65-F5344CB8AC3E}">
        <p14:creationId xmlns:p14="http://schemas.microsoft.com/office/powerpoint/2010/main" xmlns="" val="552015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800" b="1" dirty="0" smtClean="0"/>
              <a:t>Částicová stavba látek II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accent6">
                <a:lumMod val="50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2136339"/>
            <a:ext cx="820891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V každém atomu je stejný počet </a:t>
            </a:r>
            <a:r>
              <a:rPr lang="cs-CZ" b="1" dirty="0">
                <a:solidFill>
                  <a:srgbClr val="0070C0"/>
                </a:solidFill>
              </a:rPr>
              <a:t>elektronů,</a:t>
            </a:r>
            <a:r>
              <a:rPr lang="cs-CZ" b="1" dirty="0"/>
              <a:t> </a:t>
            </a:r>
            <a:r>
              <a:rPr lang="cs-CZ" b="1" dirty="0">
                <a:solidFill>
                  <a:srgbClr val="FF0000"/>
                </a:solidFill>
              </a:rPr>
              <a:t>protonů </a:t>
            </a:r>
            <a:r>
              <a:rPr lang="cs-CZ" b="1" dirty="0"/>
              <a:t>a </a:t>
            </a:r>
            <a:r>
              <a:rPr lang="cs-CZ" b="1" dirty="0">
                <a:solidFill>
                  <a:srgbClr val="00B050"/>
                </a:solidFill>
              </a:rPr>
              <a:t>neutronů</a:t>
            </a:r>
          </a:p>
          <a:p>
            <a:endParaRPr lang="cs-CZ" b="1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rgbClr val="7030A0"/>
                </a:solidFill>
              </a:rPr>
              <a:t>Navenek </a:t>
            </a:r>
            <a:r>
              <a:rPr lang="cs-CZ" b="1" dirty="0">
                <a:solidFill>
                  <a:srgbClr val="7030A0"/>
                </a:solidFill>
              </a:rPr>
              <a:t>je atom elektricky neutrální</a:t>
            </a:r>
          </a:p>
          <a:p>
            <a:endParaRPr lang="cs-CZ" b="1" dirty="0" smtClean="0"/>
          </a:p>
          <a:p>
            <a:r>
              <a:rPr lang="cs-CZ" b="1" dirty="0" smtClean="0"/>
              <a:t>V </a:t>
            </a:r>
            <a:r>
              <a:rPr lang="cs-CZ" b="1" dirty="0"/>
              <a:t>atomu některých prvků mohou být ve větším počtu neutrony – </a:t>
            </a: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izotop</a:t>
            </a:r>
          </a:p>
          <a:p>
            <a:endParaRPr lang="cs-CZ" b="1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rgbClr val="7030A0"/>
                </a:solidFill>
              </a:rPr>
              <a:t>Atom</a:t>
            </a:r>
            <a:r>
              <a:rPr lang="cs-CZ" b="1" dirty="0" smtClean="0"/>
              <a:t> </a:t>
            </a:r>
            <a:r>
              <a:rPr lang="cs-CZ" b="1" dirty="0"/>
              <a:t>se skládá z dalších částí, o těch až na vyšších typech škol</a:t>
            </a:r>
          </a:p>
          <a:p>
            <a:endParaRPr lang="cs-CZ" b="1" dirty="0" smtClean="0">
              <a:solidFill>
                <a:schemeClr val="accent5"/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Částice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látek jsou v neustálém pohybu</a:t>
            </a:r>
            <a:r>
              <a:rPr lang="cs-CZ" i="1" dirty="0">
                <a:solidFill>
                  <a:schemeClr val="accent6">
                    <a:lumMod val="50000"/>
                  </a:schemeClr>
                </a:solidFill>
              </a:rPr>
              <a:t>/ jejich pohyb ustává </a:t>
            </a:r>
            <a:endParaRPr lang="cs-CZ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i="1" dirty="0" smtClean="0">
                <a:solidFill>
                  <a:schemeClr val="accent6">
                    <a:lumMod val="50000"/>
                  </a:schemeClr>
                </a:solidFill>
              </a:rPr>
              <a:t>až </a:t>
            </a:r>
            <a:r>
              <a:rPr lang="cs-CZ" i="1" dirty="0">
                <a:solidFill>
                  <a:schemeClr val="accent6">
                    <a:lumMod val="50000"/>
                  </a:schemeClr>
                </a:solidFill>
              </a:rPr>
              <a:t>při ochlazení </a:t>
            </a:r>
            <a:r>
              <a:rPr lang="cs-CZ" i="1" dirty="0" smtClean="0">
                <a:solidFill>
                  <a:schemeClr val="accent6">
                    <a:lumMod val="50000"/>
                  </a:schemeClr>
                </a:solidFill>
              </a:rPr>
              <a:t>na </a:t>
            </a:r>
            <a:r>
              <a:rPr lang="cs-CZ" i="1" dirty="0">
                <a:solidFill>
                  <a:schemeClr val="accent6">
                    <a:lumMod val="50000"/>
                  </a:schemeClr>
                </a:solidFill>
              </a:rPr>
              <a:t>– 273 °C/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0574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Atom kyslíku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555776" y="2204864"/>
            <a:ext cx="3816424" cy="367240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ka 4"/>
          <p:cNvSpPr/>
          <p:nvPr/>
        </p:nvSpPr>
        <p:spPr>
          <a:xfrm>
            <a:off x="3635896" y="3068960"/>
            <a:ext cx="144016" cy="14401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ka 5"/>
          <p:cNvSpPr/>
          <p:nvPr/>
        </p:nvSpPr>
        <p:spPr>
          <a:xfrm>
            <a:off x="4644008" y="2564904"/>
            <a:ext cx="144016" cy="14401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>
            <a:off x="4427984" y="3356992"/>
            <a:ext cx="288032" cy="288032"/>
          </a:xfrm>
          <a:prstGeom prst="flowChartConnector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5868144" y="4005064"/>
            <a:ext cx="288032" cy="288032"/>
          </a:xfrm>
          <a:prstGeom prst="flowChartConnector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>
            <a:off x="2987824" y="3717032"/>
            <a:ext cx="288032" cy="288032"/>
          </a:xfrm>
          <a:prstGeom prst="flowChartConnector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3635896" y="2636912"/>
            <a:ext cx="288032" cy="288032"/>
          </a:xfrm>
          <a:prstGeom prst="flowChartConnector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4788024" y="4941168"/>
            <a:ext cx="288032" cy="288032"/>
          </a:xfrm>
          <a:prstGeom prst="flowChartConnector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3923928" y="5229200"/>
            <a:ext cx="288032" cy="288032"/>
          </a:xfrm>
          <a:prstGeom prst="flowChartConnector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3059832" y="4941168"/>
            <a:ext cx="288032" cy="288032"/>
          </a:xfrm>
          <a:prstGeom prst="flowChartConnector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ka 24"/>
          <p:cNvSpPr/>
          <p:nvPr/>
        </p:nvSpPr>
        <p:spPr>
          <a:xfrm>
            <a:off x="5220072" y="2996952"/>
            <a:ext cx="288032" cy="288032"/>
          </a:xfrm>
          <a:prstGeom prst="flowChartConnector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ka 26"/>
          <p:cNvSpPr/>
          <p:nvPr/>
        </p:nvSpPr>
        <p:spPr>
          <a:xfrm>
            <a:off x="3779912" y="3717032"/>
            <a:ext cx="144016" cy="14401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ka 27"/>
          <p:cNvSpPr/>
          <p:nvPr/>
        </p:nvSpPr>
        <p:spPr>
          <a:xfrm>
            <a:off x="2843808" y="3212976"/>
            <a:ext cx="144016" cy="14401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ka 28"/>
          <p:cNvSpPr/>
          <p:nvPr/>
        </p:nvSpPr>
        <p:spPr>
          <a:xfrm>
            <a:off x="4067944" y="4077072"/>
            <a:ext cx="144016" cy="14401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ka 29"/>
          <p:cNvSpPr/>
          <p:nvPr/>
        </p:nvSpPr>
        <p:spPr>
          <a:xfrm>
            <a:off x="5148064" y="4365104"/>
            <a:ext cx="144016" cy="14401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ka 30"/>
          <p:cNvSpPr/>
          <p:nvPr/>
        </p:nvSpPr>
        <p:spPr>
          <a:xfrm>
            <a:off x="3491880" y="4365104"/>
            <a:ext cx="144016" cy="14401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ka 31"/>
          <p:cNvSpPr/>
          <p:nvPr/>
        </p:nvSpPr>
        <p:spPr>
          <a:xfrm>
            <a:off x="4427984" y="4797152"/>
            <a:ext cx="144016" cy="14401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ka 32"/>
          <p:cNvSpPr/>
          <p:nvPr/>
        </p:nvSpPr>
        <p:spPr>
          <a:xfrm>
            <a:off x="5652120" y="1844824"/>
            <a:ext cx="144016" cy="144016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ka 34"/>
          <p:cNvSpPr/>
          <p:nvPr/>
        </p:nvSpPr>
        <p:spPr>
          <a:xfrm>
            <a:off x="1619672" y="4725144"/>
            <a:ext cx="144016" cy="144016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ka 35"/>
          <p:cNvSpPr/>
          <p:nvPr/>
        </p:nvSpPr>
        <p:spPr>
          <a:xfrm>
            <a:off x="1475656" y="3573016"/>
            <a:ext cx="144016" cy="144016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ka 36"/>
          <p:cNvSpPr/>
          <p:nvPr/>
        </p:nvSpPr>
        <p:spPr>
          <a:xfrm>
            <a:off x="5652120" y="5805264"/>
            <a:ext cx="144016" cy="144016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ka 37"/>
          <p:cNvSpPr/>
          <p:nvPr/>
        </p:nvSpPr>
        <p:spPr>
          <a:xfrm>
            <a:off x="6732240" y="2420888"/>
            <a:ext cx="144016" cy="144016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vojový diagram: spojka 38"/>
          <p:cNvSpPr/>
          <p:nvPr/>
        </p:nvSpPr>
        <p:spPr>
          <a:xfrm>
            <a:off x="7020272" y="3284984"/>
            <a:ext cx="144016" cy="144016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ývojový diagram: spojka 39"/>
          <p:cNvSpPr/>
          <p:nvPr/>
        </p:nvSpPr>
        <p:spPr>
          <a:xfrm>
            <a:off x="2555776" y="1988840"/>
            <a:ext cx="144016" cy="144016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vojový diagram: spojka 40"/>
          <p:cNvSpPr/>
          <p:nvPr/>
        </p:nvSpPr>
        <p:spPr>
          <a:xfrm>
            <a:off x="2555776" y="5661248"/>
            <a:ext cx="144016" cy="144016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ývojový diagram: spojka 42"/>
          <p:cNvSpPr/>
          <p:nvPr/>
        </p:nvSpPr>
        <p:spPr>
          <a:xfrm>
            <a:off x="7020272" y="4725144"/>
            <a:ext cx="288032" cy="288032"/>
          </a:xfrm>
          <a:prstGeom prst="flowChartConnector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ývojový diagram: spojka 43"/>
          <p:cNvSpPr/>
          <p:nvPr/>
        </p:nvSpPr>
        <p:spPr>
          <a:xfrm>
            <a:off x="7092280" y="5229200"/>
            <a:ext cx="144016" cy="144016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ývojový diagram: spojka 44"/>
          <p:cNvSpPr/>
          <p:nvPr/>
        </p:nvSpPr>
        <p:spPr>
          <a:xfrm>
            <a:off x="7092280" y="5589240"/>
            <a:ext cx="144016" cy="14401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8820472" y="30689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452320" y="465313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neutron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452320" y="515719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elektron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452320" y="551723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proton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Vlastnosti těles, které můžeme změřit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endParaRPr lang="cs-CZ" sz="2800" b="1" dirty="0" smtClean="0"/>
          </a:p>
          <a:p>
            <a:r>
              <a:rPr lang="cs-CZ" sz="2800" b="1" dirty="0" smtClean="0"/>
              <a:t>Délka</a:t>
            </a:r>
            <a:r>
              <a:rPr lang="cs-CZ" sz="2000" b="1" dirty="0" smtClean="0"/>
              <a:t> – tyčový metr, pásmo, svinovací metr, posuvné měřítko,……….</a:t>
            </a:r>
            <a:endParaRPr lang="cs-CZ" sz="2800" b="1" dirty="0" smtClean="0"/>
          </a:p>
          <a:p>
            <a:r>
              <a:rPr lang="cs-CZ" sz="2800" b="1" dirty="0" smtClean="0"/>
              <a:t>Plocha/</a:t>
            </a:r>
            <a:r>
              <a:rPr lang="cs-CZ" sz="2800" i="1" dirty="0" smtClean="0"/>
              <a:t>obsah</a:t>
            </a:r>
            <a:r>
              <a:rPr lang="cs-CZ" sz="2800" b="1" dirty="0" smtClean="0"/>
              <a:t>/</a:t>
            </a:r>
          </a:p>
          <a:p>
            <a:r>
              <a:rPr lang="cs-CZ" sz="2800" b="1" dirty="0" smtClean="0"/>
              <a:t>Objem – </a:t>
            </a:r>
            <a:r>
              <a:rPr lang="cs-CZ" sz="2000" b="1" dirty="0" smtClean="0"/>
              <a:t>odměrný válec a další nádoby se stupnicí</a:t>
            </a:r>
          </a:p>
          <a:p>
            <a:r>
              <a:rPr lang="cs-CZ" sz="2800" b="1" dirty="0" smtClean="0"/>
              <a:t>Hmotnost – </a:t>
            </a:r>
            <a:r>
              <a:rPr lang="cs-CZ" sz="2000" b="1" dirty="0" smtClean="0"/>
              <a:t>různé druhy vah</a:t>
            </a:r>
          </a:p>
          <a:p>
            <a:r>
              <a:rPr lang="cs-CZ" sz="2800" b="1" dirty="0" smtClean="0"/>
              <a:t>Hustota - </a:t>
            </a:r>
            <a:r>
              <a:rPr lang="cs-CZ" sz="2000" b="1" dirty="0" smtClean="0"/>
              <a:t>hustoměr</a:t>
            </a:r>
          </a:p>
          <a:p>
            <a:r>
              <a:rPr lang="cs-CZ" sz="2800" b="1" dirty="0" smtClean="0"/>
              <a:t>Teplota - </a:t>
            </a:r>
            <a:r>
              <a:rPr lang="cs-CZ" sz="2000" b="1" dirty="0" smtClean="0"/>
              <a:t>teploměr</a:t>
            </a:r>
          </a:p>
          <a:p>
            <a:r>
              <a:rPr lang="cs-CZ" sz="2800" b="1" dirty="0" smtClean="0"/>
              <a:t>Čas – </a:t>
            </a:r>
            <a:r>
              <a:rPr lang="cs-CZ" sz="2000" b="1" dirty="0" smtClean="0"/>
              <a:t>stopky, hodiny</a:t>
            </a:r>
          </a:p>
          <a:p>
            <a:pPr marL="0" indent="0">
              <a:buNone/>
            </a:pP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43700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Fyzikální veličiny a jejich jednotky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38100">
            <a:solidFill>
              <a:schemeClr val="accent6">
                <a:lumMod val="50000"/>
              </a:schemeClr>
            </a:solidFill>
          </a:ln>
        </p:spPr>
        <p:txBody>
          <a:bodyPr/>
          <a:lstStyle/>
          <a:p>
            <a:endParaRPr lang="cs-CZ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Vlastnosti</a:t>
            </a:r>
            <a:r>
              <a:rPr lang="cs-CZ" sz="2000" b="1" dirty="0" smtClean="0"/>
              <a:t> těles, které můžeme </a:t>
            </a:r>
            <a:r>
              <a:rPr lang="cs-CZ" sz="2400" b="1" dirty="0" smtClean="0"/>
              <a:t>změřit</a:t>
            </a:r>
            <a:r>
              <a:rPr lang="cs-CZ" sz="2000" b="1" dirty="0" smtClean="0"/>
              <a:t>, nazýváme </a:t>
            </a:r>
            <a:r>
              <a:rPr lang="cs-CZ" sz="2000" b="1" dirty="0" smtClean="0">
                <a:solidFill>
                  <a:srgbClr val="FF0000"/>
                </a:solidFill>
              </a:rPr>
              <a:t>fyzikální veličiny</a:t>
            </a:r>
            <a:r>
              <a:rPr lang="cs-CZ" sz="2000" b="1" dirty="0" smtClean="0"/>
              <a:t>.</a:t>
            </a:r>
          </a:p>
          <a:p>
            <a:endParaRPr lang="cs-CZ" sz="2000" b="1" dirty="0"/>
          </a:p>
          <a:p>
            <a:r>
              <a:rPr lang="cs-CZ" sz="2000" b="1" dirty="0"/>
              <a:t>K</a:t>
            </a:r>
            <a:r>
              <a:rPr lang="cs-CZ" sz="2000" b="1" dirty="0" smtClean="0"/>
              <a:t> porovnání vlastností různých těles užíváme </a:t>
            </a:r>
            <a:r>
              <a:rPr lang="cs-CZ" sz="2000" b="1" dirty="0" smtClean="0">
                <a:solidFill>
                  <a:srgbClr val="00B050"/>
                </a:solidFill>
              </a:rPr>
              <a:t>fyzikální jednotky</a:t>
            </a:r>
            <a:r>
              <a:rPr lang="cs-CZ" sz="2000" b="1" dirty="0" smtClean="0"/>
              <a:t>.</a:t>
            </a:r>
          </a:p>
          <a:p>
            <a:endParaRPr lang="cs-CZ" sz="2000" b="1" dirty="0"/>
          </a:p>
          <a:p>
            <a:r>
              <a:rPr lang="cs-CZ" sz="2000" b="1" dirty="0" smtClean="0"/>
              <a:t>Každá fyzikální veličina má své fyzikální jednotky –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základní jednotku </a:t>
            </a:r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 a její díly a násobky</a:t>
            </a:r>
          </a:p>
          <a:p>
            <a:endParaRPr lang="cs-CZ" sz="20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Základní jednotky </a:t>
            </a:r>
            <a:r>
              <a:rPr lang="cs-CZ" sz="2000" b="1" dirty="0" smtClean="0">
                <a:solidFill>
                  <a:srgbClr val="00B050"/>
                </a:solidFill>
              </a:rPr>
              <a:t>– metr, kilogram, sekunda, </a:t>
            </a:r>
            <a:r>
              <a:rPr lang="cs-CZ" sz="2000" b="1" dirty="0" err="1" smtClean="0">
                <a:solidFill>
                  <a:srgbClr val="00B050"/>
                </a:solidFill>
              </a:rPr>
              <a:t>Kelvín</a:t>
            </a:r>
            <a:endParaRPr lang="cs-CZ" sz="2000" b="1" dirty="0">
              <a:solidFill>
                <a:srgbClr val="00B050"/>
              </a:solidFill>
            </a:endParaRPr>
          </a:p>
          <a:p>
            <a:r>
              <a:rPr lang="cs-CZ" sz="4400" b="1" dirty="0" smtClean="0">
                <a:solidFill>
                  <a:srgbClr val="7030A0"/>
                </a:solidFill>
                <a:sym typeface="Wingdings" pitchFamily="2" charset="2"/>
              </a:rPr>
              <a:t></a:t>
            </a:r>
            <a:r>
              <a:rPr lang="cs-CZ" sz="2000" b="1" dirty="0" smtClean="0">
                <a:solidFill>
                  <a:srgbClr val="7030A0"/>
                </a:solidFill>
                <a:sym typeface="Wingdings" pitchFamily="2" charset="2"/>
              </a:rPr>
              <a:t> </a:t>
            </a:r>
            <a:r>
              <a:rPr lang="cs-CZ" sz="2000" b="1" dirty="0" smtClean="0"/>
              <a:t>Umíš zařadit základní jednotky k fyzikální veličině?   </a:t>
            </a:r>
            <a:r>
              <a:rPr lang="cs-CZ" sz="4400" b="1" dirty="0" smtClean="0">
                <a:solidFill>
                  <a:srgbClr val="7030A0"/>
                </a:solidFill>
                <a:sym typeface="Wingdings" pitchFamily="2" charset="2"/>
              </a:rPr>
              <a:t></a:t>
            </a:r>
            <a:endParaRPr lang="cs-CZ" sz="4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0349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b="1" smtClean="0"/>
              <a:t>Použitá literatura</a:t>
            </a:r>
            <a:endParaRPr lang="cs-CZ" sz="2000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i="1" dirty="0">
                <a:latin typeface="Verdana" pitchFamily="34" charset="0"/>
              </a:rPr>
              <a:t>Všechny použité </a:t>
            </a:r>
            <a:r>
              <a:rPr lang="cs-CZ" sz="2000" i="1" dirty="0" err="1" smtClean="0">
                <a:latin typeface="Verdana" pitchFamily="34" charset="0"/>
              </a:rPr>
              <a:t>obrázky:www.office.microsoft.com</a:t>
            </a:r>
            <a:r>
              <a:rPr lang="cs-CZ" sz="2000" dirty="0" smtClean="0">
                <a:latin typeface="Verdana" pitchFamily="34" charset="0"/>
              </a:rPr>
              <a:t> </a:t>
            </a:r>
            <a:r>
              <a:rPr lang="cs-CZ" sz="2000" dirty="0">
                <a:latin typeface="Verdana" pitchFamily="34" charset="0"/>
              </a:rPr>
              <a:t>[online]. c2011 [cit. </a:t>
            </a:r>
            <a:r>
              <a:rPr lang="cs-CZ" sz="2000" dirty="0" smtClean="0">
                <a:latin typeface="Verdana" pitchFamily="34" charset="0"/>
              </a:rPr>
              <a:t>2011-04-11]. </a:t>
            </a:r>
            <a:endParaRPr lang="cs-CZ" sz="2000" dirty="0"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8530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328</TotalTime>
  <Words>594</Words>
  <Application>Microsoft Office PowerPoint</Application>
  <PresentationFormat>Předvádění na obrazovce (4:3)</PresentationFormat>
  <Paragraphs>117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Snímek 2</vt:lpstr>
      <vt:lpstr>Látka a těleso I.</vt:lpstr>
      <vt:lpstr>Látka a těleso II.</vt:lpstr>
      <vt:lpstr>Vlastnosti látek</vt:lpstr>
      <vt:lpstr>Vlastnosti těles</vt:lpstr>
      <vt:lpstr>Skupenství látek a těles</vt:lpstr>
      <vt:lpstr>Částicová stavba látek I</vt:lpstr>
      <vt:lpstr>Částicová stavba látek II</vt:lpstr>
      <vt:lpstr>Atom kyslíku</vt:lpstr>
      <vt:lpstr>Vlastnosti těles, které můžeme změřit</vt:lpstr>
      <vt:lpstr>Fyzikální veličiny a jejich jednotky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Vondráčková</dc:creator>
  <cp:lastModifiedBy>Dum</cp:lastModifiedBy>
  <cp:revision>43</cp:revision>
  <dcterms:created xsi:type="dcterms:W3CDTF">2011-04-11T19:25:08Z</dcterms:created>
  <dcterms:modified xsi:type="dcterms:W3CDTF">2012-04-10T15:55:04Z</dcterms:modified>
</cp:coreProperties>
</file>