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2" r:id="rId2"/>
    <p:sldId id="273" r:id="rId3"/>
    <p:sldId id="274" r:id="rId4"/>
    <p:sldId id="258" r:id="rId5"/>
    <p:sldId id="259" r:id="rId6"/>
    <p:sldId id="260" r:id="rId7"/>
    <p:sldId id="261" r:id="rId8"/>
    <p:sldId id="262" r:id="rId9"/>
    <p:sldId id="268" r:id="rId10"/>
    <p:sldId id="269" r:id="rId11"/>
    <p:sldId id="265" r:id="rId12"/>
    <p:sldId id="270" r:id="rId13"/>
    <p:sldId id="267" r:id="rId14"/>
    <p:sldId id="266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52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68C51-BA9B-462E-B037-F50269EDCD37}" type="datetimeFigureOut">
              <a:rPr lang="cs-CZ" smtClean="0"/>
              <a:t>10.4.2012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7ECF94-19C1-49F9-969E-5F0D055A1EC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992968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68C51-BA9B-462E-B037-F50269EDCD37}" type="datetimeFigureOut">
              <a:rPr lang="cs-CZ" smtClean="0"/>
              <a:t>10.4.2012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7ECF94-19C1-49F9-969E-5F0D055A1EC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501718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68C51-BA9B-462E-B037-F50269EDCD37}" type="datetimeFigureOut">
              <a:rPr lang="cs-CZ" smtClean="0"/>
              <a:t>10.4.2012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7ECF94-19C1-49F9-969E-5F0D055A1EC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65257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68C51-BA9B-462E-B037-F50269EDCD37}" type="datetimeFigureOut">
              <a:rPr lang="cs-CZ" smtClean="0"/>
              <a:t>10.4.2012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7ECF94-19C1-49F9-969E-5F0D055A1EC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579918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68C51-BA9B-462E-B037-F50269EDCD37}" type="datetimeFigureOut">
              <a:rPr lang="cs-CZ" smtClean="0"/>
              <a:t>10.4.2012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7ECF94-19C1-49F9-969E-5F0D055A1EC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191091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68C51-BA9B-462E-B037-F50269EDCD37}" type="datetimeFigureOut">
              <a:rPr lang="cs-CZ" smtClean="0"/>
              <a:t>10.4.2012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7ECF94-19C1-49F9-969E-5F0D055A1EC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687735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68C51-BA9B-462E-B037-F50269EDCD37}" type="datetimeFigureOut">
              <a:rPr lang="cs-CZ" smtClean="0"/>
              <a:t>10.4.2012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7ECF94-19C1-49F9-969E-5F0D055A1EC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336271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68C51-BA9B-462E-B037-F50269EDCD37}" type="datetimeFigureOut">
              <a:rPr lang="cs-CZ" smtClean="0"/>
              <a:t>10.4.2012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7ECF94-19C1-49F9-969E-5F0D055A1EC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947963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68C51-BA9B-462E-B037-F50269EDCD37}" type="datetimeFigureOut">
              <a:rPr lang="cs-CZ" smtClean="0"/>
              <a:t>10.4.2012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7ECF94-19C1-49F9-969E-5F0D055A1EC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653803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68C51-BA9B-462E-B037-F50269EDCD37}" type="datetimeFigureOut">
              <a:rPr lang="cs-CZ" smtClean="0"/>
              <a:t>10.4.2012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7ECF94-19C1-49F9-969E-5F0D055A1EC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17407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68C51-BA9B-462E-B037-F50269EDCD37}" type="datetimeFigureOut">
              <a:rPr lang="cs-CZ" smtClean="0"/>
              <a:t>10.4.2012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7ECF94-19C1-49F9-969E-5F0D055A1EC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589711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368C51-BA9B-462E-B037-F50269EDCD37}" type="datetimeFigureOut">
              <a:rPr lang="cs-CZ" smtClean="0"/>
              <a:t>10.4.2012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7ECF94-19C1-49F9-969E-5F0D055A1EC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513516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slide" Target="slide10.xml"/><Relationship Id="rId1" Type="http://schemas.openxmlformats.org/officeDocument/2006/relationships/slideLayout" Target="../slideLayouts/slideLayout2.xml"/><Relationship Id="rId4" Type="http://schemas.openxmlformats.org/officeDocument/2006/relationships/slide" Target="slide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" Target="slide1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slide" Target="slide7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4165" y="4869160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Podnadpis 2"/>
          <p:cNvSpPr txBox="1">
            <a:spLocks/>
          </p:cNvSpPr>
          <p:nvPr/>
        </p:nvSpPr>
        <p:spPr>
          <a:xfrm>
            <a:off x="1311265" y="4077072"/>
            <a:ext cx="6400800" cy="456456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mtClean="0">
                <a:solidFill>
                  <a:schemeClr val="tx1"/>
                </a:solidFill>
              </a:rPr>
              <a:t>VY_32_INOVACE_05-03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2535195" y="764704"/>
            <a:ext cx="378289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cs-CZ" sz="54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Mechanika</a:t>
            </a:r>
            <a:endParaRPr lang="cs-CZ" sz="54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55247155"/>
              </p:ext>
            </p:extLst>
          </p:nvPr>
        </p:nvGraphicFramePr>
        <p:xfrm>
          <a:off x="1407467" y="1988840"/>
          <a:ext cx="6208395" cy="201089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08760"/>
                <a:gridCol w="4699635"/>
              </a:tblGrid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Ročník: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VII. r.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Vzdělávací oblast: 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</a:rPr>
                        <a:t>Člověk a příroda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Vzdělávací obor: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</a:rPr>
                        <a:t>Fyzika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Tematický okruh: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</a:rPr>
                        <a:t>Mechanika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Téma: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b="1" kern="50" dirty="0" smtClean="0">
                          <a:effectLst/>
                        </a:rPr>
                        <a:t>Pohyb rovnoměrný a nerovnoměrný</a:t>
                      </a:r>
                      <a:endParaRPr lang="cs-CZ" sz="1200" b="1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Jméno autora: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</a:rPr>
                        <a:t>Jaroslava Vondráčková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304016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Vytvořeno dne: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smtClean="0">
                          <a:effectLst/>
                        </a:rPr>
                        <a:t>6.4.2011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Metodický popis,</a:t>
                      </a:r>
                      <a:endParaRPr lang="cs-CZ" sz="1200" kern="50">
                        <a:effectLst/>
                      </a:endParaRPr>
                    </a:p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(anotace):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Obsahuje úlohy na procvičení výpočtu dráhy, rychlosti a času.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49832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307330" y="2967335"/>
            <a:ext cx="6529352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Rovnoměrný a nerovnoměrný</a:t>
            </a:r>
          </a:p>
          <a:p>
            <a:pPr algn="ctr"/>
            <a:r>
              <a:rPr lang="cs-CZ" sz="4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pohyb</a:t>
            </a:r>
            <a:endParaRPr lang="cs-CZ" sz="40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16135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Obdélník 3"/>
              <p:cNvSpPr/>
              <p:nvPr/>
            </p:nvSpPr>
            <p:spPr>
              <a:xfrm>
                <a:off x="323528" y="1363659"/>
                <a:ext cx="8280920" cy="4961679"/>
              </a:xfrm>
              <a:prstGeom prst="rect">
                <a:avLst/>
              </a:prstGeom>
              <a:ln>
                <a:solidFill>
                  <a:srgbClr val="00B050"/>
                </a:solidFill>
              </a:ln>
            </p:spPr>
            <p:txBody>
              <a:bodyPr wrap="square">
                <a:spAutoFit/>
              </a:bodyPr>
              <a:lstStyle/>
              <a:p>
                <a:r>
                  <a:rPr lang="cs-CZ" b="1" u="sng" dirty="0"/>
                  <a:t>Veličiny charakterizující pohyb</a:t>
                </a:r>
                <a:endParaRPr lang="cs-CZ" b="1" dirty="0">
                  <a:solidFill>
                    <a:schemeClr val="accent2">
                      <a:lumMod val="75000"/>
                    </a:schemeClr>
                  </a:solidFill>
                </a:endParaRPr>
              </a:p>
              <a:p>
                <a:endParaRPr lang="cs-CZ" b="1" dirty="0" smtClean="0">
                  <a:solidFill>
                    <a:schemeClr val="accent2">
                      <a:lumMod val="75000"/>
                    </a:schemeClr>
                  </a:solidFill>
                </a:endParaRPr>
              </a:p>
              <a:p>
                <a:r>
                  <a:rPr lang="cs-CZ" b="1" dirty="0" smtClean="0">
                    <a:solidFill>
                      <a:schemeClr val="accent2">
                        <a:lumMod val="75000"/>
                      </a:schemeClr>
                    </a:solidFill>
                  </a:rPr>
                  <a:t>dráha</a:t>
                </a:r>
                <a:r>
                  <a:rPr lang="cs-CZ" b="1" dirty="0" smtClean="0"/>
                  <a:t> </a:t>
                </a:r>
                <a:r>
                  <a:rPr lang="cs-CZ" b="1" dirty="0"/>
                  <a:t>/ část trajektorie, po kterou pohybující se těleso pozorujeme/</a:t>
                </a:r>
              </a:p>
              <a:p>
                <a:r>
                  <a:rPr lang="cs-CZ" b="1" dirty="0">
                    <a:solidFill>
                      <a:schemeClr val="accent5">
                        <a:lumMod val="75000"/>
                      </a:schemeClr>
                    </a:solidFill>
                  </a:rPr>
                  <a:t>čas</a:t>
                </a:r>
              </a:p>
              <a:p>
                <a:r>
                  <a:rPr lang="cs-CZ" b="1" dirty="0">
                    <a:solidFill>
                      <a:srgbClr val="00B050"/>
                    </a:solidFill>
                  </a:rPr>
                  <a:t>rychlost</a:t>
                </a:r>
                <a:r>
                  <a:rPr lang="cs-CZ" b="1" dirty="0"/>
                  <a:t> – okamžitá</a:t>
                </a:r>
              </a:p>
              <a:p>
                <a:r>
                  <a:rPr lang="cs-CZ" b="1" dirty="0"/>
                  <a:t>                </a:t>
                </a:r>
                <a:r>
                  <a:rPr lang="cs-CZ" b="1" dirty="0" smtClean="0"/>
                  <a:t>- </a:t>
                </a:r>
                <a:r>
                  <a:rPr lang="cs-CZ" b="1" dirty="0"/>
                  <a:t>průměrná</a:t>
                </a:r>
              </a:p>
              <a:p>
                <a:endParaRPr lang="cs-CZ" b="1" dirty="0"/>
              </a:p>
              <a:p>
                <a:endParaRPr lang="cs-CZ" b="1" dirty="0" smtClean="0">
                  <a:solidFill>
                    <a:schemeClr val="accent2">
                      <a:lumMod val="75000"/>
                    </a:schemeClr>
                  </a:solidFill>
                </a:endParaRPr>
              </a:p>
              <a:p>
                <a:r>
                  <a:rPr lang="cs-CZ" b="1" dirty="0" smtClean="0">
                    <a:solidFill>
                      <a:schemeClr val="accent2">
                        <a:lumMod val="75000"/>
                      </a:schemeClr>
                    </a:solidFill>
                  </a:rPr>
                  <a:t>Dráhu</a:t>
                </a:r>
                <a:r>
                  <a:rPr lang="cs-CZ" b="1" dirty="0" smtClean="0"/>
                  <a:t> </a:t>
                </a:r>
                <a:r>
                  <a:rPr lang="cs-CZ" b="1" dirty="0"/>
                  <a:t>měříme v délkových jednotkách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cs-CZ" b="1" i="1">
                            <a:solidFill>
                              <a:schemeClr val="accent2">
                                <a:lumMod val="75000"/>
                              </a:schemeClr>
                            </a:solidFill>
                            <a:latin typeface="Cambria Math"/>
                          </a:rPr>
                        </m:ctrlPr>
                      </m:dPr>
                      <m:e>
                        <m:r>
                          <a:rPr lang="cs-CZ" b="1">
                            <a:solidFill>
                              <a:schemeClr val="accent2">
                                <a:lumMod val="75000"/>
                              </a:schemeClr>
                            </a:solidFill>
                            <a:latin typeface="Cambria Math"/>
                          </a:rPr>
                          <m:t>𝐦</m:t>
                        </m:r>
                      </m:e>
                    </m:d>
                  </m:oMath>
                </a14:m>
                <a:r>
                  <a:rPr lang="cs-CZ" b="1" dirty="0"/>
                  <a:t>  km  </a:t>
                </a:r>
                <a:r>
                  <a:rPr lang="cs-CZ" dirty="0"/>
                  <a:t>dm  cm</a:t>
                </a:r>
                <a:endParaRPr lang="cs-CZ" b="1" dirty="0"/>
              </a:p>
              <a:p>
                <a:endParaRPr lang="cs-CZ" b="1" dirty="0" smtClean="0">
                  <a:solidFill>
                    <a:srgbClr val="0070C0"/>
                  </a:solidFill>
                </a:endParaRPr>
              </a:p>
              <a:p>
                <a:r>
                  <a:rPr lang="cs-CZ" b="1" dirty="0" smtClean="0">
                    <a:solidFill>
                      <a:srgbClr val="0070C0"/>
                    </a:solidFill>
                  </a:rPr>
                  <a:t>Čas</a:t>
                </a:r>
                <a:r>
                  <a:rPr lang="cs-CZ" b="1" dirty="0" smtClean="0"/>
                  <a:t> </a:t>
                </a:r>
                <a:r>
                  <a:rPr lang="cs-CZ" b="1" dirty="0"/>
                  <a:t>měříme v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cs-CZ" b="1" i="1">
                            <a:solidFill>
                              <a:srgbClr val="0070C0"/>
                            </a:solidFill>
                            <a:latin typeface="Cambria Math"/>
                          </a:rPr>
                        </m:ctrlPr>
                      </m:dPr>
                      <m:e>
                        <m:r>
                          <a:rPr lang="cs-CZ" b="1">
                            <a:solidFill>
                              <a:srgbClr val="0070C0"/>
                            </a:solidFill>
                            <a:latin typeface="Cambria Math"/>
                          </a:rPr>
                          <m:t>𝐬</m:t>
                        </m:r>
                      </m:e>
                    </m:d>
                  </m:oMath>
                </a14:m>
                <a:r>
                  <a:rPr lang="cs-CZ" b="1" dirty="0"/>
                  <a:t>  </a:t>
                </a:r>
                <a:r>
                  <a:rPr lang="cs-CZ" dirty="0"/>
                  <a:t>hod.</a:t>
                </a:r>
              </a:p>
              <a:p>
                <a:endParaRPr lang="cs-CZ" b="1" dirty="0" smtClean="0">
                  <a:solidFill>
                    <a:srgbClr val="00B050"/>
                  </a:solidFill>
                </a:endParaRPr>
              </a:p>
              <a:p>
                <a:r>
                  <a:rPr lang="cs-CZ" b="1" dirty="0" smtClean="0">
                    <a:solidFill>
                      <a:srgbClr val="00B050"/>
                    </a:solidFill>
                  </a:rPr>
                  <a:t>Rychlost  </a:t>
                </a:r>
                <a:r>
                  <a:rPr lang="cs-CZ" b="1" dirty="0">
                    <a:solidFill>
                      <a:srgbClr val="00B050"/>
                    </a:solidFill>
                  </a:rPr>
                  <a:t>v </a:t>
                </a:r>
                <a:r>
                  <a:rPr lang="cs-CZ" b="1" dirty="0"/>
                  <a:t>měříme v </a:t>
                </a:r>
                <a14:m>
                  <m:oMath xmlns:m="http://schemas.openxmlformats.org/officeDocument/2006/math">
                    <m:r>
                      <a:rPr lang="cs-CZ" b="1" dirty="0">
                        <a:solidFill>
                          <a:srgbClr val="00B050"/>
                        </a:solidFill>
                        <a:latin typeface="Cambria Math"/>
                      </a:rPr>
                      <m:t> </m:t>
                    </m:r>
                    <m:d>
                      <m:dPr>
                        <m:begChr m:val="["/>
                        <m:endChr m:val="]"/>
                        <m:ctrlPr>
                          <a:rPr lang="cs-CZ" b="1" i="1" dirty="0">
                            <a:solidFill>
                              <a:srgbClr val="00B050"/>
                            </a:solidFill>
                            <a:latin typeface="Cambria Math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cs-CZ" b="1" i="1">
                                <a:solidFill>
                                  <a:srgbClr val="00B050"/>
                                </a:solidFill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cs-CZ" b="1">
                                <a:solidFill>
                                  <a:srgbClr val="00B050"/>
                                </a:solidFill>
                                <a:latin typeface="Cambria Math"/>
                              </a:rPr>
                              <m:t>𝐦</m:t>
                            </m:r>
                          </m:num>
                          <m:den>
                            <m:r>
                              <a:rPr lang="cs-CZ" b="1">
                                <a:solidFill>
                                  <a:srgbClr val="00B050"/>
                                </a:solidFill>
                                <a:latin typeface="Cambria Math"/>
                              </a:rPr>
                              <m:t>𝐬</m:t>
                            </m:r>
                          </m:den>
                        </m:f>
                      </m:e>
                    </m:d>
                  </m:oMath>
                </a14:m>
                <a:r>
                  <a:rPr lang="cs-CZ" b="1" dirty="0">
                    <a:solidFill>
                      <a:srgbClr val="00B050"/>
                    </a:solidFill>
                  </a:rPr>
                  <a:t>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b="1" i="1" dirty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1" dirty="0">
                            <a:latin typeface="Cambria Math"/>
                          </a:rPr>
                          <m:t>𝐤𝐦</m:t>
                        </m:r>
                      </m:num>
                      <m:den>
                        <m:r>
                          <a:rPr lang="cs-CZ" b="1" dirty="0">
                            <a:latin typeface="Cambria Math"/>
                          </a:rPr>
                          <m:t>𝐡</m:t>
                        </m:r>
                      </m:den>
                    </m:f>
                  </m:oMath>
                </a14:m>
                <a:r>
                  <a:rPr lang="cs-CZ" b="1" dirty="0"/>
                  <a:t>    </a:t>
                </a:r>
              </a:p>
              <a:p>
                <a:endParaRPr lang="cs-CZ" b="1" dirty="0" smtClean="0"/>
              </a:p>
              <a:p>
                <a:r>
                  <a:rPr lang="cs-CZ" b="1" dirty="0" smtClean="0"/>
                  <a:t> </a:t>
                </a:r>
                <a:r>
                  <a:rPr lang="cs-CZ" b="1" dirty="0"/>
                  <a:t>rychlost okamžitá  /ukazuje ji tachometr/  -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b="1" i="1">
                            <a:latin typeface="Cambria Math"/>
                          </a:rPr>
                        </m:ctrlPr>
                      </m:sSubPr>
                      <m:e>
                        <m:r>
                          <a:rPr lang="cs-CZ" b="1">
                            <a:latin typeface="Cambria Math"/>
                          </a:rPr>
                          <m:t>𝐯</m:t>
                        </m:r>
                      </m:e>
                      <m:sub>
                        <m:r>
                          <a:rPr lang="cs-CZ" b="1">
                            <a:latin typeface="Cambria Math"/>
                          </a:rPr>
                          <m:t>𝐨</m:t>
                        </m:r>
                      </m:sub>
                    </m:sSub>
                    <m:r>
                      <a:rPr lang="cs-CZ" b="1">
                        <a:latin typeface="Cambria Math"/>
                      </a:rPr>
                      <m:t> , </m:t>
                    </m:r>
                  </m:oMath>
                </a14:m>
                <a:endParaRPr lang="cs-CZ" b="1" dirty="0"/>
              </a:p>
              <a:p>
                <a:r>
                  <a:rPr lang="cs-CZ" b="1" dirty="0"/>
                  <a:t> </a:t>
                </a:r>
                <a:endParaRPr lang="cs-CZ" b="1" dirty="0" smtClean="0"/>
              </a:p>
              <a:p>
                <a:r>
                  <a:rPr lang="cs-CZ" b="1" dirty="0" smtClean="0"/>
                  <a:t>rychlost </a:t>
                </a:r>
                <a:r>
                  <a:rPr lang="cs-CZ" b="1" dirty="0"/>
                  <a:t>průměrná  -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b="1" i="1">
                            <a:latin typeface="Cambria Math"/>
                          </a:rPr>
                        </m:ctrlPr>
                      </m:sSubPr>
                      <m:e>
                        <m:r>
                          <a:rPr lang="cs-CZ" b="1">
                            <a:latin typeface="Cambria Math"/>
                          </a:rPr>
                          <m:t>𝐯</m:t>
                        </m:r>
                      </m:e>
                      <m:sub>
                        <m:r>
                          <a:rPr lang="cs-CZ" b="1">
                            <a:latin typeface="Cambria Math"/>
                          </a:rPr>
                          <m:t>𝐩</m:t>
                        </m:r>
                      </m:sub>
                    </m:sSub>
                  </m:oMath>
                </a14:m>
                <a:endParaRPr lang="cs-CZ" b="1" dirty="0"/>
              </a:p>
            </p:txBody>
          </p:sp>
        </mc:Choice>
        <mc:Fallback xmlns="">
          <p:sp>
            <p:nvSpPr>
              <p:cNvPr id="4" name="Obdélník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3528" y="1363659"/>
                <a:ext cx="8280920" cy="4961679"/>
              </a:xfrm>
              <a:prstGeom prst="rect">
                <a:avLst/>
              </a:prstGeom>
              <a:blipFill rotWithShape="1">
                <a:blip r:embed="rId2"/>
                <a:stretch>
                  <a:fillRect l="-515" t="-490" b="-490"/>
                </a:stretch>
              </a:blipFill>
              <a:ln>
                <a:solidFill>
                  <a:srgbClr val="00B05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5886347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b="1" dirty="0" smtClean="0"/>
              <a:t>Budeme počítat</a:t>
            </a:r>
            <a:endParaRPr lang="cs-CZ" sz="2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>
            <a:solidFill>
              <a:srgbClr val="00B05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2000" b="1" dirty="0" smtClean="0"/>
              <a:t>Ale nejprve - </a:t>
            </a:r>
            <a:r>
              <a:rPr lang="cs-CZ" sz="2000" b="1" dirty="0" smtClean="0">
                <a:solidFill>
                  <a:srgbClr val="FF0000"/>
                </a:solidFill>
              </a:rPr>
              <a:t>Jaký je rozdíl mezi rychlostí okamžitou </a:t>
            </a:r>
          </a:p>
          <a:p>
            <a:pPr marL="0" indent="0">
              <a:buNone/>
            </a:pPr>
            <a:r>
              <a:rPr lang="cs-CZ" sz="2000" b="1" dirty="0" smtClean="0">
                <a:solidFill>
                  <a:srgbClr val="FF0000"/>
                </a:solidFill>
              </a:rPr>
              <a:t>                              a rychlostí průměrnou?</a:t>
            </a:r>
          </a:p>
          <a:p>
            <a:pPr marL="0" indent="0">
              <a:buNone/>
            </a:pPr>
            <a:endParaRPr lang="cs-CZ" sz="2000" b="1" dirty="0" smtClean="0">
              <a:solidFill>
                <a:srgbClr val="FF0000"/>
              </a:solidFill>
            </a:endParaRPr>
          </a:p>
          <a:p>
            <a:r>
              <a:rPr lang="cs-CZ" sz="2000" b="1" u="sng" dirty="0" smtClean="0"/>
              <a:t>Příklad:</a:t>
            </a:r>
            <a:r>
              <a:rPr lang="cs-CZ" sz="2000" b="1" dirty="0" smtClean="0"/>
              <a:t> Na trase Liberec – Praha vyjíždějí najednou dva autobusy.</a:t>
            </a:r>
          </a:p>
          <a:p>
            <a:pPr marL="0" indent="0">
              <a:buNone/>
            </a:pPr>
            <a:r>
              <a:rPr lang="cs-CZ" sz="2000" b="1" dirty="0" smtClean="0"/>
              <a:t>                     Modrý autobus jede přímo, nikde nezastavuje.</a:t>
            </a:r>
          </a:p>
          <a:p>
            <a:pPr marL="0" indent="0">
              <a:buNone/>
            </a:pPr>
            <a:r>
              <a:rPr lang="cs-CZ" sz="2000" b="1" dirty="0"/>
              <a:t> </a:t>
            </a:r>
            <a:r>
              <a:rPr lang="cs-CZ" sz="2000" b="1" dirty="0" smtClean="0"/>
              <a:t>                    Červený autobus zajíždí ještě pro cestující do Mladé Boleslavi.</a:t>
            </a:r>
          </a:p>
          <a:p>
            <a:pPr marL="0" indent="0">
              <a:buNone/>
            </a:pPr>
            <a:r>
              <a:rPr lang="cs-CZ" sz="2000" b="1" dirty="0"/>
              <a:t> </a:t>
            </a:r>
            <a:r>
              <a:rPr lang="cs-CZ" sz="2000" b="1" dirty="0" smtClean="0"/>
              <a:t>                    Do Prahy na Černý Most přijede modrý autobus o 1 min. dříve.</a:t>
            </a:r>
          </a:p>
          <a:p>
            <a:pPr marL="0" indent="0">
              <a:buNone/>
            </a:pPr>
            <a:endParaRPr lang="cs-CZ" sz="2000" b="1" dirty="0"/>
          </a:p>
          <a:p>
            <a:pPr marL="0" indent="0">
              <a:buNone/>
            </a:pPr>
            <a:r>
              <a:rPr lang="cs-CZ" sz="2000" b="1" dirty="0" smtClean="0"/>
              <a:t>  </a:t>
            </a:r>
            <a:r>
              <a:rPr lang="cs-CZ" sz="2000" b="1" dirty="0" smtClean="0">
                <a:solidFill>
                  <a:schemeClr val="accent2">
                    <a:lumMod val="50000"/>
                  </a:schemeClr>
                </a:solidFill>
              </a:rPr>
              <a:t>Jak popíšeš rychlost obou autobusů na trase? </a:t>
            </a:r>
          </a:p>
          <a:p>
            <a:pPr marL="0" indent="0">
              <a:buNone/>
            </a:pPr>
            <a:r>
              <a:rPr lang="cs-CZ" sz="2000" b="1" dirty="0" smtClean="0"/>
              <a:t> </a:t>
            </a:r>
          </a:p>
          <a:p>
            <a:pPr marL="0" indent="0">
              <a:buNone/>
            </a:pPr>
            <a:r>
              <a:rPr lang="cs-CZ" sz="2000" b="1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cs-CZ" sz="2000" b="1" dirty="0" smtClean="0">
                <a:solidFill>
                  <a:schemeClr val="accent4">
                    <a:lumMod val="50000"/>
                  </a:schemeClr>
                </a:solidFill>
              </a:rPr>
              <a:t> O kterém z nich řekneš, že se pohyboval průměrnou rychlostí? </a:t>
            </a:r>
            <a:endParaRPr lang="cs-CZ" sz="2000" b="1" dirty="0">
              <a:solidFill>
                <a:schemeClr val="accent4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80361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b="1" dirty="0" smtClean="0"/>
              <a:t>A jdeme na příklady</a:t>
            </a:r>
            <a:endParaRPr lang="cs-CZ" sz="2800" b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ln>
                <a:solidFill>
                  <a:srgbClr val="00B050"/>
                </a:solidFill>
              </a:ln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>
                <a:normAutofit/>
              </a:bodyPr>
              <a:lstStyle/>
              <a:p>
                <a:r>
                  <a:rPr lang="cs-CZ" sz="2400" b="1" dirty="0" smtClean="0"/>
                  <a:t>Automobil se pohybuje rychlostí 72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b="1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1" i="0" smtClean="0">
                            <a:latin typeface="Cambria Math"/>
                          </a:rPr>
                          <m:t>𝐤𝐦</m:t>
                        </m:r>
                      </m:num>
                      <m:den>
                        <m:r>
                          <a:rPr lang="cs-CZ" sz="2400" b="1" i="0" smtClean="0">
                            <a:latin typeface="Cambria Math"/>
                          </a:rPr>
                          <m:t>𝐡</m:t>
                        </m:r>
                      </m:den>
                    </m:f>
                  </m:oMath>
                </a14:m>
                <a:r>
                  <a:rPr lang="cs-CZ" sz="2400" b="1" dirty="0" smtClean="0"/>
                  <a:t> . </a:t>
                </a:r>
              </a:p>
              <a:p>
                <a:r>
                  <a:rPr lang="cs-CZ" sz="2400" b="1" dirty="0" smtClean="0"/>
                  <a:t>Jakou dráhu ujede za 25 s?</a:t>
                </a:r>
              </a:p>
              <a:p>
                <a:r>
                  <a:rPr lang="cs-CZ" sz="2000" dirty="0" smtClean="0"/>
                  <a:t>Zapíšeme: </a:t>
                </a:r>
                <a:r>
                  <a:rPr lang="cs-CZ" sz="2000" b="1" dirty="0" smtClean="0"/>
                  <a:t>v = 72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000" b="1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000" b="1" i="0" smtClean="0">
                            <a:latin typeface="Cambria Math"/>
                          </a:rPr>
                          <m:t>𝐤𝐦</m:t>
                        </m:r>
                      </m:num>
                      <m:den>
                        <m:r>
                          <a:rPr lang="cs-CZ" sz="2000" b="1" i="0" smtClean="0">
                            <a:latin typeface="Cambria Math"/>
                          </a:rPr>
                          <m:t>𝐡</m:t>
                        </m:r>
                      </m:den>
                    </m:f>
                  </m:oMath>
                </a14:m>
                <a:r>
                  <a:rPr lang="cs-CZ" sz="2000" dirty="0" smtClean="0"/>
                  <a:t>  </a:t>
                </a:r>
                <a:r>
                  <a:rPr lang="cs-CZ" sz="2000" b="1" dirty="0" smtClean="0"/>
                  <a:t>/</a:t>
                </a:r>
                <a:r>
                  <a:rPr lang="cs-CZ" sz="2000" dirty="0" smtClean="0"/>
                  <a:t> 72 : 3,6 = 20 m/s </a:t>
                </a:r>
                <a:r>
                  <a:rPr lang="cs-CZ" sz="2000" b="1" dirty="0" smtClean="0"/>
                  <a:t>/</a:t>
                </a:r>
              </a:p>
              <a:p>
                <a:pPr marL="0" indent="0">
                  <a:buNone/>
                </a:pPr>
                <a:r>
                  <a:rPr lang="cs-CZ" sz="2000" b="1" dirty="0" smtClean="0"/>
                  <a:t>                          t = 25 s</a:t>
                </a:r>
              </a:p>
              <a:p>
                <a:pPr marL="0" indent="0">
                  <a:buNone/>
                </a:pPr>
                <a:r>
                  <a:rPr lang="cs-CZ" sz="2000" b="1" dirty="0"/>
                  <a:t> </a:t>
                </a:r>
                <a:r>
                  <a:rPr lang="cs-CZ" sz="2000" b="1" dirty="0" smtClean="0"/>
                  <a:t>                         s = ?</a:t>
                </a:r>
                <a:endParaRPr lang="cs-CZ" sz="2000" dirty="0" smtClean="0"/>
              </a:p>
              <a:p>
                <a:pPr marL="0" indent="0">
                  <a:buNone/>
                </a:pPr>
                <a:r>
                  <a:rPr lang="cs-CZ" sz="2800" b="1" dirty="0" smtClean="0">
                    <a:solidFill>
                      <a:srgbClr val="FF0000"/>
                    </a:solidFill>
                  </a:rPr>
                  <a:t>     s = v . t</a:t>
                </a:r>
              </a:p>
              <a:p>
                <a:pPr marL="0" indent="0">
                  <a:buNone/>
                </a:pPr>
                <a:r>
                  <a:rPr lang="cs-CZ" sz="2000" b="1" dirty="0" smtClean="0"/>
                  <a:t>     </a:t>
                </a:r>
              </a:p>
              <a:p>
                <a:pPr marL="0" indent="0">
                  <a:buNone/>
                </a:pPr>
                <a:r>
                  <a:rPr lang="cs-CZ" sz="2000" b="1" dirty="0"/>
                  <a:t> </a:t>
                </a:r>
                <a:r>
                  <a:rPr lang="cs-CZ" sz="2000" b="1" dirty="0" smtClean="0"/>
                  <a:t>    s =  20 m/s . 25 s </a:t>
                </a:r>
              </a:p>
              <a:p>
                <a:pPr marL="0" indent="0">
                  <a:buNone/>
                </a:pPr>
                <a:r>
                  <a:rPr lang="cs-CZ" sz="2000" b="1" dirty="0"/>
                  <a:t> </a:t>
                </a:r>
                <a:r>
                  <a:rPr lang="cs-CZ" sz="2000" b="1" dirty="0" smtClean="0"/>
                  <a:t>    </a:t>
                </a:r>
                <a:r>
                  <a:rPr lang="cs-CZ" sz="2000" b="1" u="sng" dirty="0" smtClean="0"/>
                  <a:t>s =  500 m</a:t>
                </a:r>
              </a:p>
              <a:p>
                <a:pPr marL="0" indent="0">
                  <a:buNone/>
                </a:pPr>
                <a:r>
                  <a:rPr lang="cs-CZ" sz="2000" b="1" dirty="0" smtClean="0"/>
                  <a:t> Automobil ujede touto rychlostí 500 metrů.</a:t>
                </a:r>
                <a:endParaRPr lang="cs-CZ" sz="2000" dirty="0"/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812"/>
                </a:stretch>
              </a:blipFill>
              <a:ln>
                <a:solidFill>
                  <a:srgbClr val="00B05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7873638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b="1" dirty="0" smtClean="0"/>
              <a:t>A ještě jednou</a:t>
            </a:r>
            <a:endParaRPr lang="cs-CZ" sz="2800" b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1484784"/>
                <a:ext cx="8229600" cy="5112568"/>
              </a:xfrm>
              <a:ln>
                <a:solidFill>
                  <a:srgbClr val="00B050"/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>
                <a:normAutofit fontScale="25000" lnSpcReduction="20000"/>
              </a:bodyPr>
              <a:lstStyle/>
              <a:p>
                <a:endParaRPr lang="cs-CZ" sz="3600" b="1" dirty="0" smtClean="0"/>
              </a:p>
              <a:p>
                <a:r>
                  <a:rPr lang="cs-CZ" sz="8000" b="1" dirty="0" smtClean="0"/>
                  <a:t>Autobus jedoucí z Prahy do Písku jede 1 h 30 min.</a:t>
                </a:r>
              </a:p>
              <a:p>
                <a:r>
                  <a:rPr lang="cs-CZ" sz="8000" b="1" dirty="0" smtClean="0"/>
                  <a:t>Ujede dráhu 105 km.</a:t>
                </a:r>
              </a:p>
              <a:p>
                <a:r>
                  <a:rPr lang="cs-CZ" sz="8000" b="1" dirty="0" smtClean="0"/>
                  <a:t>Vypočti průměrnou rychlost.</a:t>
                </a:r>
              </a:p>
              <a:p>
                <a:endParaRPr lang="cs-CZ" sz="2000" dirty="0" smtClean="0"/>
              </a:p>
              <a:p>
                <a:endParaRPr lang="cs-CZ" sz="8000" dirty="0" smtClean="0"/>
              </a:p>
              <a:p>
                <a:r>
                  <a:rPr lang="cs-CZ" sz="8000" dirty="0" smtClean="0"/>
                  <a:t>Zapíšeme: </a:t>
                </a:r>
                <a:r>
                  <a:rPr lang="cs-CZ" sz="8000" b="1" dirty="0" smtClean="0"/>
                  <a:t> t = 1 h 30 min. = 1,5 h</a:t>
                </a:r>
              </a:p>
              <a:p>
                <a:pPr marL="0" indent="0">
                  <a:buNone/>
                </a:pPr>
                <a:r>
                  <a:rPr lang="cs-CZ" sz="8000" b="1" dirty="0"/>
                  <a:t> </a:t>
                </a:r>
                <a:r>
                  <a:rPr lang="cs-CZ" sz="8000" b="1" dirty="0" smtClean="0"/>
                  <a:t>                          s = 105 km</a:t>
                </a:r>
              </a:p>
              <a:p>
                <a:pPr marL="0" indent="0">
                  <a:buNone/>
                </a:pPr>
                <a:r>
                  <a:rPr lang="cs-CZ" sz="8000" b="1" dirty="0"/>
                  <a:t> </a:t>
                </a:r>
                <a:r>
                  <a:rPr lang="cs-CZ" sz="8000" b="1" dirty="0" smtClean="0"/>
                  <a:t>                            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8000" b="1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cs-CZ" sz="8000" b="1" i="0" smtClean="0">
                            <a:latin typeface="Cambria Math"/>
                          </a:rPr>
                          <m:t>  </m:t>
                        </m:r>
                        <m:r>
                          <a:rPr lang="cs-CZ" sz="8000" b="1" i="0" smtClean="0">
                            <a:latin typeface="Cambria Math"/>
                          </a:rPr>
                          <m:t>𝐯</m:t>
                        </m:r>
                      </m:e>
                      <m:sub>
                        <m:r>
                          <a:rPr lang="cs-CZ" sz="8000" b="1" i="0" smtClean="0">
                            <a:latin typeface="Cambria Math"/>
                          </a:rPr>
                          <m:t>𝐩</m:t>
                        </m:r>
                      </m:sub>
                    </m:sSub>
                  </m:oMath>
                </a14:m>
                <a:r>
                  <a:rPr lang="cs-CZ" sz="8000" b="1" dirty="0" smtClean="0"/>
                  <a:t>= ?</a:t>
                </a:r>
              </a:p>
              <a:p>
                <a:pPr marL="0" indent="0">
                  <a:buNone/>
                </a:pPr>
                <a:r>
                  <a:rPr lang="cs-CZ" sz="8000" b="1" dirty="0" smtClean="0">
                    <a:solidFill>
                      <a:srgbClr val="FF0000"/>
                    </a:solidFill>
                  </a:rPr>
                  <a:t>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80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cs-CZ" sz="8000" b="1" i="0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    </m:t>
                        </m:r>
                        <m:r>
                          <a:rPr lang="cs-CZ" sz="8000" b="1" i="0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𝐯</m:t>
                        </m:r>
                      </m:e>
                      <m:sub>
                        <m:r>
                          <a:rPr lang="cs-CZ" sz="8000" b="1" i="0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𝐩</m:t>
                        </m:r>
                      </m:sub>
                    </m:sSub>
                  </m:oMath>
                </a14:m>
                <a:r>
                  <a:rPr lang="cs-CZ" sz="8000" b="1" dirty="0" smtClean="0">
                    <a:solidFill>
                      <a:srgbClr val="FF0000"/>
                    </a:solidFill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80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8000" b="1" i="0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𝐬</m:t>
                        </m:r>
                      </m:num>
                      <m:den>
                        <m:r>
                          <a:rPr lang="cs-CZ" sz="8000" b="1" i="0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𝐭</m:t>
                        </m:r>
                      </m:den>
                    </m:f>
                  </m:oMath>
                </a14:m>
                <a:r>
                  <a:rPr lang="cs-CZ" sz="8000" b="1" dirty="0" smtClean="0">
                    <a:solidFill>
                      <a:srgbClr val="FF0000"/>
                    </a:solidFill>
                  </a:rPr>
                  <a:t>  </a:t>
                </a:r>
              </a:p>
              <a:p>
                <a:pPr marL="0" indent="0">
                  <a:buNone/>
                </a:pPr>
                <a:r>
                  <a:rPr lang="cs-CZ" sz="8000" b="1" dirty="0" smtClean="0">
                    <a:solidFill>
                      <a:schemeClr val="tx1"/>
                    </a:solidFill>
                  </a:rPr>
                  <a:t>           </a:t>
                </a:r>
              </a:p>
              <a:p>
                <a:pPr marL="0" indent="0">
                  <a:buNone/>
                </a:pPr>
                <a:r>
                  <a:rPr lang="cs-CZ" sz="8000" b="1" dirty="0">
                    <a:solidFill>
                      <a:schemeClr val="tx1"/>
                    </a:solidFill>
                  </a:rPr>
                  <a:t> </a:t>
                </a:r>
                <a:r>
                  <a:rPr lang="cs-CZ" sz="8000" b="1" dirty="0" smtClean="0">
                    <a:solidFill>
                      <a:schemeClr val="tx1"/>
                    </a:solidFill>
                  </a:rPr>
                  <a:t>  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8000" b="1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cs-CZ" sz="8000" b="1" i="0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𝐯</m:t>
                        </m:r>
                      </m:e>
                      <m:sub>
                        <m:r>
                          <a:rPr lang="cs-CZ" sz="8000" b="1" i="0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𝐩</m:t>
                        </m:r>
                      </m:sub>
                    </m:sSub>
                  </m:oMath>
                </a14:m>
                <a:r>
                  <a:rPr lang="cs-CZ" sz="8000" b="1" dirty="0" smtClean="0">
                    <a:solidFill>
                      <a:schemeClr val="tx1"/>
                    </a:solidFill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8000" b="1" i="1" dirty="0" smtClean="0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8000" b="1" i="0" dirty="0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𝟏𝟎𝟓</m:t>
                        </m:r>
                        <m:r>
                          <a:rPr lang="cs-CZ" sz="8000" b="1" i="0" dirty="0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 </m:t>
                        </m:r>
                        <m:r>
                          <a:rPr lang="cs-CZ" sz="8000" b="1" i="0" dirty="0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𝐤𝐦</m:t>
                        </m:r>
                        <m:r>
                          <a:rPr lang="cs-CZ" sz="8000" b="1" i="0" dirty="0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 </m:t>
                        </m:r>
                      </m:num>
                      <m:den>
                        <m:r>
                          <a:rPr lang="cs-CZ" sz="8000" b="1" i="0" dirty="0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𝟏</m:t>
                        </m:r>
                        <m:r>
                          <a:rPr lang="cs-CZ" sz="8000" b="1" i="0" dirty="0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,</m:t>
                        </m:r>
                        <m:r>
                          <a:rPr lang="cs-CZ" sz="8000" b="1" i="0" dirty="0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𝟓</m:t>
                        </m:r>
                        <m:r>
                          <a:rPr lang="cs-CZ" sz="8000" b="1" i="0" dirty="0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 </m:t>
                        </m:r>
                        <m:r>
                          <a:rPr lang="cs-CZ" sz="8000" b="1" i="0" dirty="0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𝐡</m:t>
                        </m:r>
                      </m:den>
                    </m:f>
                  </m:oMath>
                </a14:m>
                <a:endParaRPr lang="cs-CZ" sz="8000" b="1" dirty="0" smtClean="0">
                  <a:solidFill>
                    <a:schemeClr val="tx1"/>
                  </a:solidFill>
                </a:endParaRPr>
              </a:p>
              <a:p>
                <a:pPr marL="0" indent="0">
                  <a:buNone/>
                </a:pPr>
                <a:r>
                  <a:rPr lang="cs-CZ" sz="8000" b="1" dirty="0"/>
                  <a:t> </a:t>
                </a:r>
                <a:r>
                  <a:rPr lang="cs-CZ" sz="8000" b="1" dirty="0" smtClean="0"/>
                  <a:t>   </a:t>
                </a:r>
              </a:p>
              <a:p>
                <a:pPr marL="0" indent="0">
                  <a:buNone/>
                </a:pPr>
                <a:r>
                  <a:rPr lang="cs-CZ" sz="8000" b="1" dirty="0"/>
                  <a:t> </a:t>
                </a:r>
                <a:r>
                  <a:rPr lang="cs-CZ" sz="8000" b="1" dirty="0" smtClean="0"/>
                  <a:t> 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8000" b="1" i="1" u="sng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cs-CZ" sz="8000" b="1" i="0" u="sng" smtClean="0">
                            <a:latin typeface="Cambria Math"/>
                          </a:rPr>
                          <m:t>𝐯</m:t>
                        </m:r>
                      </m:e>
                      <m:sub>
                        <m:r>
                          <a:rPr lang="cs-CZ" sz="8000" b="1" i="0" u="sng" smtClean="0">
                            <a:latin typeface="Cambria Math"/>
                          </a:rPr>
                          <m:t>𝐩</m:t>
                        </m:r>
                      </m:sub>
                    </m:sSub>
                  </m:oMath>
                </a14:m>
                <a:r>
                  <a:rPr lang="cs-CZ" sz="8000" b="1" u="sng" dirty="0" smtClean="0">
                    <a:solidFill>
                      <a:schemeClr val="tx1"/>
                    </a:solidFill>
                  </a:rPr>
                  <a:t> = 70 km/h</a:t>
                </a:r>
              </a:p>
              <a:p>
                <a:pPr marL="0" indent="0">
                  <a:buNone/>
                </a:pPr>
                <a:endParaRPr lang="cs-CZ" sz="8000" b="1" dirty="0" smtClean="0">
                  <a:solidFill>
                    <a:schemeClr val="tx1"/>
                  </a:solidFill>
                </a:endParaRPr>
              </a:p>
              <a:p>
                <a:pPr marL="0" indent="0">
                  <a:buNone/>
                </a:pPr>
                <a:r>
                  <a:rPr lang="cs-CZ" sz="8000" b="1" dirty="0" smtClean="0">
                    <a:solidFill>
                      <a:schemeClr val="tx1"/>
                    </a:solidFill>
                  </a:rPr>
                  <a:t>Průměrná rychlost autobusu je 70 km/h.</a:t>
                </a:r>
              </a:p>
              <a:p>
                <a:pPr marL="0" indent="0">
                  <a:buNone/>
                </a:pPr>
                <a:r>
                  <a:rPr lang="cs-CZ" sz="8000" b="1" dirty="0"/>
                  <a:t> </a:t>
                </a:r>
                <a:r>
                  <a:rPr lang="cs-CZ" sz="8000" b="1" dirty="0" smtClean="0"/>
                  <a:t>    </a:t>
                </a:r>
              </a:p>
              <a:p>
                <a:pPr marL="0" indent="0">
                  <a:buNone/>
                </a:pPr>
                <a:r>
                  <a:rPr lang="cs-CZ" sz="3600" b="1" dirty="0">
                    <a:solidFill>
                      <a:schemeClr val="tx1"/>
                    </a:solidFill>
                  </a:rPr>
                  <a:t> </a:t>
                </a:r>
                <a:r>
                  <a:rPr lang="cs-CZ" sz="3600" b="1" dirty="0" smtClean="0">
                    <a:solidFill>
                      <a:schemeClr val="tx1"/>
                    </a:solidFill>
                  </a:rPr>
                  <a:t>    </a:t>
                </a:r>
              </a:p>
              <a:p>
                <a:pPr marL="0" indent="0">
                  <a:buNone/>
                </a:pPr>
                <a:endParaRPr lang="cs-CZ" sz="4200" b="1" dirty="0" smtClean="0">
                  <a:solidFill>
                    <a:schemeClr val="tx1"/>
                  </a:solidFill>
                </a:endParaRPr>
              </a:p>
              <a:p>
                <a:pPr marL="0" indent="0">
                  <a:buNone/>
                </a:pPr>
                <a:endParaRPr lang="cs-CZ" sz="4200" b="1" dirty="0" smtClean="0">
                  <a:solidFill>
                    <a:schemeClr val="tx1"/>
                  </a:solidFill>
                </a:endParaRPr>
              </a:p>
              <a:p>
                <a:pPr marL="0" indent="0">
                  <a:buNone/>
                </a:pPr>
                <a:endParaRPr lang="cs-CZ" sz="4200" b="1" dirty="0" smtClean="0">
                  <a:solidFill>
                    <a:schemeClr val="tx1"/>
                  </a:solidFill>
                </a:endParaRPr>
              </a:p>
              <a:p>
                <a:pPr marL="0" indent="0">
                  <a:buNone/>
                </a:pPr>
                <a:r>
                  <a:rPr lang="cs-CZ" sz="4200" b="1" dirty="0" smtClean="0">
                    <a:solidFill>
                      <a:schemeClr val="tx1"/>
                    </a:solidFill>
                  </a:rPr>
                  <a:t>                  </a:t>
                </a:r>
                <a:endParaRPr lang="cs-CZ" sz="4200" b="1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1484784"/>
                <a:ext cx="8229600" cy="5112568"/>
              </a:xfrm>
              <a:blipFill rotWithShape="1">
                <a:blip r:embed="rId2"/>
                <a:stretch>
                  <a:fillRect l="-591"/>
                </a:stretch>
              </a:blipFill>
              <a:ln>
                <a:solidFill>
                  <a:srgbClr val="00B05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8785425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A naposledy</a:t>
            </a:r>
            <a:endParaRPr lang="cs-CZ" sz="3200" b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467544" y="1628800"/>
                <a:ext cx="8229600" cy="4525963"/>
              </a:xfrm>
              <a:ln>
                <a:solidFill>
                  <a:srgbClr val="00B050"/>
                </a:solidFill>
              </a:ln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>
                <a:normAutofit/>
              </a:bodyPr>
              <a:lstStyle/>
              <a:p>
                <a:r>
                  <a:rPr lang="cs-CZ" sz="2000" b="1" dirty="0" smtClean="0"/>
                  <a:t>Zdviž se pohybuje rovnoměrným pohybem rychlostí 3,5 m/s.</a:t>
                </a:r>
              </a:p>
              <a:p>
                <a:r>
                  <a:rPr lang="cs-CZ" sz="2000" b="1" dirty="0" smtClean="0"/>
                  <a:t>Za jak dlouho vystoupí do posledního patra věžového domu, které je </a:t>
                </a:r>
              </a:p>
              <a:p>
                <a:pPr marL="0" indent="0">
                  <a:buNone/>
                </a:pPr>
                <a:r>
                  <a:rPr lang="cs-CZ" sz="2000" b="1" dirty="0"/>
                  <a:t> </a:t>
                </a:r>
                <a:r>
                  <a:rPr lang="cs-CZ" sz="2000" b="1" dirty="0" smtClean="0"/>
                  <a:t>     ve výši 40 m? </a:t>
                </a:r>
              </a:p>
              <a:p>
                <a:pPr marL="0" indent="0">
                  <a:buNone/>
                </a:pPr>
                <a:r>
                  <a:rPr lang="cs-CZ" sz="2000" b="1" dirty="0" smtClean="0"/>
                  <a:t>      v = 3,5 m/s</a:t>
                </a:r>
              </a:p>
              <a:p>
                <a:pPr marL="0" indent="0">
                  <a:buNone/>
                </a:pPr>
                <a:r>
                  <a:rPr lang="cs-CZ" sz="2000" b="1" dirty="0" smtClean="0"/>
                  <a:t>      t = ?</a:t>
                </a:r>
              </a:p>
              <a:p>
                <a:pPr marL="0" indent="0">
                  <a:buNone/>
                </a:pPr>
                <a:r>
                  <a:rPr lang="cs-CZ" sz="2000" b="1" dirty="0" smtClean="0"/>
                  <a:t>      s = 40 m</a:t>
                </a:r>
              </a:p>
              <a:p>
                <a:pPr marL="0" indent="0">
                  <a:buNone/>
                </a:pPr>
                <a:r>
                  <a:rPr lang="cs-CZ" sz="2800" b="1" dirty="0" smtClean="0">
                    <a:solidFill>
                      <a:srgbClr val="FF0000"/>
                    </a:solidFill>
                  </a:rPr>
                  <a:t>     t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8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2800" b="1" i="0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𝐬</m:t>
                        </m:r>
                      </m:num>
                      <m:den>
                        <m:r>
                          <a:rPr lang="cs-CZ" sz="2800" b="1" i="0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𝐯</m:t>
                        </m:r>
                      </m:den>
                    </m:f>
                  </m:oMath>
                </a14:m>
                <a:endParaRPr lang="cs-CZ" sz="2800" b="1" dirty="0" smtClean="0">
                  <a:solidFill>
                    <a:srgbClr val="FF0000"/>
                  </a:solidFill>
                </a:endParaRPr>
              </a:p>
              <a:p>
                <a:pPr marL="0" indent="0">
                  <a:buNone/>
                </a:pPr>
                <a:r>
                  <a:rPr lang="cs-CZ" sz="2800" b="1" dirty="0" smtClean="0">
                    <a:solidFill>
                      <a:schemeClr val="tx1"/>
                    </a:solidFill>
                  </a:rPr>
                  <a:t>    </a:t>
                </a:r>
                <a:r>
                  <a:rPr lang="cs-CZ" sz="2400" b="1" dirty="0" smtClean="0">
                    <a:solidFill>
                      <a:schemeClr val="tx1"/>
                    </a:solidFill>
                  </a:rPr>
                  <a:t>t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b="1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1" i="0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𝟒𝟎</m:t>
                        </m:r>
                        <m:r>
                          <a:rPr lang="cs-CZ" sz="2400" b="1" i="0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 </m:t>
                        </m:r>
                        <m:r>
                          <a:rPr lang="cs-CZ" sz="2400" b="1" i="0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𝐦</m:t>
                        </m:r>
                      </m:num>
                      <m:den>
                        <m:r>
                          <a:rPr lang="cs-CZ" sz="2400" b="1" i="0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𝟑</m:t>
                        </m:r>
                        <m:r>
                          <a:rPr lang="cs-CZ" sz="2400" b="1" i="0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,</m:t>
                        </m:r>
                        <m:r>
                          <a:rPr lang="cs-CZ" sz="2400" b="1" i="0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𝟓</m:t>
                        </m:r>
                        <m:r>
                          <a:rPr lang="cs-CZ" sz="2400" b="1" i="0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 </m:t>
                        </m:r>
                        <m:r>
                          <a:rPr lang="cs-CZ" sz="2400" b="1" i="0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𝐦</m:t>
                        </m:r>
                        <m:r>
                          <a:rPr lang="cs-CZ" sz="2400" b="1" i="0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/</m:t>
                        </m:r>
                        <m:r>
                          <a:rPr lang="cs-CZ" sz="2400" b="1" i="0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𝐬</m:t>
                        </m:r>
                      </m:den>
                    </m:f>
                  </m:oMath>
                </a14:m>
                <a:r>
                  <a:rPr lang="cs-CZ" sz="2400" b="1" dirty="0" smtClean="0">
                    <a:solidFill>
                      <a:schemeClr val="tx1"/>
                    </a:solidFill>
                  </a:rPr>
                  <a:t> </a:t>
                </a:r>
              </a:p>
              <a:p>
                <a:pPr marL="0" indent="0">
                  <a:buNone/>
                </a:pPr>
                <a:r>
                  <a:rPr lang="cs-CZ" sz="2000" b="1" dirty="0" smtClean="0"/>
                  <a:t>      </a:t>
                </a:r>
                <a:r>
                  <a:rPr lang="cs-CZ" sz="2000" b="1" u="sng" dirty="0" smtClean="0"/>
                  <a:t>t = 11,4 s</a:t>
                </a:r>
              </a:p>
              <a:p>
                <a:pPr marL="0" indent="0">
                  <a:buNone/>
                </a:pPr>
                <a:r>
                  <a:rPr lang="cs-CZ" sz="2000" b="1" dirty="0" smtClean="0"/>
                  <a:t>Zdviž vystoupí do posledního patra věžového domu za 11,4 s.</a:t>
                </a:r>
                <a:endParaRPr lang="cs-CZ" sz="2000" b="1" dirty="0"/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67544" y="1628800"/>
                <a:ext cx="8229600" cy="4525963"/>
              </a:xfrm>
              <a:blipFill rotWithShape="1">
                <a:blip r:embed="rId2"/>
                <a:stretch>
                  <a:fillRect l="-665" t="-402"/>
                </a:stretch>
              </a:blipFill>
              <a:ln>
                <a:solidFill>
                  <a:srgbClr val="00B05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5667558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b="1" dirty="0" smtClean="0"/>
              <a:t>A </a:t>
            </a:r>
            <a:r>
              <a:rPr lang="cs-CZ" sz="2800" b="1" smtClean="0"/>
              <a:t>teď sami</a:t>
            </a:r>
            <a:endParaRPr lang="cs-CZ" sz="2800" b="1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412776"/>
            <a:ext cx="8229600" cy="5001419"/>
          </a:xfrm>
          <a:ln w="38100">
            <a:solidFill>
              <a:srgbClr val="00B050"/>
            </a:solidFill>
          </a:ln>
        </p:spPr>
        <p:txBody>
          <a:bodyPr>
            <a:normAutofit/>
          </a:bodyPr>
          <a:lstStyle/>
          <a:p>
            <a:r>
              <a:rPr lang="cs-CZ" sz="2000" b="1" dirty="0" smtClean="0"/>
              <a:t>Hloubka moře se zjišťuje tak, že se vyšle zvukový signál ke dnu moře. </a:t>
            </a:r>
          </a:p>
          <a:p>
            <a:r>
              <a:rPr lang="cs-CZ" sz="2000" b="1" dirty="0" smtClean="0"/>
              <a:t>Jak hluboké je moře, jestliže zvukový signál vyslaný z lodi se vrátil </a:t>
            </a:r>
          </a:p>
          <a:p>
            <a:r>
              <a:rPr lang="cs-CZ" sz="2000" b="1" dirty="0" smtClean="0"/>
              <a:t>za 4 sekundy? </a:t>
            </a:r>
          </a:p>
          <a:p>
            <a:r>
              <a:rPr lang="cs-CZ" sz="2000" b="1" dirty="0" smtClean="0"/>
              <a:t>Rychlost zvuku ve vodě je 1 500 m/s.</a:t>
            </a:r>
          </a:p>
          <a:p>
            <a:endParaRPr lang="cs-CZ" sz="2000" b="1" dirty="0"/>
          </a:p>
          <a:p>
            <a:r>
              <a:rPr lang="cs-CZ" sz="2000" b="1" dirty="0" smtClean="0"/>
              <a:t>Správný výsledek hledej mezi těmito možnostmi:</a:t>
            </a:r>
          </a:p>
          <a:p>
            <a:r>
              <a:rPr lang="cs-CZ" sz="2000" dirty="0">
                <a:sym typeface="Wingdings"/>
                <a:hlinkClick r:id="rId2" action="ppaction://hlinksldjump"/>
              </a:rPr>
              <a:t></a:t>
            </a:r>
            <a:r>
              <a:rPr lang="cs-CZ" sz="2000" dirty="0">
                <a:sym typeface="Wingdings"/>
                <a:hlinkClick r:id="rId3" action="ppaction://hlinksldjump"/>
              </a:rPr>
              <a:t> </a:t>
            </a:r>
            <a:r>
              <a:rPr lang="cs-CZ" sz="2000" dirty="0" smtClean="0">
                <a:sym typeface="Wingdings"/>
              </a:rPr>
              <a:t>  </a:t>
            </a:r>
            <a:r>
              <a:rPr lang="cs-CZ" sz="2000" b="1" dirty="0" smtClean="0"/>
              <a:t>1)   6 km</a:t>
            </a:r>
          </a:p>
          <a:p>
            <a:r>
              <a:rPr lang="cs-CZ" sz="2000" dirty="0" smtClean="0">
                <a:sym typeface="Wingdings"/>
                <a:hlinkClick r:id="rId2" action="ppaction://hlinksldjump"/>
              </a:rPr>
              <a:t></a:t>
            </a:r>
            <a:r>
              <a:rPr lang="cs-CZ" sz="2000" dirty="0" smtClean="0">
                <a:sym typeface="Wingdings"/>
              </a:rPr>
              <a:t>  </a:t>
            </a:r>
            <a:r>
              <a:rPr lang="cs-CZ" sz="2000" dirty="0" smtClean="0">
                <a:sym typeface="Wingdings"/>
                <a:hlinkClick r:id="rId3" action="ppaction://hlinksldjump"/>
              </a:rPr>
              <a:t> </a:t>
            </a:r>
            <a:r>
              <a:rPr lang="cs-CZ" sz="2000" b="1" dirty="0" smtClean="0"/>
              <a:t>2)   375 m</a:t>
            </a:r>
          </a:p>
          <a:p>
            <a:r>
              <a:rPr lang="cs-CZ" sz="2000" dirty="0">
                <a:sym typeface="Wingdings"/>
                <a:hlinkClick r:id="rId4" action="ppaction://hlinksldjump"/>
              </a:rPr>
              <a:t> </a:t>
            </a:r>
            <a:r>
              <a:rPr lang="cs-CZ" sz="2000" dirty="0" smtClean="0">
                <a:sym typeface="Wingdings"/>
              </a:rPr>
              <a:t>  </a:t>
            </a:r>
            <a:r>
              <a:rPr lang="cs-CZ" sz="2000" b="1" dirty="0" smtClean="0"/>
              <a:t>3)   3 km</a:t>
            </a:r>
          </a:p>
          <a:p>
            <a:r>
              <a:rPr lang="cs-CZ" sz="2000" dirty="0">
                <a:sym typeface="Wingdings"/>
                <a:hlinkClick r:id="rId2" action="ppaction://hlinksldjump"/>
              </a:rPr>
              <a:t> </a:t>
            </a:r>
            <a:r>
              <a:rPr lang="cs-CZ" sz="2000" dirty="0" smtClean="0">
                <a:sym typeface="Wingdings"/>
              </a:rPr>
              <a:t>  </a:t>
            </a:r>
            <a:r>
              <a:rPr lang="cs-CZ" sz="2000" b="1" dirty="0" smtClean="0"/>
              <a:t>4)   3 750 m</a:t>
            </a:r>
            <a:endParaRPr lang="cs-CZ" sz="2000" b="1" dirty="0"/>
          </a:p>
        </p:txBody>
      </p:sp>
    </p:spTree>
    <p:extLst>
      <p:ext uri="{BB962C8B-B14F-4D97-AF65-F5344CB8AC3E}">
        <p14:creationId xmlns:p14="http://schemas.microsoft.com/office/powerpoint/2010/main" val="3952266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35000" dirty="0" smtClean="0">
                <a:solidFill>
                  <a:srgbClr val="00B050"/>
                </a:solidFill>
                <a:sym typeface="Wingdings" pitchFamily="2" charset="2"/>
              </a:rPr>
              <a:t></a:t>
            </a:r>
            <a:endParaRPr lang="cs-CZ" sz="35000" dirty="0">
              <a:solidFill>
                <a:srgbClr val="00B050"/>
              </a:solidFill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1080000" y="3240000"/>
            <a:ext cx="87075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>
                <a:sym typeface="Wingdings"/>
                <a:hlinkClick r:id="rId2" action="ppaction://hlinksldjump"/>
              </a:rPr>
              <a:t> </a:t>
            </a:r>
            <a:r>
              <a:rPr lang="cs-CZ" dirty="0" smtClean="0">
                <a:sym typeface="Wingdings"/>
              </a:rPr>
              <a:t>další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47873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ctr">
              <a:buNone/>
            </a:pPr>
            <a:r>
              <a:rPr lang="cs-CZ" sz="35000" dirty="0" smtClean="0">
                <a:solidFill>
                  <a:srgbClr val="FF0000"/>
                </a:solidFill>
                <a:sym typeface="Wingdings" pitchFamily="2" charset="2"/>
              </a:rPr>
              <a:t></a:t>
            </a:r>
            <a:endParaRPr lang="cs-CZ" sz="35000" b="1" dirty="0">
              <a:solidFill>
                <a:srgbClr val="FF0000"/>
              </a:solidFill>
              <a:hlinkClick r:id="rId2" action="ppaction://hlinksldjump"/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1080000" y="3240000"/>
            <a:ext cx="84709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>
                <a:sym typeface="Wingdings"/>
                <a:hlinkClick r:id="rId3" action="ppaction://hlinksldjump"/>
              </a:rPr>
              <a:t></a:t>
            </a:r>
            <a:r>
              <a:rPr lang="cs-CZ" dirty="0" smtClean="0">
                <a:sym typeface="Wingdings"/>
              </a:rPr>
              <a:t> zpět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36226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Správné řešení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 w="28575">
            <a:solidFill>
              <a:srgbClr val="00B050"/>
            </a:solidFill>
          </a:ln>
        </p:spPr>
        <p:txBody>
          <a:bodyPr>
            <a:normAutofit lnSpcReduction="10000"/>
          </a:bodyPr>
          <a:lstStyle/>
          <a:p>
            <a:endParaRPr lang="cs-CZ" sz="2000" dirty="0" smtClean="0"/>
          </a:p>
          <a:p>
            <a:r>
              <a:rPr lang="cs-CZ" sz="2400" b="1" dirty="0" smtClean="0"/>
              <a:t>t = 4 s</a:t>
            </a:r>
          </a:p>
          <a:p>
            <a:r>
              <a:rPr lang="cs-CZ" sz="2400" b="1" dirty="0" smtClean="0"/>
              <a:t>v = 1 500 m/s</a:t>
            </a:r>
          </a:p>
          <a:p>
            <a:r>
              <a:rPr lang="cs-CZ" sz="2400" b="1" dirty="0" smtClean="0"/>
              <a:t>s ( h ) = ?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s = v . t                                                               </a:t>
            </a:r>
            <a:r>
              <a:rPr lang="cs-CZ" sz="2400" b="1" dirty="0" smtClean="0"/>
              <a:t>4 s</a:t>
            </a:r>
            <a:endParaRPr lang="cs-CZ" sz="2400" b="1" dirty="0" smtClean="0">
              <a:solidFill>
                <a:srgbClr val="FF0000"/>
              </a:solidFill>
            </a:endParaRPr>
          </a:p>
          <a:p>
            <a:r>
              <a:rPr lang="cs-CZ" sz="2400" b="1" dirty="0" smtClean="0"/>
              <a:t>s = 1 500 m/s . 4 s </a:t>
            </a:r>
          </a:p>
          <a:p>
            <a:r>
              <a:rPr lang="cs-CZ" sz="2400" b="1" dirty="0" smtClean="0"/>
              <a:t>s = 6 000 m = 6 km</a:t>
            </a:r>
          </a:p>
          <a:p>
            <a:r>
              <a:rPr lang="cs-CZ" sz="2400" b="1" dirty="0" smtClean="0"/>
              <a:t>Vzhledem k tomu, že zvukový signál letěl z lodi ke dnu a pak zpět, je hloubka moře poloviční, než dráha, kterou signál urazil. </a:t>
            </a:r>
            <a:r>
              <a:rPr lang="cs-CZ" sz="2400" b="1" u="sng" dirty="0" smtClean="0">
                <a:solidFill>
                  <a:srgbClr val="FF0000"/>
                </a:solidFill>
              </a:rPr>
              <a:t>Tedy -  6 000 m : 2 = 3 000 m</a:t>
            </a:r>
          </a:p>
          <a:p>
            <a:r>
              <a:rPr lang="cs-CZ" sz="2400" b="1" dirty="0" smtClean="0"/>
              <a:t>Moře je hluboké 3 000 m ( 3 km ).</a:t>
            </a:r>
            <a:endParaRPr lang="cs-CZ" sz="2400" b="1" dirty="0"/>
          </a:p>
        </p:txBody>
      </p:sp>
      <p:pic>
        <p:nvPicPr>
          <p:cNvPr id="2050" name="Picture 2" descr="C:\Documents and Settings\Jaroslava\Local Settings\Temporary Internet Files\Content.IE5\PA3LHJ33\MC90032670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887120"/>
            <a:ext cx="1811426" cy="10415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0" name="Přímá spojnice 9"/>
          <p:cNvCxnSpPr/>
          <p:nvPr/>
        </p:nvCxnSpPr>
        <p:spPr>
          <a:xfrm>
            <a:off x="4860032" y="3933056"/>
            <a:ext cx="2304256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>
            <a:off x="5940152" y="2564904"/>
            <a:ext cx="0" cy="1368152"/>
          </a:xfrm>
          <a:prstGeom prst="straightConnector1">
            <a:avLst/>
          </a:prstGeom>
          <a:ln w="19050">
            <a:solidFill>
              <a:srgbClr val="C0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30196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>
            <a:solidFill>
              <a:srgbClr val="00B050"/>
            </a:solidFill>
          </a:ln>
        </p:spPr>
        <p:txBody>
          <a:bodyPr>
            <a:normAutofit/>
          </a:bodyPr>
          <a:lstStyle/>
          <a:p>
            <a:r>
              <a:rPr lang="cs-CZ" sz="3200" b="1" dirty="0" smtClean="0"/>
              <a:t>Jak na kterou?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 w="28575">
            <a:solidFill>
              <a:srgbClr val="00B050"/>
            </a:solidFill>
          </a:ln>
        </p:spPr>
        <p:txBody>
          <a:bodyPr/>
          <a:lstStyle/>
          <a:p>
            <a:endParaRPr lang="cs-CZ" dirty="0" smtClean="0"/>
          </a:p>
          <a:p>
            <a:r>
              <a:rPr lang="cs-CZ" sz="2400" b="1" dirty="0" smtClean="0"/>
              <a:t>Rychlost v </a:t>
            </a:r>
            <a:r>
              <a:rPr lang="cs-CZ" sz="2400" b="1" dirty="0" smtClean="0">
                <a:solidFill>
                  <a:srgbClr val="FF0000"/>
                </a:solidFill>
              </a:rPr>
              <a:t>m/s</a:t>
            </a:r>
            <a:r>
              <a:rPr lang="cs-CZ" sz="2400" b="1" dirty="0" smtClean="0"/>
              <a:t> na rychlost v </a:t>
            </a:r>
            <a:r>
              <a:rPr lang="cs-CZ" sz="2400" b="1" dirty="0" smtClean="0">
                <a:solidFill>
                  <a:srgbClr val="7030A0"/>
                </a:solidFill>
              </a:rPr>
              <a:t>km/h</a:t>
            </a:r>
            <a:r>
              <a:rPr lang="cs-CZ" sz="2400" b="1" dirty="0" smtClean="0"/>
              <a:t> vypočítám tak, že číslo </a:t>
            </a:r>
          </a:p>
          <a:p>
            <a:pPr marL="0" indent="0">
              <a:buNone/>
            </a:pPr>
            <a:r>
              <a:rPr lang="cs-CZ" sz="2400" b="1" dirty="0" smtClean="0"/>
              <a:t>     v údaji o rychlosti </a:t>
            </a:r>
            <a:r>
              <a:rPr lang="cs-CZ" sz="2400" b="1" dirty="0" smtClean="0">
                <a:solidFill>
                  <a:srgbClr val="00B0F0"/>
                </a:solidFill>
              </a:rPr>
              <a:t>vynásobím 3,6</a:t>
            </a:r>
          </a:p>
          <a:p>
            <a:pPr marL="0" indent="0">
              <a:buNone/>
            </a:pPr>
            <a:r>
              <a:rPr lang="cs-CZ" sz="2400" b="1" dirty="0"/>
              <a:t> </a:t>
            </a:r>
            <a:r>
              <a:rPr lang="cs-CZ" sz="2400" b="1" dirty="0" smtClean="0"/>
              <a:t>    v = 10 m/s               10 . 3,6 = 36               v = 36 km/h</a:t>
            </a:r>
            <a:endParaRPr lang="cs-CZ" sz="2400" b="1" dirty="0"/>
          </a:p>
          <a:p>
            <a:endParaRPr lang="cs-CZ" sz="2400" b="1" dirty="0" smtClean="0"/>
          </a:p>
          <a:p>
            <a:r>
              <a:rPr lang="cs-CZ" sz="2400" b="1" dirty="0" smtClean="0"/>
              <a:t>Rychlost v </a:t>
            </a:r>
            <a:r>
              <a:rPr lang="cs-CZ" sz="2400" b="1" dirty="0" smtClean="0">
                <a:solidFill>
                  <a:srgbClr val="7030A0"/>
                </a:solidFill>
              </a:rPr>
              <a:t>km/h</a:t>
            </a:r>
            <a:r>
              <a:rPr lang="cs-CZ" sz="2400" b="1" dirty="0" smtClean="0"/>
              <a:t> na rychlost v </a:t>
            </a:r>
            <a:r>
              <a:rPr lang="cs-CZ" sz="2400" b="1" dirty="0" smtClean="0">
                <a:solidFill>
                  <a:srgbClr val="FF0000"/>
                </a:solidFill>
              </a:rPr>
              <a:t>m/s</a:t>
            </a:r>
            <a:r>
              <a:rPr lang="cs-CZ" sz="2400" b="1" dirty="0" smtClean="0"/>
              <a:t> převedu tak, že číslo </a:t>
            </a:r>
          </a:p>
          <a:p>
            <a:pPr marL="0" indent="0">
              <a:buNone/>
            </a:pPr>
            <a:r>
              <a:rPr lang="cs-CZ" sz="2400" b="1" dirty="0" smtClean="0"/>
              <a:t>     v údaji o rychlosti </a:t>
            </a:r>
            <a:r>
              <a:rPr lang="cs-CZ" sz="2400" b="1" dirty="0" smtClean="0">
                <a:solidFill>
                  <a:srgbClr val="00B050"/>
                </a:solidFill>
              </a:rPr>
              <a:t>vydělím 3,6</a:t>
            </a:r>
          </a:p>
          <a:p>
            <a:pPr marL="0" indent="0">
              <a:buNone/>
            </a:pPr>
            <a:r>
              <a:rPr lang="cs-CZ" sz="2400" b="1" dirty="0"/>
              <a:t> </a:t>
            </a:r>
            <a:r>
              <a:rPr lang="cs-CZ" sz="2400" b="1" dirty="0" smtClean="0"/>
              <a:t>    v = 72 km/h            72 : 3,6 = 720 : 36 = 20            v = 20 m/s</a:t>
            </a:r>
            <a:endParaRPr lang="cs-CZ" sz="2400" b="1" dirty="0"/>
          </a:p>
        </p:txBody>
      </p:sp>
      <p:cxnSp>
        <p:nvCxnSpPr>
          <p:cNvPr id="6" name="Přímá spojnice se šipkou 5"/>
          <p:cNvCxnSpPr/>
          <p:nvPr/>
        </p:nvCxnSpPr>
        <p:spPr>
          <a:xfrm>
            <a:off x="2411760" y="3212976"/>
            <a:ext cx="576064" cy="0"/>
          </a:xfrm>
          <a:prstGeom prst="straightConnector1">
            <a:avLst/>
          </a:prstGeom>
          <a:ln w="19050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se šipkou 7"/>
          <p:cNvCxnSpPr/>
          <p:nvPr/>
        </p:nvCxnSpPr>
        <p:spPr>
          <a:xfrm>
            <a:off x="4932040" y="3212976"/>
            <a:ext cx="648072" cy="0"/>
          </a:xfrm>
          <a:prstGeom prst="straightConnector1">
            <a:avLst/>
          </a:prstGeom>
          <a:ln w="19050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se šipkou 10"/>
          <p:cNvCxnSpPr/>
          <p:nvPr/>
        </p:nvCxnSpPr>
        <p:spPr>
          <a:xfrm>
            <a:off x="2539800" y="4854852"/>
            <a:ext cx="520032" cy="0"/>
          </a:xfrm>
          <a:prstGeom prst="straightConnector1">
            <a:avLst/>
          </a:prstGeom>
          <a:ln w="19050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se šipkou 14"/>
          <p:cNvCxnSpPr/>
          <p:nvPr/>
        </p:nvCxnSpPr>
        <p:spPr>
          <a:xfrm>
            <a:off x="6156176" y="4854852"/>
            <a:ext cx="457200" cy="0"/>
          </a:xfrm>
          <a:prstGeom prst="straightConnector1">
            <a:avLst/>
          </a:prstGeom>
          <a:ln w="19050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847767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Procvičme si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340768"/>
            <a:ext cx="8229600" cy="4824536"/>
          </a:xfrm>
          <a:ln>
            <a:solidFill>
              <a:srgbClr val="00B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normAutofit fontScale="77500" lnSpcReduction="20000"/>
          </a:bodyPr>
          <a:lstStyle/>
          <a:p>
            <a:endParaRPr lang="cs-CZ" sz="2000" b="1" dirty="0" smtClean="0"/>
          </a:p>
          <a:p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</a:rPr>
              <a:t>Rorýs letí rychlostí 300 km/h, vlaštovka 67 m/s. Je rorýs rychlejší než vlaštovka?</a:t>
            </a:r>
          </a:p>
          <a:p>
            <a:endParaRPr lang="cs-CZ" sz="2400" b="1" dirty="0">
              <a:solidFill>
                <a:srgbClr val="FFC000"/>
              </a:solidFill>
            </a:endParaRPr>
          </a:p>
          <a:p>
            <a:r>
              <a:rPr lang="cs-CZ" sz="2400" b="1" dirty="0" smtClean="0">
                <a:solidFill>
                  <a:schemeClr val="accent2">
                    <a:lumMod val="75000"/>
                  </a:schemeClr>
                </a:solidFill>
              </a:rPr>
              <a:t>Gepard se pohybuje rychlostí 120 km/h, gazela rychlostí 25 m/s.</a:t>
            </a:r>
          </a:p>
          <a:p>
            <a:pPr marL="0" indent="0">
              <a:buNone/>
            </a:pPr>
            <a:r>
              <a:rPr lang="cs-CZ" sz="24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2400" b="1" dirty="0" smtClean="0">
                <a:solidFill>
                  <a:schemeClr val="accent2">
                    <a:lumMod val="75000"/>
                  </a:schemeClr>
                </a:solidFill>
              </a:rPr>
              <a:t>      Je gepard rychlejší než gazela?</a:t>
            </a:r>
          </a:p>
          <a:p>
            <a:pPr marL="0" indent="0">
              <a:buNone/>
            </a:pPr>
            <a:endParaRPr lang="cs-CZ" sz="2000" b="1" dirty="0"/>
          </a:p>
          <a:p>
            <a:r>
              <a:rPr lang="cs-CZ" sz="2600" b="1" dirty="0" smtClean="0">
                <a:solidFill>
                  <a:schemeClr val="accent3">
                    <a:lumMod val="50000"/>
                  </a:schemeClr>
                </a:solidFill>
              </a:rPr>
              <a:t>Rychlost tryskového letadla je 250 m/s. Jakou dráhu uletí za 4 h?</a:t>
            </a:r>
          </a:p>
          <a:p>
            <a:pPr marL="0" indent="0">
              <a:buNone/>
            </a:pPr>
            <a:endParaRPr lang="cs-CZ" sz="2000" b="1" dirty="0"/>
          </a:p>
          <a:p>
            <a:pPr marL="0" indent="0">
              <a:buNone/>
            </a:pPr>
            <a:r>
              <a:rPr lang="cs-CZ" sz="2000" b="1" dirty="0" smtClean="0"/>
              <a:t>      </a:t>
            </a:r>
            <a:r>
              <a:rPr lang="cs-CZ" sz="2000" b="1" u="sng" dirty="0" smtClean="0"/>
              <a:t>řešení:</a:t>
            </a:r>
            <a:r>
              <a:rPr lang="cs-CZ" sz="2000" b="1" dirty="0" smtClean="0"/>
              <a:t>  v = 250 m/s . 3,6 = 900 km/h</a:t>
            </a:r>
          </a:p>
          <a:p>
            <a:pPr marL="0" indent="0">
              <a:buNone/>
            </a:pPr>
            <a:r>
              <a:rPr lang="cs-CZ" sz="2000" b="1" dirty="0"/>
              <a:t> </a:t>
            </a:r>
            <a:r>
              <a:rPr lang="cs-CZ" sz="2000" b="1" dirty="0" smtClean="0"/>
              <a:t>                    s = ?</a:t>
            </a:r>
          </a:p>
          <a:p>
            <a:pPr marL="0" indent="0">
              <a:buNone/>
            </a:pPr>
            <a:r>
              <a:rPr lang="cs-CZ" sz="2000" b="1" dirty="0"/>
              <a:t> </a:t>
            </a:r>
            <a:r>
              <a:rPr lang="cs-CZ" sz="2000" b="1" dirty="0" smtClean="0"/>
              <a:t>                    t = 4 h</a:t>
            </a:r>
          </a:p>
          <a:p>
            <a:pPr marL="0" indent="0">
              <a:buNone/>
            </a:pPr>
            <a:r>
              <a:rPr lang="cs-CZ" sz="2000" b="1" dirty="0"/>
              <a:t> </a:t>
            </a:r>
            <a:r>
              <a:rPr lang="cs-CZ" sz="2000" b="1" dirty="0" smtClean="0"/>
              <a:t>      </a:t>
            </a:r>
            <a:r>
              <a:rPr lang="cs-CZ" sz="2000" b="1" dirty="0" smtClean="0">
                <a:solidFill>
                  <a:srgbClr val="FF0000"/>
                </a:solidFill>
              </a:rPr>
              <a:t>s = v . t</a:t>
            </a:r>
          </a:p>
          <a:p>
            <a:pPr marL="0" indent="0">
              <a:buNone/>
            </a:pPr>
            <a:r>
              <a:rPr lang="cs-CZ" sz="2000" b="1" dirty="0" smtClean="0"/>
              <a:t>       s = 900 km/h . 4 h = 3600 km</a:t>
            </a:r>
          </a:p>
          <a:p>
            <a:pPr marL="0" indent="0">
              <a:buNone/>
            </a:pPr>
            <a:r>
              <a:rPr lang="cs-CZ" sz="2000" b="1" dirty="0" smtClean="0"/>
              <a:t>   </a:t>
            </a:r>
          </a:p>
          <a:p>
            <a:pPr marL="0" indent="0">
              <a:buNone/>
            </a:pPr>
            <a:r>
              <a:rPr lang="cs-CZ" sz="2000" b="1" dirty="0"/>
              <a:t> </a:t>
            </a:r>
            <a:r>
              <a:rPr lang="cs-CZ" sz="2000" b="1" dirty="0" smtClean="0"/>
              <a:t>    Tryskové letadlo uletí 3 600 km.</a:t>
            </a:r>
          </a:p>
          <a:p>
            <a:pPr marL="0" indent="0">
              <a:buNone/>
            </a:pPr>
            <a:r>
              <a:rPr lang="cs-CZ" sz="2000" b="1" dirty="0"/>
              <a:t> </a:t>
            </a:r>
            <a:r>
              <a:rPr lang="cs-CZ" sz="2000" b="1" dirty="0" smtClean="0"/>
              <a:t>                    </a:t>
            </a:r>
          </a:p>
          <a:p>
            <a:pPr marL="0" indent="0">
              <a:buNone/>
            </a:pPr>
            <a:r>
              <a:rPr lang="cs-CZ" sz="2000" b="1" dirty="0"/>
              <a:t> </a:t>
            </a:r>
            <a:r>
              <a:rPr lang="cs-CZ" sz="2000" b="1" dirty="0" smtClean="0"/>
              <a:t>  </a:t>
            </a:r>
            <a:endParaRPr lang="cs-CZ" sz="2000" b="1" dirty="0"/>
          </a:p>
        </p:txBody>
      </p:sp>
    </p:spTree>
    <p:extLst>
      <p:ext uri="{BB962C8B-B14F-4D97-AF65-F5344CB8AC3E}">
        <p14:creationId xmlns:p14="http://schemas.microsoft.com/office/powerpoint/2010/main" val="31670446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000" b="1" dirty="0" smtClean="0"/>
              <a:t>Použitá literatura:</a:t>
            </a:r>
            <a:endParaRPr lang="cs-CZ" sz="2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b="1" dirty="0" smtClean="0"/>
              <a:t>BOHUNĚK, Jiří. </a:t>
            </a:r>
            <a:r>
              <a:rPr lang="cs-CZ" sz="2000" b="1" i="1" dirty="0" smtClean="0"/>
              <a:t>Sbírka úloh z fyziky pro ZŠ, 1. díl.</a:t>
            </a:r>
            <a:r>
              <a:rPr lang="cs-CZ" sz="2000" b="1" dirty="0" smtClean="0"/>
              <a:t> 1. díl. SPN Praha 1992.</a:t>
            </a:r>
          </a:p>
          <a:p>
            <a:pPr marL="0" indent="0">
              <a:buNone/>
            </a:pPr>
            <a:r>
              <a:rPr lang="cs-CZ" sz="2000" b="1" dirty="0"/>
              <a:t> </a:t>
            </a:r>
            <a:r>
              <a:rPr lang="cs-CZ" sz="2000" b="1" dirty="0" smtClean="0"/>
              <a:t>     ISBN 80-04-26025-X.</a:t>
            </a:r>
          </a:p>
          <a:p>
            <a:r>
              <a:rPr lang="cs-CZ" sz="2000" b="1" dirty="0"/>
              <a:t>Všechny použité obrázky: www.office.microsoft.com [online]. c2011 [cit. </a:t>
            </a:r>
            <a:r>
              <a:rPr lang="cs-CZ" sz="2000" b="1" dirty="0" smtClean="0"/>
              <a:t>2011-04-06]. </a:t>
            </a:r>
            <a:endParaRPr lang="cs-CZ" sz="2000" b="1" dirty="0"/>
          </a:p>
          <a:p>
            <a:pPr marL="0" indent="0">
              <a:buNone/>
            </a:pPr>
            <a:endParaRPr lang="cs-CZ" sz="2000" b="1" dirty="0"/>
          </a:p>
        </p:txBody>
      </p:sp>
    </p:spTree>
    <p:extLst>
      <p:ext uri="{BB962C8B-B14F-4D97-AF65-F5344CB8AC3E}">
        <p14:creationId xmlns:p14="http://schemas.microsoft.com/office/powerpoint/2010/main" val="3142314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284</TotalTime>
  <Words>847</Words>
  <Application>Microsoft Office PowerPoint</Application>
  <PresentationFormat>Předvádění na obrazovce (4:3)</PresentationFormat>
  <Paragraphs>151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systému Office</vt:lpstr>
      <vt:lpstr>Prezentace aplikace PowerPoint</vt:lpstr>
      <vt:lpstr>Prezentace aplikace PowerPoint</vt:lpstr>
      <vt:lpstr>Prezentace aplikace PowerPoint</vt:lpstr>
      <vt:lpstr>Budeme počítat</vt:lpstr>
      <vt:lpstr>A jdeme na příklady</vt:lpstr>
      <vt:lpstr>A ještě jednou</vt:lpstr>
      <vt:lpstr>A naposledy</vt:lpstr>
      <vt:lpstr>A teď sami</vt:lpstr>
      <vt:lpstr>Prezentace aplikace PowerPoint</vt:lpstr>
      <vt:lpstr>Prezentace aplikace PowerPoint</vt:lpstr>
      <vt:lpstr>Správné řešení</vt:lpstr>
      <vt:lpstr>Jak na kterou?</vt:lpstr>
      <vt:lpstr>Procvičme si</vt:lpstr>
      <vt:lpstr>Použitá literatura: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Jaroslava Vondráčková</dc:creator>
  <cp:lastModifiedBy>Petr Chvojka</cp:lastModifiedBy>
  <cp:revision>40</cp:revision>
  <dcterms:created xsi:type="dcterms:W3CDTF">2011-04-06T20:03:45Z</dcterms:created>
  <dcterms:modified xsi:type="dcterms:W3CDTF">2012-04-10T14:30:23Z</dcterms:modified>
</cp:coreProperties>
</file>