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32003"/>
    <a:srgbClr val="602E0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D0F9C-2CDD-4DBE-9CE9-D19682E594D3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B4EF4-CE3D-4FE5-B5FA-BBCBFAA302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5979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D0F9C-2CDD-4DBE-9CE9-D19682E594D3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B4EF4-CE3D-4FE5-B5FA-BBCBFAA302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28594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D0F9C-2CDD-4DBE-9CE9-D19682E594D3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B4EF4-CE3D-4FE5-B5FA-BBCBFAA302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75851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D0F9C-2CDD-4DBE-9CE9-D19682E594D3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B4EF4-CE3D-4FE5-B5FA-BBCBFAA302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60692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D0F9C-2CDD-4DBE-9CE9-D19682E594D3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B4EF4-CE3D-4FE5-B5FA-BBCBFAA302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08813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D0F9C-2CDD-4DBE-9CE9-D19682E594D3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B4EF4-CE3D-4FE5-B5FA-BBCBFAA302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29470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D0F9C-2CDD-4DBE-9CE9-D19682E594D3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B4EF4-CE3D-4FE5-B5FA-BBCBFAA302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96350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D0F9C-2CDD-4DBE-9CE9-D19682E594D3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B4EF4-CE3D-4FE5-B5FA-BBCBFAA302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6707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D0F9C-2CDD-4DBE-9CE9-D19682E594D3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B4EF4-CE3D-4FE5-B5FA-BBCBFAA302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8499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D0F9C-2CDD-4DBE-9CE9-D19682E594D3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B4EF4-CE3D-4FE5-B5FA-BBCBFAA302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62052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D0F9C-2CDD-4DBE-9CE9-D19682E594D3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B4EF4-CE3D-4FE5-B5FA-BBCBFAA302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10113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75000"/>
            <a:lum/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artisticCrisscrossEtching trans="85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0D0F9C-2CDD-4DBE-9CE9-D19682E594D3}" type="datetimeFigureOut">
              <a:rPr lang="cs-CZ" smtClean="0"/>
              <a:pPr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2B4EF4-CE3D-4FE5-B5FA-BBCBFAA302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21423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nd04.jxs.cz/808/219/9df7f65a27_68297986_o2.jpg" TargetMode="External"/><Relationship Id="rId2" Type="http://schemas.openxmlformats.org/officeDocument/2006/relationships/hyperlink" Target="http://www.pptbackgrounds.net/uploads/autumn-leaves-yellow-powerpoint-backgrounds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61256796"/>
              </p:ext>
            </p:extLst>
          </p:nvPr>
        </p:nvGraphicFramePr>
        <p:xfrm>
          <a:off x="676392" y="2204864"/>
          <a:ext cx="7640024" cy="4499468"/>
        </p:xfrm>
        <a:graphic>
          <a:graphicData uri="http://schemas.openxmlformats.org/drawingml/2006/table">
            <a:tbl>
              <a:tblPr firstRow="1" firstCol="1" bandRow="1">
                <a:tableStyleId>{7E9639D4-E3E2-4D34-9284-5A2195B3D0D7}</a:tableStyleId>
              </a:tblPr>
              <a:tblGrid>
                <a:gridCol w="2743480"/>
                <a:gridCol w="4896544"/>
              </a:tblGrid>
              <a:tr h="6535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Název školy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effectLst/>
                        </a:rPr>
                        <a:t>Centrum Bazalka – Základní škola speciální a Mateřská škola speciální, o.p.s.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effectLst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369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Téma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Svátky  v roce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369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Název DUM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r>
                        <a:rPr lang="cs-CZ" sz="1600" b="1" dirty="0" smtClean="0">
                          <a:effectLst/>
                        </a:rPr>
                        <a:t>28.září - Václav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630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Popis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Zvyky, tradice a pranostiky </a:t>
                      </a:r>
                      <a:r>
                        <a:rPr lang="cs-CZ" sz="1600" b="1">
                          <a:effectLst/>
                        </a:rPr>
                        <a:t>svátku </a:t>
                      </a:r>
                      <a:r>
                        <a:rPr lang="cs-CZ" sz="1600" b="1" smtClean="0">
                          <a:effectLst/>
                        </a:rPr>
                        <a:t>28.září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369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Ročník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r>
                        <a:rPr lang="cs-CZ" sz="1600" b="1">
                          <a:effectLst/>
                        </a:rPr>
                        <a:t>7</a:t>
                      </a:r>
                      <a:r>
                        <a:rPr lang="cs-CZ" sz="1600" b="1" smtClean="0">
                          <a:effectLst/>
                        </a:rPr>
                        <a:t>.-10. </a:t>
                      </a:r>
                      <a:r>
                        <a:rPr lang="cs-CZ" sz="1600" b="1" dirty="0">
                          <a:effectLst/>
                        </a:rPr>
                        <a:t>třída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369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Autor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Bc. Hana Štěpková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3695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Číslo projektu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CZ.1.07/1.4.00/21.3826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3695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Číslo materiálu v sadě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VY_32_INOVACE_CS </a:t>
                      </a:r>
                      <a:r>
                        <a:rPr lang="cs-CZ" sz="1800" b="1" u="none" kern="150" dirty="0" smtClean="0">
                          <a:effectLst/>
                          <a:latin typeface="Calibri"/>
                          <a:ea typeface="SimSun"/>
                          <a:cs typeface="Mangal"/>
                        </a:rPr>
                        <a:t>12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3695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Vzdělávací oblast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Člověk a společnost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</a:tbl>
          </a:graphicData>
        </a:graphic>
      </p:graphicFrame>
      <p:pic>
        <p:nvPicPr>
          <p:cNvPr id="6" name="Zástupný symbol pro obsah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856" y="429125"/>
            <a:ext cx="5778531" cy="112766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11764" y="0"/>
            <a:ext cx="3332235" cy="1556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18969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6849" y="476672"/>
            <a:ext cx="58326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432003"/>
                </a:solidFill>
              </a:rPr>
              <a:t>ZÁŘÍ</a:t>
            </a:r>
            <a:endParaRPr lang="cs-CZ" sz="5400" b="1" dirty="0">
              <a:solidFill>
                <a:srgbClr val="43200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0027" y="1902958"/>
            <a:ext cx="6840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432003"/>
                </a:solidFill>
              </a:rPr>
              <a:t>28. ZÁŘÍ - VÁCLAV</a:t>
            </a:r>
            <a:endParaRPr lang="cs-CZ" sz="5400" dirty="0">
              <a:solidFill>
                <a:srgbClr val="4320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9244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03606" y="836712"/>
            <a:ext cx="76848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VÁCLAV, NEBO SVATÝ </a:t>
            </a:r>
            <a:r>
              <a:rPr lang="cs-CZ" sz="3600" dirty="0" smtClean="0"/>
              <a:t>VÁCLAV, </a:t>
            </a:r>
            <a:r>
              <a:rPr lang="cs-CZ" sz="3600" dirty="0" smtClean="0"/>
              <a:t>BYL KNÍŽE A VĚŘIL V BOHA. 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2672" y="3356992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JEHO MATKA SE JMENOVALA DRAHOMÍRA A OTEC VRATISLAV I.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2672" y="4725144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VÁCLAV MĚL JEŠTĚ MLADŠÍHO BRATRA BOLESLAVA.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3606" y="2041768"/>
            <a:ext cx="766097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LIDEM, KTEŘÍ VĚŘÍ V </a:t>
            </a:r>
            <a:r>
              <a:rPr lang="cs-CZ" sz="3600" dirty="0" smtClean="0"/>
              <a:t>BOHA, </a:t>
            </a:r>
            <a:r>
              <a:rPr lang="cs-CZ" sz="3600" dirty="0" smtClean="0"/>
              <a:t>SE ŘÍKÁ </a:t>
            </a:r>
            <a:r>
              <a:rPr lang="cs-CZ" sz="3600" b="1" dirty="0" smtClean="0"/>
              <a:t>KŘESŤANÉ</a:t>
            </a:r>
            <a:r>
              <a:rPr lang="cs-CZ" sz="3600" dirty="0" smtClean="0"/>
              <a:t>.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583859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836712"/>
            <a:ext cx="79928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 KNÍŽETI VRATISLAVOVI I. MĚL VLÁDNOUT VÁCLAV. TO SE ALE NELÍBILO JEHO BRATRU.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1619" y="2708920"/>
            <a:ext cx="727280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BOLESLAV SE CHTĚL VÁCLAVA ZBAVIT. POZVAL SVÉHO BRATRA NA NÁVŠTĚVU. BYLO TO 28. ŘÍJNA.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623824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KDYŽ ŠEL VÁCLAV RÁNO DO KOSTELA, CHYTILI HO A ZABILI.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65995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VÁCLAV BYL POHŘBEN V </a:t>
            </a:r>
            <a:r>
              <a:rPr lang="cs-CZ" sz="3600" b="1" dirty="0" smtClean="0"/>
              <a:t>PRAZE</a:t>
            </a:r>
            <a:r>
              <a:rPr lang="cs-CZ" sz="3600" dirty="0" smtClean="0"/>
              <a:t> V </a:t>
            </a:r>
            <a:r>
              <a:rPr lang="cs-CZ" sz="3600" b="1" dirty="0" smtClean="0"/>
              <a:t>CHRÁMU SVATÉHO VÍTA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15413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95516" y="1124744"/>
            <a:ext cx="60486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432003"/>
                </a:solidFill>
              </a:rPr>
              <a:t>ZVYKY A TRADICE</a:t>
            </a:r>
            <a:endParaRPr lang="cs-CZ" sz="5400" b="1" dirty="0">
              <a:solidFill>
                <a:srgbClr val="4320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4161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67687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TENTO DEN SE KONALY POUTĚ A POSVÍCENÍ.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348880"/>
            <a:ext cx="73448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LIDÉ VĚŘÍ ŽE VÁCLAV ODPOČÍVÁ V HOŘE </a:t>
            </a:r>
            <a:r>
              <a:rPr lang="cs-CZ" sz="3600" b="1" dirty="0" smtClean="0"/>
              <a:t>BLANÍK</a:t>
            </a:r>
            <a:r>
              <a:rPr lang="cs-CZ" sz="3600" dirty="0" smtClean="0"/>
              <a:t> S VELKOU ARMÁDOU A VYJEDE ČECHŮM NA POMOC, AŽ JIM BUDE NEJHŮŘ.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228713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9511" y="1033747"/>
            <a:ext cx="56886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432003"/>
                </a:solidFill>
              </a:rPr>
              <a:t>PRANOSTIKY</a:t>
            </a:r>
            <a:endParaRPr lang="cs-CZ" sz="5400" b="1" dirty="0">
              <a:solidFill>
                <a:srgbClr val="4320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1315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37378" y="980727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SVATÝ VÁCLAV ZAVÍRÁ ZEM.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37378" y="1988840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SVATÉHO VÁCLAVA BABÍ LÉTO NASTÁVÁ.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37378" y="3530030"/>
            <a:ext cx="6912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PŘIJDE VÁCLAV – KAMNA PŘIPRAV.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01374" y="4437112"/>
            <a:ext cx="65527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SVATÝ VÁCLAV VÍNO CHRÁNÍ, PO NĚM BUDE VINOBRANÍ.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940862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188640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KDE TO JE?</a:t>
            </a:r>
            <a:endParaRPr lang="cs-CZ" sz="3600" b="1" dirty="0"/>
          </a:p>
        </p:txBody>
      </p:sp>
      <p:pic>
        <p:nvPicPr>
          <p:cNvPr id="1026" name="Picture 2" descr="http://nd04.jxs.cz/808/219/9df7f65a27_68297986_o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965882"/>
            <a:ext cx="3416762" cy="5199422"/>
          </a:xfrm>
          <a:prstGeom prst="rect">
            <a:avLst/>
          </a:prstGeom>
          <a:noFill/>
          <a:ln cmpd="dbl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http://nd04.jxs.cz/808/219/9df7f65a27_68297986_o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576" t="17929" r="28848" b="64142"/>
          <a:stretch/>
        </p:blipFill>
        <p:spPr bwMode="auto">
          <a:xfrm>
            <a:off x="4067944" y="965882"/>
            <a:ext cx="1215550" cy="932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nd04.jxs.cz/808/219/9df7f65a27_68297986_o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8749" r="68354" b="8591"/>
          <a:stretch/>
        </p:blipFill>
        <p:spPr bwMode="auto">
          <a:xfrm>
            <a:off x="5649076" y="965882"/>
            <a:ext cx="1081271" cy="1698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nd04.jxs.cz/808/219/9df7f65a27_68297986_o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266" t="55120" r="39468" b="25340"/>
          <a:stretch/>
        </p:blipFill>
        <p:spPr bwMode="auto">
          <a:xfrm>
            <a:off x="7639037" y="965882"/>
            <a:ext cx="1034121" cy="10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://nd04.jxs.cz/808/219/9df7f65a27_68297986_o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276" t="-2" r="45448" b="80461"/>
          <a:stretch/>
        </p:blipFill>
        <p:spPr bwMode="auto">
          <a:xfrm>
            <a:off x="4209740" y="2584930"/>
            <a:ext cx="931958" cy="10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nd04.jxs.cz/808/219/9df7f65a27_68297986_o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6955" b="83670"/>
          <a:stretch/>
        </p:blipFill>
        <p:spPr bwMode="auto">
          <a:xfrm>
            <a:off x="7092279" y="2322968"/>
            <a:ext cx="1812413" cy="84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nd04.jxs.cz/808/219/9df7f65a27_68297986_o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0414" t="28955" r="-3779" b="42089"/>
          <a:stretch/>
        </p:blipFill>
        <p:spPr bwMode="auto">
          <a:xfrm>
            <a:off x="4326644" y="4227028"/>
            <a:ext cx="798286" cy="1505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://nd04.jxs.cz/808/219/9df7f65a27_68297986_o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4704" r="78533" b="41372"/>
          <a:stretch/>
        </p:blipFill>
        <p:spPr bwMode="auto">
          <a:xfrm>
            <a:off x="8156098" y="4653136"/>
            <a:ext cx="733491" cy="1243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nd04.jxs.cz/808/219/9df7f65a27_68297986_o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604" t="55896" r="21333"/>
          <a:stretch/>
        </p:blipFill>
        <p:spPr bwMode="auto">
          <a:xfrm>
            <a:off x="5976220" y="4409715"/>
            <a:ext cx="856343" cy="2293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http://nd04.jxs.cz/808/219/9df7f65a27_68297986_o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88040"/>
          <a:stretch/>
        </p:blipFill>
        <p:spPr bwMode="auto">
          <a:xfrm>
            <a:off x="5487930" y="3565593"/>
            <a:ext cx="3416762" cy="621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408239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>
                <a:hlinkClick r:id="rId2"/>
              </a:rPr>
              <a:t>http://www.pptbackgrounds.net/uploads/autumn-leaves-yellow-powerpoint-backgrounds.jpg</a:t>
            </a:r>
            <a:endParaRPr lang="cs-CZ" dirty="0"/>
          </a:p>
          <a:p>
            <a:r>
              <a:rPr lang="cs-CZ" dirty="0" err="1"/>
              <a:t>Šottnerová</a:t>
            </a:r>
            <a:r>
              <a:rPr lang="cs-CZ" dirty="0"/>
              <a:t> Dagmar (2009)</a:t>
            </a:r>
            <a:r>
              <a:rPr lang="cs-CZ" i="1" dirty="0"/>
              <a:t>, Lidové tradice</a:t>
            </a:r>
            <a:r>
              <a:rPr lang="cs-CZ" dirty="0"/>
              <a:t>, str. 81 -82., nakl. </a:t>
            </a:r>
            <a:r>
              <a:rPr lang="cs-CZ" dirty="0" err="1"/>
              <a:t>Rubico</a:t>
            </a:r>
            <a:r>
              <a:rPr lang="cs-CZ" dirty="0"/>
              <a:t>, Olomouc, ISBN 978-80-7346-096-9.</a:t>
            </a:r>
          </a:p>
          <a:p>
            <a:r>
              <a:rPr lang="cs-CZ" u="sng" dirty="0">
                <a:hlinkClick r:id="rId3"/>
              </a:rPr>
              <a:t>http://nd04.jxs.cz/808/219/9df7f65a27_68297986_o2.jpg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983721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235</Words>
  <Application>Microsoft Office PowerPoint</Application>
  <PresentationFormat>Předvádění na obrazovce (4:3)</PresentationFormat>
  <Paragraphs>42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25</cp:revision>
  <dcterms:created xsi:type="dcterms:W3CDTF">2014-01-29T11:46:18Z</dcterms:created>
  <dcterms:modified xsi:type="dcterms:W3CDTF">2014-07-23T10:53:33Z</dcterms:modified>
</cp:coreProperties>
</file>