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3200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87131-440B-4C05-B179-78FB97B12C87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4F05E-3BD0-4E1C-A31E-56D245F188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60264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87131-440B-4C05-B179-78FB97B12C87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4F05E-3BD0-4E1C-A31E-56D245F188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84852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87131-440B-4C05-B179-78FB97B12C87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4F05E-3BD0-4E1C-A31E-56D245F188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28568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87131-440B-4C05-B179-78FB97B12C87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4F05E-3BD0-4E1C-A31E-56D245F188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009626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87131-440B-4C05-B179-78FB97B12C87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4F05E-3BD0-4E1C-A31E-56D245F188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04511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87131-440B-4C05-B179-78FB97B12C87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4F05E-3BD0-4E1C-A31E-56D245F188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77774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87131-440B-4C05-B179-78FB97B12C87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4F05E-3BD0-4E1C-A31E-56D245F188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63493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87131-440B-4C05-B179-78FB97B12C87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4F05E-3BD0-4E1C-A31E-56D245F188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57114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87131-440B-4C05-B179-78FB97B12C87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4F05E-3BD0-4E1C-A31E-56D245F188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27144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87131-440B-4C05-B179-78FB97B12C87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4F05E-3BD0-4E1C-A31E-56D245F188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21185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87131-440B-4C05-B179-78FB97B12C87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4F05E-3BD0-4E1C-A31E-56D245F188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98776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75000"/>
            <a:lum/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artisticCrisscrossEtching trans="85000"/>
                    </a14:imgEffect>
                    <a14:imgEffect>
                      <a14:sharpenSoften amount="1000"/>
                    </a14:imgEffect>
                    <a14:imgEffect>
                      <a14:saturation sat="97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487131-440B-4C05-B179-78FB97B12C87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E4F05E-3BD0-4E1C-A31E-56D245F188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38390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wmf"/><Relationship Id="rId12" Type="http://schemas.openxmlformats.org/officeDocument/2006/relationships/image" Target="../media/image14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11" Type="http://schemas.openxmlformats.org/officeDocument/2006/relationships/image" Target="../media/image13.wmf"/><Relationship Id="rId5" Type="http://schemas.openxmlformats.org/officeDocument/2006/relationships/image" Target="../media/image7.jpeg"/><Relationship Id="rId10" Type="http://schemas.openxmlformats.org/officeDocument/2006/relationships/image" Target="../media/image12.gif"/><Relationship Id="rId4" Type="http://schemas.openxmlformats.org/officeDocument/2006/relationships/image" Target="../media/image6.jpeg"/><Relationship Id="rId9" Type="http://schemas.openxmlformats.org/officeDocument/2006/relationships/image" Target="../media/image11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ptbackgrounds.net/uploads/autumn-leaves-yellow-powerpoint-backgrounds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67780115"/>
              </p:ext>
            </p:extLst>
          </p:nvPr>
        </p:nvGraphicFramePr>
        <p:xfrm>
          <a:off x="722901" y="1916217"/>
          <a:ext cx="7556386" cy="4508510"/>
        </p:xfrm>
        <a:graphic>
          <a:graphicData uri="http://schemas.openxmlformats.org/drawingml/2006/table">
            <a:tbl>
              <a:tblPr firstRow="1" firstCol="1" bandRow="1">
                <a:tableStyleId>{7E9639D4-E3E2-4D34-9284-5A2195B3D0D7}</a:tableStyleId>
              </a:tblPr>
              <a:tblGrid>
                <a:gridCol w="2706063"/>
                <a:gridCol w="4850323"/>
              </a:tblGrid>
              <a:tr h="8078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Název školy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effectLst/>
                        </a:rPr>
                        <a:t>Centrum Bazalka – Základní škola speciální a Mateřská škola speciální, o.p.s.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effectLst/>
                        </a:rPr>
                        <a:t> 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3807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Téma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Svátky  v roce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3807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Název DUM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</a:t>
                      </a:r>
                      <a:r>
                        <a:rPr lang="cs-CZ" sz="1600" b="1" dirty="0" smtClean="0">
                          <a:effectLst/>
                        </a:rPr>
                        <a:t>30.listopad – (Svatý) Ondřej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6419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Popis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</a:t>
                      </a:r>
                      <a:r>
                        <a:rPr lang="cs-CZ" sz="1600" b="1" smtClean="0">
                          <a:effectLst/>
                        </a:rPr>
                        <a:t>Popis, zvyky</a:t>
                      </a:r>
                      <a:r>
                        <a:rPr lang="cs-CZ" sz="1600" b="1" dirty="0">
                          <a:effectLst/>
                        </a:rPr>
                        <a:t>, tradice a pranostiky </a:t>
                      </a:r>
                      <a:r>
                        <a:rPr lang="cs-CZ" sz="1600" b="1">
                          <a:effectLst/>
                        </a:rPr>
                        <a:t>svátku </a:t>
                      </a:r>
                      <a:r>
                        <a:rPr lang="cs-CZ" sz="1600" b="1" smtClean="0">
                          <a:effectLst/>
                        </a:rPr>
                        <a:t>30.listopadu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3807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Ročník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7</a:t>
                      </a:r>
                      <a:r>
                        <a:rPr lang="cs-CZ" sz="1600" b="1" dirty="0" smtClean="0">
                          <a:effectLst/>
                        </a:rPr>
                        <a:t>.-10. </a:t>
                      </a:r>
                      <a:r>
                        <a:rPr lang="cs-CZ" sz="1600" b="1" dirty="0">
                          <a:effectLst/>
                        </a:rPr>
                        <a:t>třída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3807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Autor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Bc. Hana Štěpková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38077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Číslo projektu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CZ.1.07/1.4.00/21.3826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  <a:tr h="438077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Číslo materiálu v sadě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VY_32_INOVACE_CS </a:t>
                      </a:r>
                      <a:r>
                        <a:rPr lang="cs-CZ" sz="1800" b="1" u="none" kern="150" smtClean="0">
                          <a:effectLst/>
                          <a:latin typeface="Calibri"/>
                          <a:ea typeface="SimSun"/>
                          <a:cs typeface="Mangal"/>
                        </a:rPr>
                        <a:t>16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  <a:tr h="438077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Vzdělávací oblast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Člověk a společnost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</a:tbl>
          </a:graphicData>
        </a:graphic>
      </p:graphicFrame>
      <p:pic>
        <p:nvPicPr>
          <p:cNvPr id="6" name="Zástupný symbol pro obsah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637" y="301861"/>
            <a:ext cx="5778531" cy="112766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84168" y="0"/>
            <a:ext cx="3059832" cy="1429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166776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71600" y="908720"/>
            <a:ext cx="69127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432003"/>
                </a:solidFill>
              </a:rPr>
              <a:t>LISTOPAD</a:t>
            </a:r>
            <a:endParaRPr lang="cs-CZ" sz="5400" b="1" dirty="0">
              <a:solidFill>
                <a:srgbClr val="432003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87624" y="2204864"/>
            <a:ext cx="691276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rgbClr val="432003"/>
                </a:solidFill>
              </a:rPr>
              <a:t>30. LISTOPAD – (SVATÝ) ONDŘEJ</a:t>
            </a:r>
            <a:endParaRPr lang="cs-CZ" sz="5400" dirty="0">
              <a:solidFill>
                <a:srgbClr val="4320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76448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1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28758" y="908720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ONDŘEJ SE NARODIL V PALESTINĚ A BYL RYBÁŘEM. 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28758" y="2276872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POZDĚJI SE STAL JEDNÍM Z 12 </a:t>
            </a:r>
            <a:r>
              <a:rPr lang="cs-CZ" sz="3600" b="1" dirty="0" smtClean="0"/>
              <a:t>APOŠTOLŮ</a:t>
            </a:r>
            <a:r>
              <a:rPr lang="cs-CZ" sz="3600" dirty="0" smtClean="0"/>
              <a:t> (UČEDNÍKŮ), KTEŘÍ DOPROVÁZELI JEŽÍŠE.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28758" y="3789040"/>
            <a:ext cx="753402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ONDŘEJ VĚŘIL V BOHA A KVŮLI TOMU HO ZABILI. </a:t>
            </a:r>
            <a:r>
              <a:rPr lang="cs-CZ" sz="3600" dirty="0" smtClean="0"/>
              <a:t>PŘIBILI </a:t>
            </a:r>
            <a:r>
              <a:rPr lang="cs-CZ" sz="3600" dirty="0" smtClean="0"/>
              <a:t>HO NA KŘÍŽ VE TVARU PÍSMENE „</a:t>
            </a:r>
            <a:r>
              <a:rPr lang="cs-CZ" sz="3600" b="1" dirty="0" smtClean="0"/>
              <a:t>X</a:t>
            </a:r>
            <a:r>
              <a:rPr lang="cs-CZ" sz="3600" dirty="0" smtClean="0"/>
              <a:t>.“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062476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1187802"/>
            <a:ext cx="56166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432003"/>
                </a:solidFill>
              </a:rPr>
              <a:t>ZVYKY A TRADICE</a:t>
            </a:r>
            <a:endParaRPr lang="cs-CZ" sz="5400" b="1" dirty="0">
              <a:solidFill>
                <a:srgbClr val="4320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40609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43503" y="692696"/>
            <a:ext cx="76328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 TENTO DEN BYLO ZVYKEM DĚLAT RŮZNÉ VĚŠTBY. NEJVÍCE SE O NĚ ZAJÍMALY DÍVKY. NEJČASTĚJI JE ZAJÍMALO, KOHO SI VEZMOU ZA MUŽE.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43501" y="3140968"/>
            <a:ext cx="786094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DĚVČE SI NAPSALO NA </a:t>
            </a:r>
            <a:r>
              <a:rPr lang="cs-CZ" sz="3600" b="1" dirty="0" smtClean="0"/>
              <a:t>7</a:t>
            </a:r>
            <a:r>
              <a:rPr lang="cs-CZ" sz="3600" dirty="0" smtClean="0"/>
              <a:t> PAPÍRKŮ JMÉNA </a:t>
            </a:r>
            <a:r>
              <a:rPr lang="cs-CZ" sz="3600" b="1" dirty="0" smtClean="0"/>
              <a:t>7</a:t>
            </a:r>
            <a:r>
              <a:rPr lang="cs-CZ" sz="3600" dirty="0" smtClean="0"/>
              <a:t> CHLAPCŮ A DALO SI JE NA NOC POD POLŠTÁŘ. KDYŽ SE RÁNO VZBUDILO, VYTÁHLO JEDEN A NA NĚM BYLO JMÉNO CHLAPCE, KTERÝ SE STANE JEJÍM MANŽELEM.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976759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00975" y="1246249"/>
            <a:ext cx="807548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JINDE SE VEČER SEŠLY DÍVKY S ŠÁTKY A OŠATKAMI.</a:t>
            </a:r>
            <a:endParaRPr lang="cs-CZ" sz="36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00975" y="2708920"/>
            <a:ext cx="735540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OŠATKA JE NÁDOBA UPLETENÁ Z PRUTŮ NEBO ZE SLÁMY. JE KULATÁ A DŘÍVE SE DO NÍ DÁVAL CHLÉB.</a:t>
            </a:r>
          </a:p>
        </p:txBody>
      </p:sp>
    </p:spTree>
    <p:extLst>
      <p:ext uri="{BB962C8B-B14F-4D97-AF65-F5344CB8AC3E}">
        <p14:creationId xmlns:p14="http://schemas.microsoft.com/office/powerpoint/2010/main" xmlns="" val="3346180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7194" y="4437112"/>
            <a:ext cx="747408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KTERÉ DÍVCE PŘI BÁSNI VYPADL ŠÁTEK Z OŠATKY, TA SE MĚLA DO 1 ROKA VDÁT.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764704"/>
            <a:ext cx="73564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DÍVKY DALY ŠÁTKY DO OŠATEK A TOČILY S NIMI. PŘI TOM ŘÍKALY: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83568" y="1992291"/>
            <a:ext cx="77768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„</a:t>
            </a:r>
            <a:r>
              <a:rPr lang="cs-CZ" sz="3600" b="1" i="1" dirty="0"/>
              <a:t>MILÝ SVATÝ ONDŘEJI, </a:t>
            </a:r>
          </a:p>
          <a:p>
            <a:r>
              <a:rPr lang="cs-CZ" sz="3600" b="1" i="1" dirty="0"/>
              <a:t>PROSÍM TEBE POTAJÍ, </a:t>
            </a:r>
          </a:p>
          <a:p>
            <a:r>
              <a:rPr lang="cs-CZ" sz="3600" b="1" i="1" dirty="0"/>
              <a:t>ABY SE MI VE SNU ZJEVIL TEN, </a:t>
            </a:r>
          </a:p>
          <a:p>
            <a:r>
              <a:rPr lang="cs-CZ" sz="3600" b="1" i="1" dirty="0"/>
              <a:t>KTERÝ JE MĚ ZA MUŽE USOUZEN</a:t>
            </a:r>
            <a:r>
              <a:rPr lang="cs-CZ" sz="3600" b="1" i="1" dirty="0" smtClean="0"/>
              <a:t>.</a:t>
            </a:r>
            <a:r>
              <a:rPr lang="cs-CZ" sz="3600" dirty="0" smtClean="0"/>
              <a:t>“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440728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6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1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25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196752"/>
            <a:ext cx="72728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432003"/>
                </a:solidFill>
              </a:rPr>
              <a:t>PRANOSTIKY</a:t>
            </a:r>
            <a:endParaRPr lang="cs-CZ" sz="5400" b="1" dirty="0">
              <a:solidFill>
                <a:srgbClr val="4320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95219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7917" y="836712"/>
            <a:ext cx="74440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SVATÉHO ONDŘEJE KONEC POCENÍ.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87917" y="1628800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MÁ-LI ONDŘEJ NA STROMECH KAPKY, BUDE PŘÍŠTÍ ROK HODNĚ OVOCE.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7917" y="2888917"/>
            <a:ext cx="73448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SVATÝ ONDŘEJ DĚLÁ LED A SVATÝ JIŘÍ JEJ LÁME.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87917" y="4197281"/>
            <a:ext cx="77768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SVATÉHO ONDŘEJE HOĎ DŘÍVKO NA VODU: POPLAVE-LI, </a:t>
            </a:r>
            <a:r>
              <a:rPr lang="cs-CZ" sz="3600" dirty="0" smtClean="0"/>
              <a:t>BUDE </a:t>
            </a:r>
            <a:r>
              <a:rPr lang="cs-CZ" sz="3600" dirty="0" smtClean="0"/>
              <a:t>MOKRÝ ROK. ZŮSTANE-LI NA POVRCHU TIŠE, BUDE SUCHÝ ROK.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01535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63858" y="336365"/>
            <a:ext cx="489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KOLIK NAPOČÍTÁŠ RYB?</a:t>
            </a:r>
            <a:endParaRPr lang="cs-CZ" sz="3600" b="1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0" y="5517232"/>
            <a:ext cx="9144000" cy="0"/>
          </a:xfrm>
          <a:prstGeom prst="line">
            <a:avLst/>
          </a:prstGeom>
          <a:ln w="38100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7629155" y="6633787"/>
            <a:ext cx="1191317" cy="0"/>
          </a:xfrm>
          <a:prstGeom prst="line">
            <a:avLst/>
          </a:prstGeom>
          <a:ln w="38100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1475285" y="6647642"/>
            <a:ext cx="1191317" cy="0"/>
          </a:xfrm>
          <a:prstGeom prst="line">
            <a:avLst/>
          </a:prstGeom>
          <a:ln w="38100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4309974" y="6633787"/>
            <a:ext cx="1191317" cy="0"/>
          </a:xfrm>
          <a:prstGeom prst="line">
            <a:avLst/>
          </a:prstGeom>
          <a:ln w="38100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user\AppData\Local\Microsoft\Windows\Temporary Internet Files\Content.IE5\8F2DFP91\MP9003092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340768"/>
            <a:ext cx="1324744" cy="883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2" descr="C:\Users\user\AppData\Local\Microsoft\Windows\Temporary Internet Files\Content.IE5\8F2DFP91\MP9003092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80888" y="3501008"/>
            <a:ext cx="1324744" cy="883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2" descr="C:\Users\user\AppData\Local\Microsoft\Windows\Temporary Internet Files\Content.IE5\8F2DFP91\MP9003092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40619" y="1268760"/>
            <a:ext cx="1324744" cy="883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2" descr="C:\Users\user\AppData\Local\Microsoft\Windows\Temporary Internet Files\Content.IE5\8F2DFP91\MP9003092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37379" y="4149080"/>
            <a:ext cx="1324744" cy="883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2" descr="C:\Users\user\AppData\Local\Microsoft\Windows\Temporary Internet Files\Content.IE5\8F2DFP91\MP9003092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75007" y="5728914"/>
            <a:ext cx="1324744" cy="883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ser\AppData\Local\Microsoft\Windows\Temporary Internet Files\Content.IE5\YF4L1VQN\MP9004050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71600" y="4828012"/>
            <a:ext cx="752128" cy="429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3" descr="C:\Users\user\AppData\Local\Microsoft\Windows\Temporary Internet Files\Content.IE5\YF4L1VQN\MP90040503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564904"/>
            <a:ext cx="1940260" cy="1108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3" descr="C:\Users\user\AppData\Local\Microsoft\Windows\Temporary Internet Files\Content.IE5\YF4L1VQN\MP90040503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151923"/>
            <a:ext cx="970130" cy="554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3" descr="C:\Users\user\AppData\Local\Microsoft\Windows\Temporary Internet Files\Content.IE5\YF4L1VQN\MP90040503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1760" y="2458988"/>
            <a:ext cx="1940260" cy="1108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3" descr="C:\Users\user\AppData\Local\Microsoft\Windows\Temporary Internet Files\Content.IE5\YF4L1VQN\MP90040503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84418" y="5805264"/>
            <a:ext cx="1449914" cy="828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3" descr="C:\Users\user\AppData\Local\Microsoft\Windows\Temporary Internet Files\Content.IE5\YF4L1VQN\MP90040503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065786"/>
            <a:ext cx="1940260" cy="1108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C:\Users\user\AppData\Local\Microsoft\Windows\Temporary Internet Files\Content.IE5\YF4L1VQN\MC90042838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42592" y="2706283"/>
            <a:ext cx="1039061" cy="1303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3" descr="C:\Users\user\AppData\Local\Microsoft\Windows\Temporary Internet Files\Content.IE5\YF4L1VQN\MP90040503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224530"/>
            <a:ext cx="1808220" cy="1033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4" descr="C:\Users\user\AppData\Local\Microsoft\Windows\Temporary Internet Files\Content.IE5\YF4L1VQN\MC90042838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22389" y="2564904"/>
            <a:ext cx="1039061" cy="1303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4" descr="C:\Users\user\AppData\Local\Microsoft\Windows\Temporary Internet Files\Content.IE5\YF4L1VQN\MC90042838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99751" y="53381"/>
            <a:ext cx="1039061" cy="1303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4" descr="C:\Users\user\AppData\Local\Microsoft\Windows\Temporary Internet Files\Content.IE5\YF4L1VQN\MC90042838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0151" y="3728732"/>
            <a:ext cx="1039061" cy="1303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4" descr="C:\Users\user\AppData\Local\Microsoft\Windows\Temporary Internet Files\Content.IE5\YF4L1VQN\MC90042838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513" y="617004"/>
            <a:ext cx="1039061" cy="1303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4" descr="C:\Users\user\AppData\Local\Microsoft\Windows\Temporary Internet Files\Content.IE5\YF4L1VQN\MC90042838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2539" y="5523926"/>
            <a:ext cx="1039061" cy="1303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ser\AppData\Local\Microsoft\Windows\Temporary Internet Files\Content.IE5\YF4L1VQN\MC90035610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49207" y="4445335"/>
            <a:ext cx="1794053" cy="765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user\AppData\Local\Microsoft\Windows\Temporary Internet Files\Content.IE5\RPKIB9GU\MM900336950[1].gif"/>
          <p:cNvPicPr>
            <a:picLocks noChangeAspect="1" noChangeArrowheads="1" noCrop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8194" y="1974354"/>
            <a:ext cx="904875" cy="590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ser\AppData\Local\Microsoft\Windows\Temporary Internet Files\Content.IE5\HH3AZGU0\MC90035986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02889" y="988650"/>
            <a:ext cx="1814170" cy="793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C:\Users\user\AppData\Local\Microsoft\Windows\Temporary Internet Files\Content.IE5\FC5NWPJE\MC90042823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95844" y="3216659"/>
            <a:ext cx="1927225" cy="1187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ser\AppData\Local\Microsoft\Windows\Temporary Internet Files\Content.IE5\FC5NWPJE\MC90042823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77043" y="1620146"/>
            <a:ext cx="1927225" cy="1187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C:\Users\user\AppData\Local\Microsoft\Windows\Temporary Internet Files\Content.IE5\FC5NWPJE\MC90042823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88324" y="4224530"/>
            <a:ext cx="1927225" cy="1187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746928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u="sng" dirty="0">
                <a:hlinkClick r:id="rId2"/>
              </a:rPr>
              <a:t>http://www.pptbackgrounds.net/uploads/autumn-leaves-yellow-powerpoint-backgrounds.jpg</a:t>
            </a:r>
            <a:endParaRPr lang="cs-CZ" dirty="0"/>
          </a:p>
          <a:p>
            <a:r>
              <a:rPr lang="cs-CZ" dirty="0" err="1"/>
              <a:t>Šottnerová</a:t>
            </a:r>
            <a:r>
              <a:rPr lang="cs-CZ" dirty="0"/>
              <a:t> Dagmar (2009)</a:t>
            </a:r>
            <a:r>
              <a:rPr lang="cs-CZ" i="1" dirty="0"/>
              <a:t>, Lidové tradice</a:t>
            </a:r>
            <a:r>
              <a:rPr lang="cs-CZ" dirty="0"/>
              <a:t>, str. 108 - 109., nakl. </a:t>
            </a:r>
            <a:r>
              <a:rPr lang="cs-CZ" dirty="0" err="1"/>
              <a:t>Rubico</a:t>
            </a:r>
            <a:r>
              <a:rPr lang="cs-CZ" dirty="0"/>
              <a:t>, Olomouc, ISBN 978-80-7346-096-9.</a:t>
            </a:r>
          </a:p>
          <a:p>
            <a:r>
              <a:rPr lang="cs-CZ" dirty="0" smtClean="0"/>
              <a:t>Klipart – Microsoft </a:t>
            </a:r>
            <a:r>
              <a:rPr lang="cs-CZ" dirty="0" err="1" smtClean="0"/>
              <a:t>word</a:t>
            </a:r>
            <a:r>
              <a:rPr lang="cs-CZ" smtClean="0"/>
              <a:t>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4240631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327</Words>
  <Application>Microsoft Office PowerPoint</Application>
  <PresentationFormat>Předvádění na obrazovce (4:3)</PresentationFormat>
  <Paragraphs>45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36</cp:revision>
  <dcterms:created xsi:type="dcterms:W3CDTF">2014-02-18T13:32:32Z</dcterms:created>
  <dcterms:modified xsi:type="dcterms:W3CDTF">2014-07-23T10:59:51Z</dcterms:modified>
</cp:coreProperties>
</file>