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E0DEB-29C7-4B5A-BBDC-78C4971A60E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E4E9F-93B0-42E6-83F3-DB2AEDB64F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955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E0DEB-29C7-4B5A-BBDC-78C4971A60E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E4E9F-93B0-42E6-83F3-DB2AEDB64F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9185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E0DEB-29C7-4B5A-BBDC-78C4971A60E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E4E9F-93B0-42E6-83F3-DB2AEDB64F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35384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E0DEB-29C7-4B5A-BBDC-78C4971A60E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E4E9F-93B0-42E6-83F3-DB2AEDB64F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7202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E0DEB-29C7-4B5A-BBDC-78C4971A60E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E4E9F-93B0-42E6-83F3-DB2AEDB64F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0269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E0DEB-29C7-4B5A-BBDC-78C4971A60E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E4E9F-93B0-42E6-83F3-DB2AEDB64F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1114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E0DEB-29C7-4B5A-BBDC-78C4971A60E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E4E9F-93B0-42E6-83F3-DB2AEDB64F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853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E0DEB-29C7-4B5A-BBDC-78C4971A60E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E4E9F-93B0-42E6-83F3-DB2AEDB64F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4492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E0DEB-29C7-4B5A-BBDC-78C4971A60E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E4E9F-93B0-42E6-83F3-DB2AEDB64F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9394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E0DEB-29C7-4B5A-BBDC-78C4971A60E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E4E9F-93B0-42E6-83F3-DB2AEDB64F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8883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E0DEB-29C7-4B5A-BBDC-78C4971A60E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E4E9F-93B0-42E6-83F3-DB2AEDB64F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82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FE0DEB-29C7-4B5A-BBDC-78C4971A60EA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2E4E9F-93B0-42E6-83F3-DB2AEDB64F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5564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zinami.cz/wp-content/uploads/pokoj_pro_teenagera3.jpg" TargetMode="External"/><Relationship Id="rId2" Type="http://schemas.openxmlformats.org/officeDocument/2006/relationships/hyperlink" Target="http://www.artleo.com/pic/201108/1366x768/artleo.com-4992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2682088"/>
              </p:ext>
            </p:extLst>
          </p:nvPr>
        </p:nvGraphicFramePr>
        <p:xfrm>
          <a:off x="688022" y="1933053"/>
          <a:ext cx="7556386" cy="4601156"/>
        </p:xfrm>
        <a:graphic>
          <a:graphicData uri="http://schemas.openxmlformats.org/drawingml/2006/table">
            <a:tbl>
              <a:tblPr firstRow="1" firstCol="1" bandRow="1">
                <a:tableStyleId>{7E9639D4-E3E2-4D34-9284-5A2195B3D0D7}</a:tableStyleId>
              </a:tblPr>
              <a:tblGrid>
                <a:gridCol w="2727492"/>
                <a:gridCol w="4828894"/>
              </a:tblGrid>
              <a:tr h="8599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Název školy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Centrum Bazalka – Základní škola speciální a Mateřská škola speciální, o.p.s.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4957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Téma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Svátky  v roce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4957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Název DUM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 </a:t>
                      </a:r>
                      <a:r>
                        <a:rPr lang="cs-CZ" sz="1600" b="1" smtClean="0">
                          <a:effectLst/>
                        </a:rPr>
                        <a:t>4.prosinec</a:t>
                      </a:r>
                      <a:r>
                        <a:rPr lang="cs-CZ" sz="1600" b="1" baseline="0" smtClean="0">
                          <a:effectLst/>
                        </a:rPr>
                        <a:t> </a:t>
                      </a:r>
                      <a:r>
                        <a:rPr lang="cs-CZ" sz="1600" b="1" baseline="0" dirty="0" smtClean="0">
                          <a:effectLst/>
                        </a:rPr>
                        <a:t>– (Svatá) Barbora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763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Popis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Zvyky, tradice a pranostiky svátku </a:t>
                      </a:r>
                      <a:r>
                        <a:rPr lang="cs-CZ" sz="1600" b="1" dirty="0" smtClean="0">
                          <a:effectLst/>
                        </a:rPr>
                        <a:t>4.prosince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4957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Ročník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7</a:t>
                      </a:r>
                      <a:r>
                        <a:rPr lang="cs-CZ" sz="1600" b="1" dirty="0" smtClean="0">
                          <a:effectLst/>
                        </a:rPr>
                        <a:t>.-10. </a:t>
                      </a:r>
                      <a:r>
                        <a:rPr lang="cs-CZ" sz="1600" b="1" dirty="0">
                          <a:effectLst/>
                        </a:rPr>
                        <a:t>třída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4957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Autor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Bc. Hana Štěpková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49572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Číslo projektu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CZ.1.07/1.4.00/21.3826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49572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Číslo materiálu v sadě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VY_32_INOVACE_CS </a:t>
                      </a:r>
                      <a:r>
                        <a:rPr lang="cs-CZ" sz="1800" b="1" u="none" kern="150" smtClean="0">
                          <a:effectLst/>
                          <a:latin typeface="Calibri"/>
                          <a:ea typeface="SimSun"/>
                          <a:cs typeface="Mangal"/>
                        </a:rPr>
                        <a:t>17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49572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Vzdělávací oblast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Člověk a společnost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</a:tbl>
          </a:graphicData>
        </a:graphic>
      </p:graphicFrame>
      <p:pic>
        <p:nvPicPr>
          <p:cNvPr id="6" name="Zástupný symbol pro obsah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291" y="362932"/>
            <a:ext cx="5778531" cy="11276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1709" y="0"/>
            <a:ext cx="3178106" cy="1484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0805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725876"/>
            <a:ext cx="61206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PROSINEC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988840"/>
            <a:ext cx="78488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4. PROSINEC – (SVATÁ) BARBORA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8120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74888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BARBORA ŽILA V TURECKU. JEJÍ OTEC MĚL O NI STRACH, A TAK JI ZAVŘEL VE VĚŽI.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33589" y="2852936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TAM MĚLA BARBORA POHODLÍ A TAKÉ SLUHU.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33589" y="4302224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SLUHA JÍ POVĚDĚL O BOHU A ONA V NĚJ UVĚŘILA.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105337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65459" y="980728"/>
            <a:ext cx="72728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JEJÍ OTEC NEMĚL RÁD LIDI, KTEŘÍ VĚŘILI V BOHA. KDYŽ SE DOVĚDĚL, ŽE BARBORA V NĚJ VĚŘÍ, VELMI SE ZLOBIL.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65459" y="3429000"/>
            <a:ext cx="72728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BARBORA Z VĚŽE UTEKLA, ALE CHYTILI JI. PAK JI MUČILI A NAKONEC POPRAVILI.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783625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448378"/>
            <a:ext cx="76328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ZVYKY A TRADICE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9033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1580" y="910533"/>
            <a:ext cx="77768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SVATOU BARBORU TRHAJÍ DÍVKY VĚTVIČKY Z TŘEŠNĚ. ŘÍKAJÍ JIM </a:t>
            </a:r>
            <a:r>
              <a:rPr lang="cs-CZ" sz="3600" b="1" dirty="0" smtClean="0"/>
              <a:t>„BARBORKY.“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0945" y="4653136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KDYŽ DÍVCE VĚTVIČKA DO ŠTĚDRÉHO DNE VYKVETE, DO ROKA SE VDÁ.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70945" y="2708920"/>
            <a:ext cx="78488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NĚKTERÁ DĚVČATA SI TRHAJÍ BARBOREK VÍCE A KAŽDÉ DAJÍ JMÉNO CHLAPCE, KTERÝ SE JIM LÍBÍ.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85666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240663"/>
            <a:ext cx="67687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PRANOSTIKY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9290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64704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SVATÁ BARBORKA VYHÁNÍ DŘEVO ZE DVORKA.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980879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 SVATÉ BARBOŘE LEŽÍVÁ SNÍH NA DVOŘE.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45599" y="3284984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JAKÉ POČASÍ NA SVATOU BARBORU, TAKOVÉ BÝVÁ CELÝ ADVENT.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4581128"/>
            <a:ext cx="74168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JE-LI NA DEN SVATÉ BARBORY MNOHO JINOVATKY NA STROMECH, BUDE HODNĚ OVOCE V BUDOUCÍM ROCE.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219595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mezinami.cz/wp-content/uploads/pokoj_pro_teenagera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725646"/>
            <a:ext cx="6572179" cy="3999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34188" y="188640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KDE TO JE?</a:t>
            </a:r>
            <a:endParaRPr lang="cs-CZ" sz="3600" b="1" dirty="0"/>
          </a:p>
        </p:txBody>
      </p:sp>
      <p:pic>
        <p:nvPicPr>
          <p:cNvPr id="1028" name="Picture 4" descr="http://www.mezinami.cz/wp-content/uploads/pokoj_pro_teenagera3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8" t="52236" r="77058" b="14806"/>
          <a:stretch/>
        </p:blipFill>
        <p:spPr bwMode="auto">
          <a:xfrm>
            <a:off x="3635896" y="5198216"/>
            <a:ext cx="1349829" cy="1396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mezinami.cz/wp-content/uploads/pokoj_pro_teenagera3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17421" r="42604" b="68789"/>
          <a:stretch/>
        </p:blipFill>
        <p:spPr bwMode="auto">
          <a:xfrm>
            <a:off x="179511" y="5617177"/>
            <a:ext cx="576064" cy="70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mezinami.cz/wp-content/uploads/pokoj_pro_teenagera3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48" t="35929" r="75704" b="47378"/>
          <a:stretch/>
        </p:blipFill>
        <p:spPr bwMode="auto">
          <a:xfrm>
            <a:off x="2654704" y="5654119"/>
            <a:ext cx="740626" cy="667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http://www.mezinami.cz/wp-content/uploads/pokoj_pro_teenagera3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461" t="50047" r="6398" b="34992"/>
          <a:stretch/>
        </p:blipFill>
        <p:spPr bwMode="auto">
          <a:xfrm>
            <a:off x="1058599" y="5585208"/>
            <a:ext cx="1312335" cy="751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http://www.mezinami.cz/wp-content/uploads/pokoj_pro_teenagera3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387" t="29760" r="31186" b="50000"/>
          <a:stretch/>
        </p:blipFill>
        <p:spPr bwMode="auto">
          <a:xfrm>
            <a:off x="5386568" y="5556170"/>
            <a:ext cx="696686" cy="809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http://www.mezinami.cz/wp-content/uploads/pokoj_pro_teenagera3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264" t="44639" r="26643" b="26329"/>
          <a:stretch/>
        </p:blipFill>
        <p:spPr bwMode="auto">
          <a:xfrm>
            <a:off x="6300192" y="5204535"/>
            <a:ext cx="1103086" cy="1161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http://www.mezinami.cz/wp-content/uploads/pokoj_pro_teenagera3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47" t="12500" r="63305" b="49840"/>
          <a:stretch/>
        </p:blipFill>
        <p:spPr bwMode="auto">
          <a:xfrm>
            <a:off x="7812360" y="4859483"/>
            <a:ext cx="1118604" cy="1506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http://www.mezinami.cz/wp-content/uploads/pokoj_pro_teenagera3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132" t="50551" r="41156" b="30133"/>
          <a:stretch/>
        </p:blipFill>
        <p:spPr bwMode="auto">
          <a:xfrm>
            <a:off x="7841389" y="3717032"/>
            <a:ext cx="957944" cy="772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18869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>
                <a:hlinkClick r:id="rId2"/>
              </a:rPr>
              <a:t>http://www.artleo.com/pic/201108/1366x768/artleo.com-4992.jpg</a:t>
            </a:r>
            <a:endParaRPr lang="cs-CZ" dirty="0"/>
          </a:p>
          <a:p>
            <a:r>
              <a:rPr lang="cs-CZ" dirty="0" err="1"/>
              <a:t>Šottnerová</a:t>
            </a:r>
            <a:r>
              <a:rPr lang="cs-CZ" dirty="0"/>
              <a:t> Dagmar (2009)</a:t>
            </a:r>
            <a:r>
              <a:rPr lang="cs-CZ" i="1" dirty="0"/>
              <a:t>, Lidové tradice</a:t>
            </a:r>
            <a:r>
              <a:rPr lang="cs-CZ" dirty="0"/>
              <a:t>, str. 112 - 114, nakl. </a:t>
            </a:r>
            <a:r>
              <a:rPr lang="cs-CZ" dirty="0" err="1"/>
              <a:t>Rubico</a:t>
            </a:r>
            <a:r>
              <a:rPr lang="cs-CZ" dirty="0"/>
              <a:t>, Olomouc, ISBN 978-80-7346-096-9.</a:t>
            </a:r>
          </a:p>
          <a:p>
            <a:r>
              <a:rPr lang="cs-CZ" u="sng" dirty="0">
                <a:hlinkClick r:id="rId3"/>
              </a:rPr>
              <a:t>http://www.mezinami.cz/wp-content/uploads/pokoj_pro_teenagera3.jpg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541597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248</Words>
  <Application>Microsoft Office PowerPoint</Application>
  <PresentationFormat>Předvádění na obrazovce (4:3)</PresentationFormat>
  <Paragraphs>40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24</cp:revision>
  <dcterms:created xsi:type="dcterms:W3CDTF">2014-02-20T11:44:50Z</dcterms:created>
  <dcterms:modified xsi:type="dcterms:W3CDTF">2014-07-23T07:10:31Z</dcterms:modified>
</cp:coreProperties>
</file>