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39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67A4-0E12-4F53-8801-E42D24684A5A}" type="datetimeFigureOut">
              <a:rPr lang="cs-CZ" smtClean="0"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FF349-4443-436C-846D-6A6A3C8F33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0181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67A4-0E12-4F53-8801-E42D24684A5A}" type="datetimeFigureOut">
              <a:rPr lang="cs-CZ" smtClean="0"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FF349-4443-436C-846D-6A6A3C8F33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899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67A4-0E12-4F53-8801-E42D24684A5A}" type="datetimeFigureOut">
              <a:rPr lang="cs-CZ" smtClean="0"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FF349-4443-436C-846D-6A6A3C8F33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3749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67A4-0E12-4F53-8801-E42D24684A5A}" type="datetimeFigureOut">
              <a:rPr lang="cs-CZ" smtClean="0"/>
              <a:t>23.7.2014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FF349-4443-436C-846D-6A6A3C8F33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4645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67A4-0E12-4F53-8801-E42D24684A5A}" type="datetimeFigureOut">
              <a:rPr lang="cs-CZ" smtClean="0"/>
              <a:t>23.7.2014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FF349-4443-436C-846D-6A6A3C8F33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2223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67A4-0E12-4F53-8801-E42D24684A5A}" type="datetimeFigureOut">
              <a:rPr lang="cs-CZ" smtClean="0"/>
              <a:t>23.7.2014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FF349-4443-436C-846D-6A6A3C8F33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2425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67A4-0E12-4F53-8801-E42D24684A5A}" type="datetimeFigureOut">
              <a:rPr lang="cs-CZ" smtClean="0"/>
              <a:t>23.7.2014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FF349-4443-436C-846D-6A6A3C8F33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749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67A4-0E12-4F53-8801-E42D24684A5A}" type="datetimeFigureOut">
              <a:rPr lang="cs-CZ" smtClean="0"/>
              <a:t>23.7.2014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FF349-4443-436C-846D-6A6A3C8F33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7933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67A4-0E12-4F53-8801-E42D24684A5A}" type="datetimeFigureOut">
              <a:rPr lang="cs-CZ" smtClean="0"/>
              <a:t>23.7.2014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FF349-4443-436C-846D-6A6A3C8F33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5030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67A4-0E12-4F53-8801-E42D24684A5A}" type="datetimeFigureOut">
              <a:rPr lang="cs-CZ" smtClean="0"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FF349-4443-436C-846D-6A6A3C8F33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1443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F67A4-0E12-4F53-8801-E42D24684A5A}" type="datetimeFigureOut">
              <a:rPr lang="cs-CZ" smtClean="0"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FF349-4443-436C-846D-6A6A3C8F33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3397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F67A4-0E12-4F53-8801-E42D24684A5A}" type="datetimeFigureOut">
              <a:rPr lang="cs-CZ" smtClean="0"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FF349-4443-436C-846D-6A6A3C8F33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4641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wmf"/><Relationship Id="rId4" Type="http://schemas.openxmlformats.org/officeDocument/2006/relationships/image" Target="../media/image6.gif"/><Relationship Id="rId9" Type="http://schemas.openxmlformats.org/officeDocument/2006/relationships/image" Target="../media/image11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rtleo.com/pic/201108/1366x768/artleo.com-4992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1863008"/>
              </p:ext>
            </p:extLst>
          </p:nvPr>
        </p:nvGraphicFramePr>
        <p:xfrm>
          <a:off x="611560" y="1916832"/>
          <a:ext cx="7992888" cy="4707350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2736304"/>
                <a:gridCol w="5256584"/>
              </a:tblGrid>
              <a:tr h="8689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</a:rPr>
                        <a:t>Název školy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Centrum Bazalka – Základní škola speciální a Mateřská škola speciální, o.p.s.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 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627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</a:rPr>
                        <a:t>Téma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 Svátky  v roce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627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</a:rPr>
                        <a:t>Název DUM</a:t>
                      </a:r>
                      <a:endParaRPr lang="cs-CZ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>
                          <a:effectLst/>
                        </a:rPr>
                        <a:t> </a:t>
                      </a:r>
                      <a:r>
                        <a:rPr lang="cs-CZ" sz="1600" b="1" smtClean="0">
                          <a:effectLst/>
                        </a:rPr>
                        <a:t>6.prosinec - Mikuláš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903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</a:rPr>
                        <a:t>Popis</a:t>
                      </a:r>
                      <a:endParaRPr lang="cs-CZ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 Zvyky, tradice a pranostiky svátku </a:t>
                      </a:r>
                      <a:r>
                        <a:rPr lang="cs-CZ" sz="1600" b="1" dirty="0" smtClean="0">
                          <a:effectLst/>
                        </a:rPr>
                        <a:t>6.prosince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627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</a:rPr>
                        <a:t>Ročník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 7</a:t>
                      </a:r>
                      <a:r>
                        <a:rPr lang="cs-CZ" sz="1600" b="1" dirty="0" smtClean="0">
                          <a:effectLst/>
                        </a:rPr>
                        <a:t>.-10. </a:t>
                      </a:r>
                      <a:r>
                        <a:rPr lang="cs-CZ" sz="1600" b="1" dirty="0">
                          <a:effectLst/>
                        </a:rPr>
                        <a:t>třída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627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</a:rPr>
                        <a:t>Autor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 Bc. Hana Štěpková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6274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 dirty="0">
                          <a:effectLst/>
                          <a:latin typeface="Calibri"/>
                          <a:ea typeface="SimSun"/>
                          <a:cs typeface="Mangal"/>
                        </a:rPr>
                        <a:t>Číslo projektu</a:t>
                      </a:r>
                      <a:endParaRPr lang="cs-CZ" sz="1200" u="none" kern="150" dirty="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>
                          <a:effectLst/>
                          <a:latin typeface="Calibri"/>
                          <a:ea typeface="SimSun"/>
                          <a:cs typeface="Mangal"/>
                        </a:rPr>
                        <a:t>CZ.1.07/1.4.00/21.3826</a:t>
                      </a:r>
                      <a:endParaRPr lang="cs-CZ" sz="1200" u="none" kern="15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</a:tr>
              <a:tr h="46274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>
                          <a:effectLst/>
                          <a:latin typeface="Calibri"/>
                          <a:ea typeface="SimSun"/>
                          <a:cs typeface="Mangal"/>
                        </a:rPr>
                        <a:t>Číslo materiálu v sadě</a:t>
                      </a:r>
                      <a:endParaRPr lang="cs-CZ" sz="1200" u="none" kern="15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>
                          <a:effectLst/>
                          <a:latin typeface="Calibri"/>
                          <a:ea typeface="SimSun"/>
                          <a:cs typeface="Mangal"/>
                        </a:rPr>
                        <a:t>VY_32_INOVACE_CS </a:t>
                      </a:r>
                      <a:r>
                        <a:rPr lang="cs-CZ" sz="1800" b="1" u="none" kern="150" smtClean="0">
                          <a:effectLst/>
                          <a:latin typeface="Calibri"/>
                          <a:ea typeface="SimSun"/>
                          <a:cs typeface="Mangal"/>
                        </a:rPr>
                        <a:t>18</a:t>
                      </a:r>
                      <a:endParaRPr lang="cs-CZ" sz="1200" u="none" kern="15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</a:tr>
              <a:tr h="46274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>
                          <a:effectLst/>
                          <a:latin typeface="Calibri"/>
                          <a:ea typeface="SimSun"/>
                          <a:cs typeface="Mangal"/>
                        </a:rPr>
                        <a:t>Vzdělávací oblast</a:t>
                      </a:r>
                      <a:endParaRPr lang="cs-CZ" sz="1200" u="none" kern="15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 dirty="0">
                          <a:effectLst/>
                          <a:latin typeface="Calibri"/>
                          <a:ea typeface="SimSun"/>
                          <a:cs typeface="Mangal"/>
                        </a:rPr>
                        <a:t>Člověk a společnost</a:t>
                      </a:r>
                      <a:endParaRPr lang="cs-CZ" sz="1200" u="none" kern="150" dirty="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</a:tr>
            </a:tbl>
          </a:graphicData>
        </a:graphic>
      </p:graphicFrame>
      <p:pic>
        <p:nvPicPr>
          <p:cNvPr id="6" name="Zástupný symbol pro obsah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29" y="213101"/>
            <a:ext cx="5778531" cy="112766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152" y="0"/>
            <a:ext cx="2869847" cy="134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296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54812" y="620688"/>
            <a:ext cx="56886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chemeClr val="accent1">
                    <a:lumMod val="75000"/>
                  </a:schemeClr>
                </a:solidFill>
              </a:rPr>
              <a:t>PROSINEC</a:t>
            </a:r>
            <a:endParaRPr lang="cs-CZ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2060848"/>
            <a:ext cx="70328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6. PROSINEC - MIKULÁŠ</a:t>
            </a:r>
            <a:endParaRPr lang="cs-CZ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131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9572" y="908720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MIKULÁŠ SE NARODIL VE MĚSTĚ PATARI. 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19572" y="1555051"/>
            <a:ext cx="75608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VÍME O NĚM HLAVNĚ TO, ŽE BYL VELMI ŠTĚDRÝ, RÁD OBDAROVÁVAL CHUDÉ A TI HO PROTO MĚLI RÁDI.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9572" y="3330159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PODLE JEDNOHO PŘÍBĚHU POMOHL MIKULÁŠ CHUDÉMU OBCHODNÍKOVI.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19572" y="4636413"/>
            <a:ext cx="7740860" cy="23309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TENTO MUŽ NEMĚL UŽ VŮBEC ŽÁDNÉ PENÍZE, ALE POTŘEBOVAL JEŠTĚ ZAPLATIT SVŮJ DLUH.</a:t>
            </a:r>
          </a:p>
          <a:p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116780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908720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JEDINÉ, CO MOHL UDĚLAT, BYLO PRODAT SVÉ TŘI DCERY.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2214883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KDYŽ SE O TOM DOSLECHL MIKULÁŠ, TAK VZAL PENÍZE A VEČER JE TAJNĚ HÁZEL DO POKOJE TĚCH TŘÍ DCER.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83568" y="4124850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TOHLE DĚLAL TŘI VEČERY PO SOBĚ. OBCHODNÍK ZAPLATIL DLUHY, ALE NIKDY NEZJISTIL, KDO MU PENÍZE DAROVAL.</a:t>
            </a:r>
          </a:p>
        </p:txBody>
      </p:sp>
    </p:spTree>
    <p:extLst>
      <p:ext uri="{BB962C8B-B14F-4D97-AF65-F5344CB8AC3E}">
        <p14:creationId xmlns:p14="http://schemas.microsoft.com/office/powerpoint/2010/main" val="33299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268760"/>
            <a:ext cx="65527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chemeClr val="accent1">
                    <a:lumMod val="75000"/>
                  </a:schemeClr>
                </a:solidFill>
              </a:rPr>
              <a:t>ZVYKY A TRADICE</a:t>
            </a:r>
            <a:endParaRPr lang="cs-CZ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141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24996" y="3501008"/>
            <a:ext cx="77768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VEČER PŘED TÍM, NEŽ MÁ SVÁTEK MIKULÁŠ, TEDY </a:t>
            </a:r>
            <a:r>
              <a:rPr lang="cs-CZ" sz="3600" b="1" dirty="0" smtClean="0"/>
              <a:t>5. PROSINCE </a:t>
            </a:r>
            <a:r>
              <a:rPr lang="cs-CZ" sz="3600" dirty="0" smtClean="0"/>
              <a:t>CHODÍ OD DOMU K DOMU  POSTAVY: MIKULÁŠ, ANDĚL A ČERT.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34868" y="980728"/>
            <a:ext cx="81135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DŘÍVE BYLO NĚKOLIK DNÍ PŘED MIKULÁŠEM SLYŠET PRÁSKÁNÍ BIČŮ. ČÍM BLÍŽ BYL MIKULÁŠŮV SVÁTEK, TÍM HLASITĚJI BIČE PRÁSKALY.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062501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55576" y="980728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MIKULÁŠ JE VŽDY JEN JEDEN, ALE ČERTŮ A ANDĚLŮ JE VÍCE.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2564904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MIKULÁŠ DÁVÁ DĚTEM NADÍLKU, ANDĚL MÁ ČASTO V RUCE KNIHU HŘÍCHŮ A ČERT PYTEL A METLU. MŮŽE TO BÝT I JINAK.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580552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224798"/>
            <a:ext cx="71287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chemeClr val="accent1">
                    <a:lumMod val="75000"/>
                  </a:schemeClr>
                </a:solidFill>
              </a:rPr>
              <a:t>PRANOSTIKY</a:t>
            </a:r>
            <a:endParaRPr lang="cs-CZ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585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892961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NAPIJE-LI SE NA MIKULÁŠE PTÁK Z KOLEJE, NENAPIJE SE KŮŇ TŘI MĚSÍCE Z ŘEKY.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2788305"/>
            <a:ext cx="7632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PRŠÍ-LI NA MIKULÁŠE NEBO PADÁ SNÍH, BUDE PŘÍŠTÍ ROK HODNĚ HRACHU.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4293095"/>
            <a:ext cx="7272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NA SVATÉHO MIKULÁŠE UŽ JE ZIMA CELÁ NAŠE.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69782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28408" y="260648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CO KOMU PATŘÍ?</a:t>
            </a:r>
            <a:endParaRPr lang="cs-CZ" sz="3600" b="1" dirty="0"/>
          </a:p>
        </p:txBody>
      </p:sp>
      <p:pic>
        <p:nvPicPr>
          <p:cNvPr id="1027" name="Picture 3" descr="C:\Users\user\AppData\Local\Microsoft\Windows\Temporary Internet Files\Content.IE5\HH3AZGU0\MC9004263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725" y="1255502"/>
            <a:ext cx="1177925" cy="193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user\AppData\Local\Microsoft\Windows\Temporary Internet Files\Content.IE5\HH3AZGU0\MC9003491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925" y="1999884"/>
            <a:ext cx="1945843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AppData\Local\Microsoft\Windows\Temporary Internet Files\Content.IE5\WF3JG237\MM900356707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408" y="2269426"/>
            <a:ext cx="1229365" cy="1229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user\AppData\Local\Microsoft\Windows\Temporary Internet Files\Content.IE5\HH3AZGU0\MP90043182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95364"/>
            <a:ext cx="1593448" cy="150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ser\AppData\Local\Microsoft\Windows\Temporary Internet Files\Content.IE5\WF3JG237\MP90044029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768" y="583813"/>
            <a:ext cx="1205880" cy="176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user\AppData\Local\Microsoft\Windows\Temporary Internet Files\Content.IE5\21JK9UAM\MC900436257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428" y="2516952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ser\AppData\Local\Microsoft\Windows\Temporary Internet Files\Content.IE5\21JK9UAM\MC90041190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05715"/>
            <a:ext cx="1443215" cy="1369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C:\Users\user\AppData\Local\Microsoft\Windows\Temporary Internet Files\Content.IE5\21JK9UAM\MC90030151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648" y="4592240"/>
            <a:ext cx="1058875" cy="182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user\AppData\Local\Microsoft\Windows\Temporary Internet Files\Content.IE5\HH3AZGU0\MC90030442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123" y="5232483"/>
            <a:ext cx="815645" cy="91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C:\Users\user\AppData\Local\Microsoft\Windows\Temporary Internet Files\Content.IE5\HH3AZGU0\MC90030442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147" y="4585839"/>
            <a:ext cx="815645" cy="91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user\AppData\Local\Microsoft\Windows\Temporary Internet Files\Content.IE5\HH3AZGU0\MC90030442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328807"/>
            <a:ext cx="815645" cy="91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C:\Users\user\AppData\Local\Microsoft\Windows\Temporary Internet Files\Content.IE5\FC5NWPJE\MP900442487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512" y="4573694"/>
            <a:ext cx="2699792" cy="1799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57385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u="sng" dirty="0">
                <a:hlinkClick r:id="rId2"/>
              </a:rPr>
              <a:t>http://www.artleo.com/pic/201108/1366x768/artleo.com-4992.jpg</a:t>
            </a:r>
            <a:endParaRPr lang="cs-CZ" dirty="0"/>
          </a:p>
          <a:p>
            <a:r>
              <a:rPr lang="cs-CZ" dirty="0" err="1"/>
              <a:t>Šottnerová</a:t>
            </a:r>
            <a:r>
              <a:rPr lang="cs-CZ" dirty="0"/>
              <a:t> Dagmar (2009)</a:t>
            </a:r>
            <a:r>
              <a:rPr lang="cs-CZ" i="1" dirty="0"/>
              <a:t>, Lidové tradice</a:t>
            </a:r>
            <a:r>
              <a:rPr lang="cs-CZ" dirty="0"/>
              <a:t>, str. 113 - 116, nakl. </a:t>
            </a:r>
            <a:r>
              <a:rPr lang="cs-CZ" dirty="0" err="1"/>
              <a:t>Rubico</a:t>
            </a:r>
            <a:r>
              <a:rPr lang="cs-CZ" dirty="0"/>
              <a:t>, Olomouc, ISBN 978-80-7346-096-9.</a:t>
            </a:r>
          </a:p>
          <a:p>
            <a:r>
              <a:rPr lang="cs-CZ" dirty="0" smtClean="0"/>
              <a:t>Klipart – </a:t>
            </a:r>
            <a:r>
              <a:rPr lang="cs-CZ" smtClean="0"/>
              <a:t>Microsoft Word 2010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32564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307</Words>
  <Application>Microsoft Office PowerPoint</Application>
  <PresentationFormat>Předvádění na obrazovce (4:3)</PresentationFormat>
  <Paragraphs>42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28</cp:revision>
  <dcterms:created xsi:type="dcterms:W3CDTF">2014-02-25T12:06:02Z</dcterms:created>
  <dcterms:modified xsi:type="dcterms:W3CDTF">2014-07-23T10:20:40Z</dcterms:modified>
</cp:coreProperties>
</file>