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8" r:id="rId22"/>
    <p:sldId id="276" r:id="rId23"/>
    <p:sldId id="277" r:id="rId24"/>
    <p:sldId id="279" r:id="rId25"/>
    <p:sldId id="280" r:id="rId26"/>
    <p:sldId id="281" r:id="rId2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E9639D4-E3E2-4D34-9284-5A2195B3D0D7}" styleName="Styl Světlá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172" autoAdjust="0"/>
    <p:restoredTop sz="94660"/>
  </p:normalViewPr>
  <p:slideViewPr>
    <p:cSldViewPr>
      <p:cViewPr varScale="1">
        <p:scale>
          <a:sx n="99" d="100"/>
          <a:sy n="99" d="100"/>
        </p:scale>
        <p:origin x="-22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1787C-DB64-47F2-857A-A45DD14BC8ED}" type="datetimeFigureOut">
              <a:rPr lang="cs-CZ" smtClean="0"/>
              <a:pPr/>
              <a:t>23.7.2014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05C6FF-18AD-424F-B725-12C5817143A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823813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1787C-DB64-47F2-857A-A45DD14BC8ED}" type="datetimeFigureOut">
              <a:rPr lang="cs-CZ" smtClean="0"/>
              <a:pPr/>
              <a:t>23.7.2014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05C6FF-18AD-424F-B725-12C5817143A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787618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1787C-DB64-47F2-857A-A45DD14BC8ED}" type="datetimeFigureOut">
              <a:rPr lang="cs-CZ" smtClean="0"/>
              <a:pPr/>
              <a:t>23.7.2014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05C6FF-18AD-424F-B725-12C5817143A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369548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1787C-DB64-47F2-857A-A45DD14BC8ED}" type="datetimeFigureOut">
              <a:rPr lang="cs-CZ" smtClean="0"/>
              <a:pPr/>
              <a:t>23.7.2014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05C6FF-18AD-424F-B725-12C5817143A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625522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1787C-DB64-47F2-857A-A45DD14BC8ED}" type="datetimeFigureOut">
              <a:rPr lang="cs-CZ" smtClean="0"/>
              <a:pPr/>
              <a:t>23.7.2014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05C6FF-18AD-424F-B725-12C5817143A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533078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1787C-DB64-47F2-857A-A45DD14BC8ED}" type="datetimeFigureOut">
              <a:rPr lang="cs-CZ" smtClean="0"/>
              <a:pPr/>
              <a:t>23.7.2014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05C6FF-18AD-424F-B725-12C5817143A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147665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1787C-DB64-47F2-857A-A45DD14BC8ED}" type="datetimeFigureOut">
              <a:rPr lang="cs-CZ" smtClean="0"/>
              <a:pPr/>
              <a:t>23.7.2014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05C6FF-18AD-424F-B725-12C5817143A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533378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1787C-DB64-47F2-857A-A45DD14BC8ED}" type="datetimeFigureOut">
              <a:rPr lang="cs-CZ" smtClean="0"/>
              <a:pPr/>
              <a:t>23.7.2014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05C6FF-18AD-424F-B725-12C5817143A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696694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1787C-DB64-47F2-857A-A45DD14BC8ED}" type="datetimeFigureOut">
              <a:rPr lang="cs-CZ" smtClean="0"/>
              <a:pPr/>
              <a:t>23.7.2014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05C6FF-18AD-424F-B725-12C5817143A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969535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1787C-DB64-47F2-857A-A45DD14BC8ED}" type="datetimeFigureOut">
              <a:rPr lang="cs-CZ" smtClean="0"/>
              <a:pPr/>
              <a:t>23.7.2014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05C6FF-18AD-424F-B725-12C5817143A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099323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1787C-DB64-47F2-857A-A45DD14BC8ED}" type="datetimeFigureOut">
              <a:rPr lang="cs-CZ" smtClean="0"/>
              <a:pPr/>
              <a:t>23.7.2014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05C6FF-18AD-424F-B725-12C5817143A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119182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71787C-DB64-47F2-857A-A45DD14BC8ED}" type="datetimeFigureOut">
              <a:rPr lang="cs-CZ" smtClean="0"/>
              <a:pPr/>
              <a:t>23.7.2014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05C6FF-18AD-424F-B725-12C5817143A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801577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wmf"/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10" Type="http://schemas.openxmlformats.org/officeDocument/2006/relationships/image" Target="../media/image12.wmf"/><Relationship Id="rId4" Type="http://schemas.openxmlformats.org/officeDocument/2006/relationships/image" Target="../media/image6.jpeg"/><Relationship Id="rId9" Type="http://schemas.openxmlformats.org/officeDocument/2006/relationships/image" Target="../media/image11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artleo.com/pic/201108/1366x768/artleo.com-4992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78930226"/>
              </p:ext>
            </p:extLst>
          </p:nvPr>
        </p:nvGraphicFramePr>
        <p:xfrm>
          <a:off x="683568" y="1988841"/>
          <a:ext cx="7704856" cy="4049565"/>
        </p:xfrm>
        <a:graphic>
          <a:graphicData uri="http://schemas.openxmlformats.org/drawingml/2006/table">
            <a:tbl>
              <a:tblPr firstRow="1" firstCol="1" bandRow="1">
                <a:tableStyleId>{7E9639D4-E3E2-4D34-9284-5A2195B3D0D7}</a:tableStyleId>
              </a:tblPr>
              <a:tblGrid>
                <a:gridCol w="2783904"/>
                <a:gridCol w="4920952"/>
              </a:tblGrid>
              <a:tr h="78862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>
                          <a:effectLst/>
                        </a:rPr>
                        <a:t>Téma</a:t>
                      </a:r>
                      <a:endParaRPr lang="cs-CZ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600" b="1" dirty="0">
                          <a:effectLst/>
                        </a:rPr>
                        <a:t> Svátky  v roce</a:t>
                      </a:r>
                      <a:endParaRPr lang="cs-CZ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/>
                </a:tc>
              </a:tr>
              <a:tr h="40460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>
                          <a:effectLst/>
                        </a:rPr>
                        <a:t>Téma</a:t>
                      </a:r>
                      <a:endParaRPr lang="cs-CZ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600" b="1" dirty="0">
                          <a:effectLst/>
                        </a:rPr>
                        <a:t> Svátky  v roce</a:t>
                      </a:r>
                      <a:endParaRPr lang="cs-CZ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/>
                </a:tc>
              </a:tr>
              <a:tr h="40460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>
                          <a:effectLst/>
                        </a:rPr>
                        <a:t>Název DUM</a:t>
                      </a:r>
                      <a:endParaRPr lang="cs-CZ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600" b="1" dirty="0">
                          <a:effectLst/>
                        </a:rPr>
                        <a:t> </a:t>
                      </a:r>
                      <a:r>
                        <a:rPr lang="cs-CZ" sz="1600" b="1" dirty="0" smtClean="0">
                          <a:effectLst/>
                        </a:rPr>
                        <a:t>Prosinec</a:t>
                      </a:r>
                      <a:r>
                        <a:rPr lang="cs-CZ" sz="1600" b="1" baseline="0" dirty="0" smtClean="0">
                          <a:effectLst/>
                        </a:rPr>
                        <a:t> - Vánoce</a:t>
                      </a:r>
                      <a:endParaRPr lang="cs-CZ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/>
                </a:tc>
              </a:tr>
              <a:tr h="42872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>
                          <a:effectLst/>
                        </a:rPr>
                        <a:t>Popis</a:t>
                      </a:r>
                      <a:endParaRPr lang="cs-CZ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600" b="1" dirty="0">
                          <a:effectLst/>
                        </a:rPr>
                        <a:t> Zvyky, </a:t>
                      </a:r>
                      <a:r>
                        <a:rPr lang="cs-CZ" sz="1600" b="1" dirty="0" smtClean="0">
                          <a:effectLst/>
                        </a:rPr>
                        <a:t>Štědrý</a:t>
                      </a:r>
                      <a:r>
                        <a:rPr lang="cs-CZ" sz="1600" b="1" baseline="0" dirty="0" smtClean="0">
                          <a:effectLst/>
                        </a:rPr>
                        <a:t> </a:t>
                      </a:r>
                      <a:r>
                        <a:rPr lang="cs-CZ" sz="1600" b="1" baseline="0" smtClean="0">
                          <a:effectLst/>
                        </a:rPr>
                        <a:t>den pranostiky</a:t>
                      </a:r>
                      <a:endParaRPr lang="cs-CZ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/>
                </a:tc>
              </a:tr>
              <a:tr h="40460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>
                          <a:effectLst/>
                        </a:rPr>
                        <a:t>Ročník</a:t>
                      </a:r>
                      <a:endParaRPr lang="cs-CZ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600" b="1" dirty="0">
                          <a:effectLst/>
                        </a:rPr>
                        <a:t> 7</a:t>
                      </a:r>
                      <a:r>
                        <a:rPr lang="cs-CZ" sz="1600" b="1" dirty="0" smtClean="0">
                          <a:effectLst/>
                        </a:rPr>
                        <a:t>.-10. </a:t>
                      </a:r>
                      <a:r>
                        <a:rPr lang="cs-CZ" sz="1600" b="1" dirty="0">
                          <a:effectLst/>
                        </a:rPr>
                        <a:t>třída</a:t>
                      </a:r>
                      <a:endParaRPr lang="cs-CZ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/>
                </a:tc>
              </a:tr>
              <a:tr h="40460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>
                          <a:effectLst/>
                        </a:rPr>
                        <a:t>Autor</a:t>
                      </a:r>
                      <a:endParaRPr lang="cs-CZ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600" b="1" dirty="0">
                          <a:effectLst/>
                        </a:rPr>
                        <a:t> Bc. Hana Štěpková</a:t>
                      </a:r>
                      <a:endParaRPr lang="cs-CZ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/>
                </a:tc>
              </a:tr>
              <a:tr h="40460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800" b="1" u="none" kern="150" dirty="0">
                          <a:effectLst/>
                          <a:latin typeface="Calibri"/>
                          <a:ea typeface="SimSun"/>
                          <a:cs typeface="Mangal"/>
                        </a:rPr>
                        <a:t>Číslo projektu</a:t>
                      </a:r>
                      <a:endParaRPr lang="cs-CZ" sz="1200" u="none" kern="150" dirty="0">
                        <a:effectLst/>
                        <a:latin typeface="Times New Roman"/>
                        <a:ea typeface="SimSun"/>
                        <a:cs typeface="Mangal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800" b="1" u="none" kern="150">
                          <a:effectLst/>
                          <a:latin typeface="Calibri"/>
                          <a:ea typeface="SimSun"/>
                          <a:cs typeface="Mangal"/>
                        </a:rPr>
                        <a:t>CZ.1.07/1.4.00/21.3826</a:t>
                      </a:r>
                      <a:endParaRPr lang="cs-CZ" sz="1200" u="none" kern="150">
                        <a:effectLst/>
                        <a:latin typeface="Times New Roman"/>
                        <a:ea typeface="SimSun"/>
                        <a:cs typeface="Mangal"/>
                      </a:endParaRPr>
                    </a:p>
                  </a:txBody>
                  <a:tcPr marL="68580" marR="68580" marT="9525" marB="0"/>
                </a:tc>
              </a:tr>
              <a:tr h="40460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800" b="1" u="none" kern="150">
                          <a:effectLst/>
                          <a:latin typeface="Calibri"/>
                          <a:ea typeface="SimSun"/>
                          <a:cs typeface="Mangal"/>
                        </a:rPr>
                        <a:t>Číslo materiálu v sadě</a:t>
                      </a:r>
                      <a:endParaRPr lang="cs-CZ" sz="1200" u="none" kern="150">
                        <a:effectLst/>
                        <a:latin typeface="Times New Roman"/>
                        <a:ea typeface="SimSun"/>
                        <a:cs typeface="Mangal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800" b="1" u="none" kern="150">
                          <a:effectLst/>
                          <a:latin typeface="Calibri"/>
                          <a:ea typeface="SimSun"/>
                          <a:cs typeface="Mangal"/>
                        </a:rPr>
                        <a:t>VY_32_INOVACE_CS </a:t>
                      </a:r>
                      <a:r>
                        <a:rPr lang="cs-CZ" sz="1800" b="1" u="none" kern="150" smtClean="0">
                          <a:effectLst/>
                          <a:latin typeface="Calibri"/>
                          <a:ea typeface="SimSun"/>
                          <a:cs typeface="Mangal"/>
                        </a:rPr>
                        <a:t>20</a:t>
                      </a:r>
                      <a:endParaRPr lang="cs-CZ" sz="1200" u="none" kern="150">
                        <a:effectLst/>
                        <a:latin typeface="Times New Roman"/>
                        <a:ea typeface="SimSun"/>
                        <a:cs typeface="Mangal"/>
                      </a:endParaRPr>
                    </a:p>
                  </a:txBody>
                  <a:tcPr marL="68580" marR="68580" marT="9525" marB="0"/>
                </a:tc>
              </a:tr>
              <a:tr h="40460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800" b="1" u="none" kern="150">
                          <a:effectLst/>
                          <a:latin typeface="Calibri"/>
                          <a:ea typeface="SimSun"/>
                          <a:cs typeface="Mangal"/>
                        </a:rPr>
                        <a:t>Vzdělávací oblast</a:t>
                      </a:r>
                      <a:endParaRPr lang="cs-CZ" sz="1200" u="none" kern="150">
                        <a:effectLst/>
                        <a:latin typeface="Times New Roman"/>
                        <a:ea typeface="SimSun"/>
                        <a:cs typeface="Mangal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800" b="1" u="none" kern="150" dirty="0">
                          <a:effectLst/>
                          <a:latin typeface="Calibri"/>
                          <a:ea typeface="SimSun"/>
                          <a:cs typeface="Mangal"/>
                        </a:rPr>
                        <a:t>Člověk a společnost</a:t>
                      </a:r>
                      <a:endParaRPr lang="cs-CZ" sz="1200" u="none" kern="150" dirty="0">
                        <a:effectLst/>
                        <a:latin typeface="Times New Roman"/>
                        <a:ea typeface="SimSun"/>
                        <a:cs typeface="Mangal"/>
                      </a:endParaRPr>
                    </a:p>
                  </a:txBody>
                  <a:tcPr marL="68580" marR="68580" marT="9525" marB="0"/>
                </a:tc>
              </a:tr>
            </a:tbl>
          </a:graphicData>
        </a:graphic>
      </p:graphicFrame>
      <p:pic>
        <p:nvPicPr>
          <p:cNvPr id="6" name="Zástupný symbol pro obsah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6558" y="349544"/>
            <a:ext cx="5778531" cy="1127667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965894" y="0"/>
            <a:ext cx="3178106" cy="1484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483267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902590" y="692696"/>
            <a:ext cx="51125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5400" b="1" dirty="0" smtClean="0">
                <a:solidFill>
                  <a:schemeClr val="accent1">
                    <a:lumMod val="75000"/>
                  </a:schemeClr>
                </a:solidFill>
              </a:rPr>
              <a:t>PROSINEC</a:t>
            </a:r>
            <a:endParaRPr lang="cs-CZ" sz="5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110502" y="2132856"/>
            <a:ext cx="66967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5400" dirty="0" smtClean="0">
                <a:solidFill>
                  <a:schemeClr val="accent1">
                    <a:lumMod val="75000"/>
                  </a:schemeClr>
                </a:solidFill>
              </a:rPr>
              <a:t>VÁNOCE</a:t>
            </a:r>
            <a:endParaRPr lang="cs-CZ" sz="54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68656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5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1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16298" y="821488"/>
            <a:ext cx="809153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VÁNOCE ZAČÍNAJÍ </a:t>
            </a:r>
            <a:r>
              <a:rPr lang="cs-CZ" sz="3600" b="1" dirty="0" smtClean="0"/>
              <a:t>24. PROSINCE</a:t>
            </a:r>
            <a:r>
              <a:rPr lang="cs-CZ" sz="3600" dirty="0" smtClean="0"/>
              <a:t> NA </a:t>
            </a:r>
            <a:r>
              <a:rPr lang="cs-CZ" sz="3600" b="1" dirty="0" smtClean="0"/>
              <a:t>ŠTĚDRÝ DEN</a:t>
            </a:r>
            <a:r>
              <a:rPr lang="cs-CZ" sz="3600" dirty="0" smtClean="0"/>
              <a:t> A KONČÍ </a:t>
            </a:r>
            <a:r>
              <a:rPr lang="cs-CZ" sz="3600" b="1" dirty="0" smtClean="0"/>
              <a:t>6. LEDNA </a:t>
            </a:r>
            <a:r>
              <a:rPr lang="cs-CZ" sz="3600" dirty="0" smtClean="0"/>
              <a:t>NA </a:t>
            </a:r>
            <a:r>
              <a:rPr lang="cs-CZ" sz="3600" b="1" dirty="0" smtClean="0"/>
              <a:t>TŘI KRÁLE</a:t>
            </a:r>
            <a:r>
              <a:rPr lang="cs-CZ" sz="3600" dirty="0" smtClean="0"/>
              <a:t>.</a:t>
            </a:r>
            <a:endParaRPr lang="cs-CZ" sz="36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516298" y="2564904"/>
            <a:ext cx="801614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24. PROSINCE TAKÉ KONČÍ ADVENT, TEDY OBDOBÍ PŘÍPRAVY NA VÁNOCE.</a:t>
            </a:r>
            <a:endParaRPr lang="cs-CZ" sz="36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516298" y="3933056"/>
            <a:ext cx="787212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HLAVNÍ OSLAVOU VÁNOC JE </a:t>
            </a:r>
            <a:r>
              <a:rPr lang="cs-CZ" sz="3600" b="1" dirty="0" smtClean="0"/>
              <a:t>NAROZENÍ JEŽÍŠE</a:t>
            </a:r>
            <a:r>
              <a:rPr lang="cs-CZ" sz="3600" dirty="0" smtClean="0"/>
              <a:t> V MĚSTĚ BETLÉMĚ. CELÝ PŘÍBĚH JE NAPSÁN V KNIZE, KTERÁ SE JMENUJE </a:t>
            </a:r>
            <a:r>
              <a:rPr lang="cs-CZ" sz="3600" b="1" dirty="0" smtClean="0"/>
              <a:t>BIBLE</a:t>
            </a:r>
            <a:r>
              <a:rPr lang="cs-CZ" sz="3600" dirty="0" smtClean="0"/>
              <a:t>.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xmlns="" val="24335801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25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448303" y="908720"/>
            <a:ext cx="612068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5400" b="1" dirty="0" smtClean="0">
                <a:solidFill>
                  <a:schemeClr val="accent1">
                    <a:lumMod val="75000"/>
                  </a:schemeClr>
                </a:solidFill>
              </a:rPr>
              <a:t>NĚKTERÉ VÁNOČNÍ ZVYKY</a:t>
            </a:r>
            <a:endParaRPr lang="cs-CZ" sz="54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520473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51489" y="692696"/>
            <a:ext cx="21602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chemeClr val="accent1">
                    <a:lumMod val="75000"/>
                  </a:schemeClr>
                </a:solidFill>
              </a:rPr>
              <a:t>CUKROVÍ</a:t>
            </a:r>
            <a:endParaRPr lang="cs-CZ" sz="3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51489" y="1402263"/>
            <a:ext cx="82089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KAŽDÝ ROK SE PŘED VÁNOCI VE VŠECH RODINÁCH PEČE </a:t>
            </a:r>
            <a:r>
              <a:rPr lang="cs-CZ" sz="3600" b="1" dirty="0" smtClean="0"/>
              <a:t>VÁNOČNÍ CUKROVÍ</a:t>
            </a:r>
            <a:r>
              <a:rPr lang="cs-CZ" sz="3600" dirty="0" smtClean="0"/>
              <a:t>.</a:t>
            </a:r>
            <a:endParaRPr lang="cs-CZ" sz="36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451489" y="2662380"/>
            <a:ext cx="806489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PEČE SE DLOUHO PŘED VÁNOCI KVŮLI TOMU, ABY NĚKTERÉ DRUHY BYLY NA ŠTĚDRÝ DEN MĚKKÉ.</a:t>
            </a:r>
            <a:endParaRPr lang="cs-CZ" sz="36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51489" y="4581872"/>
            <a:ext cx="74168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NĚKTERÉ VÁNOČNÍ CUKROVÍ SE ALE NEPEČE. JSOU TO TŘEBA VOSÍ HNÍZDA.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xmlns="" val="2066969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5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5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75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582540" y="2920876"/>
            <a:ext cx="799288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VÁNOČNÍ CUKROVÍ SE DŘÍVE PEKLO JEN V BOHATÝCH RODINÁCH VE MĚSTECH. PO NĚJAKÉ DOBĚ SE TENTO ZVYK DOSTAL I DO VESNIC.</a:t>
            </a:r>
            <a:endParaRPr lang="cs-CZ" sz="36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1559" y="5229200"/>
            <a:ext cx="764539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NA VESNICI SE PEKLY HLAVNĚ VÁNOČKY.</a:t>
            </a:r>
            <a:endParaRPr lang="cs-CZ" sz="3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611559" y="612552"/>
            <a:ext cx="777686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/>
              <a:t>O CUKROVÍ SE V RODINÁCH STARAJÍ HLAVNĚ </a:t>
            </a:r>
            <a:r>
              <a:rPr lang="cs-CZ" sz="3600" dirty="0" smtClean="0"/>
              <a:t>ŽENY. </a:t>
            </a:r>
            <a:r>
              <a:rPr lang="cs-CZ" sz="3600" dirty="0"/>
              <a:t>STEJNĚ JAKO O ÚKLID A PŘÍPRAVU BRAMBOROVÉHO SALÁTU S KAPREM</a:t>
            </a:r>
            <a:r>
              <a:rPr lang="cs-CZ" sz="3600" dirty="0" smtClean="0"/>
              <a:t>.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xmlns="" val="29311863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25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17062" y="692695"/>
            <a:ext cx="22444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chemeClr val="accent1">
                    <a:lumMod val="75000"/>
                  </a:schemeClr>
                </a:solidFill>
              </a:rPr>
              <a:t>VÁNOČKA</a:t>
            </a:r>
            <a:endParaRPr lang="cs-CZ" sz="3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17062" y="1339026"/>
            <a:ext cx="804337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/>
              <a:t>VÁNOČCE SE ŘÍKALO </a:t>
            </a:r>
            <a:r>
              <a:rPr lang="cs-CZ" sz="3600" b="1" dirty="0"/>
              <a:t>„HÚSKA“ </a:t>
            </a:r>
            <a:r>
              <a:rPr lang="cs-CZ" sz="3600" dirty="0"/>
              <a:t>NEBO </a:t>
            </a:r>
            <a:r>
              <a:rPr lang="cs-CZ" sz="3600" b="1" dirty="0"/>
              <a:t>„CALTA.“ </a:t>
            </a:r>
            <a:r>
              <a:rPr lang="cs-CZ" sz="3600" dirty="0"/>
              <a:t>NEJČASTĚJI SE DÁVALA JAKO DÁREK</a:t>
            </a:r>
            <a:r>
              <a:rPr lang="cs-CZ" sz="3600" dirty="0" smtClean="0"/>
              <a:t>.</a:t>
            </a:r>
            <a:endParaRPr lang="cs-CZ" sz="36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417062" y="3093352"/>
            <a:ext cx="818738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ŽENY VĚŘILY, ŽE MÁ VÁNOČKA KOUZELNOU MOC A TAK, KDYŽ JI DĚLALY, DODRŽOVALY PŘI TOM RŮZNÉ TRADICE.</a:t>
            </a:r>
            <a:endParaRPr lang="cs-CZ" sz="36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17062" y="4903662"/>
            <a:ext cx="818738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JEDNOU TAKOVOU JE, ŽE ŽENA, KTERÁ VÁLÍ TĚSTO NA </a:t>
            </a:r>
            <a:r>
              <a:rPr lang="cs-CZ" sz="3600" dirty="0" smtClean="0"/>
              <a:t>VÁNOČKU, </a:t>
            </a:r>
            <a:r>
              <a:rPr lang="cs-CZ" sz="3600" dirty="0" smtClean="0"/>
              <a:t>NESMÍ MLUVIT.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xmlns="" val="30853832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5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5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25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50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611560" y="980728"/>
            <a:ext cx="777686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ŽENY DÁVALY DO TĚSTA JEDEN HRÁŠEK A ZAPEKLY HO DO VÁNOČKY. KDO HRÁŠEK PŘI JEDENÍ NAŠEL, TEN MĚL BÝT CELÝ DALŠÍ ROK ZDRAVÝ.</a:t>
            </a:r>
            <a:endParaRPr lang="cs-CZ" sz="36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1560" y="3453618"/>
            <a:ext cx="76328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PRVNÍ UPEČENOU VÁNOČKU VŽDY DOSTAL HOSPODÁŘ, ABY MĚL V DALŠÍM ROCE VELKOU ÚRODU.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xmlns="" val="17417677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692696"/>
            <a:ext cx="36724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chemeClr val="accent1">
                    <a:lumMod val="75000"/>
                  </a:schemeClr>
                </a:solidFill>
              </a:rPr>
              <a:t>VÁNOČNÍ STROM</a:t>
            </a:r>
            <a:endParaRPr lang="cs-CZ" sz="3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67544" y="1556792"/>
            <a:ext cx="777686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ZVYK ZDOBIT NA VÁNOCE STROMEK PŘIŠEL DO ČESKÉ REPUBLIKY Z NĚMECKA. </a:t>
            </a:r>
            <a:endParaRPr lang="cs-CZ" sz="36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454402" y="3343795"/>
            <a:ext cx="806489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NEJDŘÍVE SI DOMA ZDOBILY STROMKY BOHATÍ LIDÉ </a:t>
            </a:r>
            <a:r>
              <a:rPr lang="cs-CZ" sz="3600" dirty="0" smtClean="0"/>
              <a:t>Z </a:t>
            </a:r>
            <a:r>
              <a:rPr lang="cs-CZ" sz="3600" dirty="0" smtClean="0"/>
              <a:t>MĚST A POZDĚJI SE TENTO ZVYK DOSTAL I NA VESNICI.</a:t>
            </a:r>
            <a:endParaRPr lang="cs-CZ" sz="36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67544" y="5141874"/>
            <a:ext cx="75608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LIDÉ SI NEJČASTĚJI STROMEK KUPUJÍ, NEBO HO DOSTANOU.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xmlns="" val="30810375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5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5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75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94834" y="548680"/>
            <a:ext cx="79928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OBLÍBENÉ DRUHY VÁNOČNÍCH STROMŮ JSOU JEDLE, SMRKY A BOROVICE.</a:t>
            </a:r>
            <a:endParaRPr lang="cs-CZ" sz="36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494834" y="1749009"/>
            <a:ext cx="810961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LIDÉ POUŽÍVAJÍ OZDOBY NAPŘÍKLAD ZE SKLA, SLÁMY,  A NEBO Z PAPÍRU. VĚTŠINOU ALE TAKOVÉ, JAKÉ SE JIM LÍBÍ. PRO DĚTI SE NA STROM KUPUJÍ ČOKOLÁDOVÉ FIGURKY.</a:t>
            </a:r>
            <a:endParaRPr lang="cs-CZ" sz="36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494834" y="4611331"/>
            <a:ext cx="810961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VÁNOČNÍ STROM SE V KAŽDÉ RODINĚ ZDOBÍ V JINÝ DEN. JE TO ALE CHVÍLE, PŘI KTERÉ JE CELÁ RODINA POHROMADĚ.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xmlns="" val="35394336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25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692695"/>
            <a:ext cx="18315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chemeClr val="accent1">
                    <a:lumMod val="75000"/>
                  </a:schemeClr>
                </a:solidFill>
              </a:rPr>
              <a:t>DÁRKY</a:t>
            </a:r>
            <a:endParaRPr lang="cs-CZ" sz="3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39552" y="1412776"/>
            <a:ext cx="806489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ZVYK DÁVAT SI NA VÁNOCE DÁRKY MŮŽEME NAJÍT UŽ V PŘÍBĚHU O NAROZENÍ JEŽÍŠE. MALÝ JEŽÍŠ A JEHO RODIČE </a:t>
            </a:r>
            <a:r>
              <a:rPr lang="cs-CZ" sz="3600" b="1" dirty="0" smtClean="0"/>
              <a:t>JOSEF</a:t>
            </a:r>
            <a:r>
              <a:rPr lang="cs-CZ" sz="3600" dirty="0" smtClean="0"/>
              <a:t> A </a:t>
            </a:r>
            <a:r>
              <a:rPr lang="cs-CZ" sz="3600" b="1" dirty="0" smtClean="0"/>
              <a:t>MARIE</a:t>
            </a:r>
            <a:r>
              <a:rPr lang="cs-CZ" sz="3600" dirty="0" smtClean="0"/>
              <a:t> DOSTALI DARY OD TŘÍ KRÁLŮ, KTEŘÍ PŘIŠLI DO BETLÉMA.</a:t>
            </a:r>
            <a:endParaRPr lang="cs-CZ" sz="36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539552" y="4275098"/>
            <a:ext cx="7992888" cy="23560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O VÁNOCÍCH SI DÁVÁME DÁRKY HLAVNĚ PROTO, ABYCHOM UDĚLALI </a:t>
            </a:r>
            <a:r>
              <a:rPr lang="cs-CZ" sz="3600" dirty="0" smtClean="0"/>
              <a:t>DRUHÝM </a:t>
            </a:r>
            <a:r>
              <a:rPr lang="cs-CZ" sz="3600" dirty="0" smtClean="0"/>
              <a:t>LIDEM RADOST A UKÁZALI JIM, ŽE NA NĚ MYSLÍME.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xmlns="" val="16195606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5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5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692696"/>
            <a:ext cx="1800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chemeClr val="accent1">
                    <a:lumMod val="75000"/>
                  </a:schemeClr>
                </a:solidFill>
              </a:rPr>
              <a:t>BETLÉM</a:t>
            </a:r>
            <a:endParaRPr lang="cs-CZ" sz="3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39552" y="1484784"/>
            <a:ext cx="806489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BETLÉM JE JMÉNO MĚSTA, VE KTERÉM SE NARODIL JEŽÍŠ. JE TO TAKÉ NÁZEV PRO OZDOBU, KTERÁ SE DÁVÁ POD VÁNOČNÍ STROM. </a:t>
            </a:r>
            <a:endParaRPr lang="cs-CZ" sz="36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538598" y="3933056"/>
            <a:ext cx="806584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/>
              <a:t>BETLÉM, KTERÝ SE DÁVÁ POD VÁNOČNÍ </a:t>
            </a:r>
            <a:r>
              <a:rPr lang="cs-CZ" sz="3600" dirty="0" smtClean="0"/>
              <a:t>STROM, </a:t>
            </a:r>
            <a:r>
              <a:rPr lang="cs-CZ" sz="3600" dirty="0"/>
              <a:t>JE PLNÝ LIDÍ A ZVÍŘAT. MŮŽEME V NĚM VIDĚT I ANDĚLY A HLAVNĚ JEŽÍŠE V JESLIČKÁCH A MARII S JOSEFEM</a:t>
            </a:r>
            <a:r>
              <a:rPr lang="cs-CZ" sz="3600" dirty="0" smtClean="0"/>
              <a:t>.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xmlns="" val="28757308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5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5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573444" y="1844824"/>
            <a:ext cx="777686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VŠECHNY POSTAVY MOHOU BÝT VYROBENY Z PAPÍRU, DŘEVA, PLASTU A NEBO JINÝCH MATERIÁLŮ.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573444" y="1052736"/>
            <a:ext cx="79886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DALŠÍMI JSOU PASTÝŘI A TŘI KRÁLOVÉ.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xmlns="" val="27730912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331640" y="1442393"/>
            <a:ext cx="62646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5400" b="1" dirty="0" smtClean="0">
                <a:solidFill>
                  <a:schemeClr val="accent1">
                    <a:lumMod val="75000"/>
                  </a:schemeClr>
                </a:solidFill>
              </a:rPr>
              <a:t>ŠTĚDRÝ DEN</a:t>
            </a:r>
            <a:endParaRPr lang="cs-CZ" sz="54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727093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620688"/>
            <a:ext cx="78488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ŠTĚDRÝ DEN </a:t>
            </a:r>
            <a:r>
              <a:rPr lang="cs-CZ" sz="3600" dirty="0" smtClean="0"/>
              <a:t>SLAVÍME 24. PROSINCE. V TENTO DEN SE NARODIL JEŽÍŠ</a:t>
            </a:r>
            <a:endParaRPr lang="cs-CZ" sz="36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611560" y="1965032"/>
            <a:ext cx="784887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LIDÉ VĚŘILI, ŽE ŠTĚDRÝ DEN MÁ KOUZELNOU MOC. PROTO DODRŽOVALI RŮZNÉ ZVYKY, KTERÉ K TOMUTO DNI PATŘÍ.</a:t>
            </a:r>
            <a:endParaRPr lang="cs-CZ" sz="36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1560" y="4273356"/>
            <a:ext cx="784887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DALŠÍ ZVYKY A TRADICE SE DODRŽOVALY TAKÉ NA </a:t>
            </a:r>
            <a:r>
              <a:rPr lang="cs-CZ" sz="3600" b="1" dirty="0" smtClean="0"/>
              <a:t>BOŽÍ HOD VÁNOČNÍ </a:t>
            </a:r>
            <a:r>
              <a:rPr lang="cs-CZ" sz="3600" dirty="0" smtClean="0"/>
              <a:t>(1. SVÁTEK VÁNOČNÍ) A NA </a:t>
            </a:r>
            <a:r>
              <a:rPr lang="cs-CZ" sz="3600" b="1" dirty="0" smtClean="0"/>
              <a:t>ŠTĚPÁNA</a:t>
            </a:r>
            <a:r>
              <a:rPr lang="cs-CZ" sz="3600" dirty="0" smtClean="0"/>
              <a:t> (2. SVÁTEK VÁNOČNÍ).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xmlns="" val="20664270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25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692696"/>
            <a:ext cx="4176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chemeClr val="accent1">
                    <a:lumMod val="75000"/>
                  </a:schemeClr>
                </a:solidFill>
              </a:rPr>
              <a:t>ŠTĚDRÝ DEN: RÁNO</a:t>
            </a:r>
            <a:endParaRPr lang="cs-CZ" sz="3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5536" y="1484784"/>
            <a:ext cx="828092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RÁNO ŽENY VAŘILY </a:t>
            </a:r>
            <a:r>
              <a:rPr lang="cs-CZ" sz="3600" b="1" dirty="0" smtClean="0"/>
              <a:t>„ŠTĚDRAČKU.“ </a:t>
            </a:r>
            <a:r>
              <a:rPr lang="cs-CZ" sz="3600" dirty="0" smtClean="0"/>
              <a:t>TO BYLA POLÉVKA, DO KTERÉ SE DÁVALO SKORO VŠE, CO SE DALO JÍST. NAPŘÍKLAD: HRÁCH, HOUBY, KŘÍŽALY A BRAMBORY.</a:t>
            </a:r>
            <a:endParaRPr lang="cs-CZ" sz="36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418487" y="4005064"/>
            <a:ext cx="828092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ČÍM VÍCE PŘÍSAD MĚLA POLÉVKA, TÍM LÉPE. LIDÉ VĚŘILI, ŽE JIM TAKOVÁ ŠTĚDRAČKA PŘINESE DOSTATEK JÍDLA NA PŘÍŠTÍ ROK. 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xmlns="" val="34048820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5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5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2" y="836712"/>
            <a:ext cx="799288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DĚTI DOSTÁVALY NA ŠTĚDRÝ DEN RÁNO KE SNÍDANI CHLÉB S MEDEM, ABY </a:t>
            </a:r>
            <a:r>
              <a:rPr lang="cs-CZ" sz="3600" dirty="0" smtClean="0"/>
              <a:t>BYLY </a:t>
            </a:r>
            <a:r>
              <a:rPr lang="cs-CZ" sz="3600" dirty="0" smtClean="0"/>
              <a:t>CELÝ PŘÍŠTÍ ROK HODNÉ.</a:t>
            </a:r>
            <a:endParaRPr lang="cs-CZ" sz="36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467542" y="2780928"/>
            <a:ext cx="796137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KDO CHTĚL BÝT CELÝ ROK ZDRAVÝ, MUSEL SE RÁNO UMÝT V </a:t>
            </a:r>
            <a:r>
              <a:rPr lang="cs-CZ" sz="3600" dirty="0" smtClean="0"/>
              <a:t>TEKOUCÍ </a:t>
            </a:r>
            <a:r>
              <a:rPr lang="cs-CZ" sz="3600" dirty="0" smtClean="0"/>
              <a:t>NEBO ČERSTVĚ NABRANÉ VODĚ.</a:t>
            </a:r>
            <a:endParaRPr lang="cs-CZ" sz="36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467543" y="4797152"/>
            <a:ext cx="799288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NA ŠTĚDRÝ DEN RÁNO SE NESMĚLO CHODIT DO HOSPODY A HRÁT KARTY.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xmlns="" val="3605311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25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55187" y="692696"/>
            <a:ext cx="82538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chemeClr val="accent1">
                    <a:lumMod val="75000"/>
                  </a:schemeClr>
                </a:solidFill>
              </a:rPr>
              <a:t>ŠTĚDRÝ DEN: DOPOLEDNE A ODPOLEDNE</a:t>
            </a:r>
            <a:endParaRPr lang="cs-CZ" sz="3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10397" y="1484784"/>
            <a:ext cx="79208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NESMĚLY SE ČISTIT CHLÉVY A STÁJE, ABY DOBYTEK PŘÍŠTÍ ROK NEKULHAL.</a:t>
            </a:r>
            <a:endParaRPr lang="cs-CZ" sz="36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84113" y="2838903"/>
            <a:ext cx="806567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KDO VYDRŽEL NA ŠTEDRÝ DEN NEJÍST AŽ DO VEČERA, TEN MĚL UVIDĚT ZLATÉ PRASE.</a:t>
            </a:r>
            <a:endParaRPr lang="cs-CZ" sz="3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84113" y="4725144"/>
            <a:ext cx="84249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NA ŠTĚDRÝ DEN ODPOLEDNE STROJILY DĚTI SPOLEČNĚ S RODIČI VÁNOČNÍ STROM.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xmlns="" val="19600585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5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5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75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692695"/>
            <a:ext cx="72728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chemeClr val="accent1">
                    <a:lumMod val="75000"/>
                  </a:schemeClr>
                </a:solidFill>
              </a:rPr>
              <a:t>ŠTĚDRÝ DEN: VEČER</a:t>
            </a:r>
            <a:endParaRPr lang="cs-CZ" sz="3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5536" y="1396792"/>
            <a:ext cx="864096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KE ŠTĚDROVEČERNÍ VEČEŘI SE MUSELI VŠICHNI Z RODINY PŘEVLÉCI DO SVÁTEČNÍHO A ČISTÉHO OBLEČENÍ.</a:t>
            </a:r>
            <a:endParaRPr lang="cs-CZ" sz="36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395536" y="3151118"/>
            <a:ext cx="842493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POD TALÍŘE NA STOLE SE DÁVALY MINCE, ABY MĚLA RODINA PENÍZE I V PŘÍŠTÍM ROCE.</a:t>
            </a:r>
            <a:endParaRPr lang="cs-CZ" sz="36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95536" y="4925098"/>
            <a:ext cx="8280920" cy="1814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HOSPODÁŘ ZAPÁLIL SVÍČKY NA VÁNOČNÍM STROMĚ, PAK SE RODINA POMODLILA A AŽ PAK SE MOHLO ZAČÍT JÍST.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xmlns="" val="1460132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5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5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75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611560" y="836712"/>
            <a:ext cx="777686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NA ŠTĚDRÝ VEČER SE DODRŽOVALY TAKÉ ZVYKY, KTERÉ LIDEM POMÁHALY ZJISTIT NĚCO O JEJICH BUDOUCNOSTI.</a:t>
            </a:r>
            <a:endParaRPr lang="cs-CZ" sz="36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1560" y="2852936"/>
            <a:ext cx="806489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NĚKTERÉ TYTO ZVYKY SE DODRŽUJÍ I DNES. JSOU TO NAPŘÍKLAD: LITÍ OLOVA, POUŠTĚNÍ LODIČEK ZE SKOŘÁPEK OŘECHŮ SE SVÍČKOU PO VODĚ, HÁZENÍ PANTOFLÍ, SEKÁNÍ DÍRY V LEDU, ROZKRAJOVÁNÍ JABLKA, TŘESENÍ PLOTEM NEBO BEZEM,…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xmlns="" val="157664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908720"/>
            <a:ext cx="777686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NA ŠTĚDRÝ VEČER BYLO TAKÉ ZVYKEM CHODIT O PŮLNOCI DO KOSTELA NA </a:t>
            </a:r>
            <a:r>
              <a:rPr lang="cs-CZ" sz="3600" b="1" dirty="0" smtClean="0"/>
              <a:t>„PŮLNOČNÍ.“</a:t>
            </a:r>
            <a:endParaRPr lang="cs-CZ" sz="36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683568" y="2924944"/>
            <a:ext cx="777686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NA TUTO MŠI NEBO KÁZÁNÍ CHODILI VŠICHNI KROMĚ NEMOCNÝCH LIDÍ A MALÝCH DĚTÍ. MŠE SE OPRAVDU KONALY O PŮLNOCI.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xmlns="" val="27850406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3608" y="1556792"/>
            <a:ext cx="67687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5400" b="1" dirty="0" smtClean="0">
                <a:solidFill>
                  <a:schemeClr val="accent1">
                    <a:lumMod val="75000"/>
                  </a:schemeClr>
                </a:solidFill>
              </a:rPr>
              <a:t>PRANOSTIKY</a:t>
            </a:r>
            <a:endParaRPr lang="cs-CZ" sz="54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561572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836712"/>
            <a:ext cx="82089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PADÁ-LI NA ŠTĚDRÝ DEN V NOCI SNÍH, URODÍ SE HODNĚ VÍNA.</a:t>
            </a:r>
            <a:endParaRPr lang="cs-CZ" sz="36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539552" y="2204864"/>
            <a:ext cx="806020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NA ŠTĚDRÝ VEČER HVĚZDIČKY, PONESOU VAJÍČKA SLEPIČKY.</a:t>
            </a:r>
            <a:endParaRPr lang="cs-CZ" sz="36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539552" y="3645024"/>
            <a:ext cx="69127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KDYŽ NA ŠTĚDRÝ DEN </a:t>
            </a:r>
            <a:r>
              <a:rPr lang="cs-CZ" sz="3600" dirty="0" smtClean="0"/>
              <a:t>SNĚŽÍ</a:t>
            </a:r>
            <a:r>
              <a:rPr lang="cs-CZ" sz="3600" dirty="0" smtClean="0"/>
              <a:t>, NA PYTLE SE CHMEL TĚŽÍ.</a:t>
            </a:r>
            <a:endParaRPr lang="cs-CZ" sz="36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539551" y="5171434"/>
            <a:ext cx="80602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TMAVÉ VÁNOCE – SVĚTLÉ STODOLY.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xmlns="" val="10119617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25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5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836712"/>
            <a:ext cx="75608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LEPŠÍ VÁNOCE TEKUTÉ NEŽ TŘESKUTÉ.</a:t>
            </a:r>
            <a:endParaRPr lang="cs-CZ" sz="36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611560" y="1700808"/>
            <a:ext cx="77048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KDYŽ VÁNOCE OBÍLÍ STROMY SNĚHEM</a:t>
            </a:r>
            <a:r>
              <a:rPr lang="cs-CZ" sz="3600" smtClean="0"/>
              <a:t>, TAK </a:t>
            </a:r>
            <a:r>
              <a:rPr lang="cs-CZ" sz="3600" dirty="0" smtClean="0"/>
              <a:t>JE POSYPE JARO KVĚTEM.</a:t>
            </a:r>
            <a:endParaRPr lang="cs-CZ" sz="36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1560" y="3068960"/>
            <a:ext cx="784887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JSOU-LI VRBY O VÁNOCÍCH PLNY RAMPOUCHŮ, BÝVAJÍ O VELIKONOCÍCH PLNY KOČIČEK.</a:t>
            </a:r>
            <a:endParaRPr lang="cs-CZ" sz="36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611560" y="5013176"/>
            <a:ext cx="74168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JASNÁ NOC O ŠTĚDRÉM DNU, MRAZY LEZOU KE DNU.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xmlns="" val="29467763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25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5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835696" y="467354"/>
            <a:ext cx="5400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CO K VÁNOCŮM NEPATŘÍ?</a:t>
            </a:r>
            <a:endParaRPr lang="cs-CZ" sz="3600" b="1" dirty="0"/>
          </a:p>
        </p:txBody>
      </p:sp>
      <p:pic>
        <p:nvPicPr>
          <p:cNvPr id="1026" name="Picture 2" descr="C:\Users\user\AppData\Local\Microsoft\Windows\Temporary Internet Files\Content.IE5\HH3AZGU0\MP90044905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5249" y="5157192"/>
            <a:ext cx="2022097" cy="1700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ser\AppData\Local\Microsoft\Windows\Temporary Internet Files\Content.IE5\FC5NWPJE\MP90044873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24128" y="1988840"/>
            <a:ext cx="2267744" cy="15118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C:\Users\user\AppData\Local\Microsoft\Windows\Temporary Internet Files\Content.IE5\21JK9UAM\MP900442188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76899" y="3493840"/>
            <a:ext cx="1847229" cy="2779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user\AppData\Local\Microsoft\Windows\Temporary Internet Files\Content.IE5\21JK9UAM\MP900399590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1268760"/>
            <a:ext cx="2496312" cy="3121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C:\Users\user\AppData\Local\Microsoft\Windows\Temporary Internet Files\Content.IE5\FC5NWPJE\MP900431175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41962" y="3622266"/>
            <a:ext cx="1588667" cy="2385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user\AppData\Local\Microsoft\Windows\Temporary Internet Files\Content.IE5\FC5NWPJE\MP900427699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24836" y="2744754"/>
            <a:ext cx="1222319" cy="8145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8" descr="C:\Program Files\Microsoft Office\MEDIA\CAGCAT10\j0304933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87277" y="548680"/>
            <a:ext cx="1819656" cy="1667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user\AppData\Local\Microsoft\Windows\Temporary Internet Files\Content.IE5\WF3JG237\MP900449129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95936" y="1188512"/>
            <a:ext cx="1374346" cy="1374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0" descr="C:\Users\user\AppData\Local\Microsoft\Windows\Temporary Internet Files\Content.IE5\21JK9UAM\MC900239353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77615" y="4389912"/>
            <a:ext cx="853135" cy="1730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6815152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ZDROJE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u="sng" dirty="0">
                <a:hlinkClick r:id="rId2"/>
              </a:rPr>
              <a:t>http://www.artleo.com/pic/201108/1366x768/artleo.com-4992.jpg</a:t>
            </a:r>
            <a:endParaRPr lang="cs-CZ" dirty="0"/>
          </a:p>
          <a:p>
            <a:r>
              <a:rPr lang="cs-CZ" dirty="0" err="1"/>
              <a:t>Šottnerová</a:t>
            </a:r>
            <a:r>
              <a:rPr lang="cs-CZ" dirty="0"/>
              <a:t> Dagmar (2009)</a:t>
            </a:r>
            <a:r>
              <a:rPr lang="cs-CZ" i="1" dirty="0"/>
              <a:t>, Lidové tradice</a:t>
            </a:r>
            <a:r>
              <a:rPr lang="cs-CZ" dirty="0"/>
              <a:t>, str. 121 - 137, nakl. </a:t>
            </a:r>
            <a:r>
              <a:rPr lang="cs-CZ" dirty="0" err="1"/>
              <a:t>Rubico</a:t>
            </a:r>
            <a:r>
              <a:rPr lang="cs-CZ" dirty="0"/>
              <a:t>, Olomouc, ISBN 978-80-7346-096-9.</a:t>
            </a:r>
          </a:p>
          <a:p>
            <a:r>
              <a:rPr lang="cs-CZ" dirty="0" smtClean="0"/>
              <a:t>Klipart – Microsoft </a:t>
            </a:r>
            <a:r>
              <a:rPr lang="cs-CZ" dirty="0" err="1" smtClean="0"/>
              <a:t>word</a:t>
            </a:r>
            <a:r>
              <a:rPr lang="cs-CZ" smtClean="0"/>
              <a:t> 2010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69125397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323</TotalTime>
  <Words>999</Words>
  <Application>Microsoft Office PowerPoint</Application>
  <PresentationFormat>Předvádění na obrazovce (4:3)</PresentationFormat>
  <Paragraphs>88</Paragraphs>
  <Slides>26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26</vt:i4>
      </vt:variant>
    </vt:vector>
  </HeadingPairs>
  <TitlesOfParts>
    <vt:vector size="27" baseType="lpstr">
      <vt:lpstr>Motiv systému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  <vt:lpstr>Snímek 19</vt:lpstr>
      <vt:lpstr>Snímek 20</vt:lpstr>
      <vt:lpstr>Snímek 21</vt:lpstr>
      <vt:lpstr>Snímek 22</vt:lpstr>
      <vt:lpstr>Snímek 23</vt:lpstr>
      <vt:lpstr>Snímek 24</vt:lpstr>
      <vt:lpstr>Snímek 25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User</dc:creator>
  <cp:lastModifiedBy>Dum</cp:lastModifiedBy>
  <cp:revision>65</cp:revision>
  <dcterms:created xsi:type="dcterms:W3CDTF">2014-02-26T12:55:13Z</dcterms:created>
  <dcterms:modified xsi:type="dcterms:W3CDTF">2014-07-23T11:08:09Z</dcterms:modified>
</cp:coreProperties>
</file>