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7"/>
  </p:notesMasterIdLst>
  <p:sldIdLst>
    <p:sldId id="277" r:id="rId3"/>
    <p:sldId id="256" r:id="rId4"/>
    <p:sldId id="258" r:id="rId5"/>
    <p:sldId id="259" r:id="rId6"/>
    <p:sldId id="275" r:id="rId7"/>
    <p:sldId id="261" r:id="rId8"/>
    <p:sldId id="263" r:id="rId9"/>
    <p:sldId id="279" r:id="rId10"/>
    <p:sldId id="267" r:id="rId11"/>
    <p:sldId id="268" r:id="rId12"/>
    <p:sldId id="276" r:id="rId13"/>
    <p:sldId id="269" r:id="rId14"/>
    <p:sldId id="270" r:id="rId15"/>
    <p:sldId id="27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F3E6B6-6DD0-48D7-A406-D14001340FD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89F03B-D446-449D-BD22-1113E180C7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5429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6BF21A09-7EEE-460A-A9E5-3EE0C9658F7B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87230915-6400-4857-9296-A82A000D5E0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1A09-7EEE-460A-A9E5-3EE0C9658F7B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0915-6400-4857-9296-A82A000D5E0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6BF21A09-7EEE-460A-A9E5-3EE0C9658F7B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87230915-6400-4857-9296-A82A000D5E0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1A09-7EEE-460A-A9E5-3EE0C9658F7B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0915-6400-4857-9296-A82A000D5E0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1A09-7EEE-460A-A9E5-3EE0C9658F7B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0915-6400-4857-9296-A82A000D5E0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1A09-7EEE-460A-A9E5-3EE0C9658F7B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0915-6400-4857-9296-A82A000D5E0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1A09-7EEE-460A-A9E5-3EE0C9658F7B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0915-6400-4857-9296-A82A000D5E0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1A09-7EEE-460A-A9E5-3EE0C9658F7B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0915-6400-4857-9296-A82A000D5E0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1A09-7EEE-460A-A9E5-3EE0C9658F7B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0915-6400-4857-9296-A82A000D5E0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1A09-7EEE-460A-A9E5-3EE0C9658F7B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0915-6400-4857-9296-A82A000D5E0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1A09-7EEE-460A-A9E5-3EE0C9658F7B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30915-6400-4857-9296-A82A000D5E0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21055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10551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36094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95882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90542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59121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61790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47669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00366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47292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9348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BF21A09-7EEE-460A-A9E5-3EE0C9658F7B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7230915-6400-4857-9296-A82A000D5E0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1127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VY_32_INOVACE_9_10_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Test, společenské skupiny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Slouží jako test. Zjistíme vědomosti týkající se společenských skupin. Test obsahuje pět otázek s automatickým časováním. Pak následuje řešení daných otázek.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36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Společenské skupiny</a:t>
            </a:r>
          </a:p>
        </p:txBody>
      </p:sp>
    </p:spTree>
    <p:extLst>
      <p:ext uri="{BB962C8B-B14F-4D97-AF65-F5344CB8AC3E}">
        <p14:creationId xmlns:p14="http://schemas.microsoft.com/office/powerpoint/2010/main" xmlns="" val="1518307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1) Správně seřaď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3661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A) Podle velikosti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2945" y="3160132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 smtClean="0"/>
              <a:t>B) Podle toho, jak je nám společenská skupina blízká</a:t>
            </a:r>
            <a:endParaRPr lang="pl-PL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960332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C) Podle </a:t>
            </a:r>
            <a:r>
              <a:rPr lang="cs-CZ" sz="2800" dirty="0" smtClean="0"/>
              <a:t>stanovených pravidel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3725" y="1367190"/>
            <a:ext cx="1380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formální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3725" y="2113692"/>
            <a:ext cx="848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malá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3725" y="2852355"/>
            <a:ext cx="647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cizí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3725" y="3591019"/>
            <a:ext cx="17312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neformální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3725" y="4437112"/>
            <a:ext cx="995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blízká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3725" y="5229200"/>
            <a:ext cx="9100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velká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386464" y="5987053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9683850"/>
      </p:ext>
    </p:extLst>
  </p:cSld>
  <p:clrMapOvr>
    <a:masterClrMapping/>
  </p:clrMapOvr>
  <p:transition advTm="60000">
    <p:check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132856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cs-CZ" sz="4000" b="1" i="1" u="sng" dirty="0" smtClean="0"/>
              <a:t>2) Popiš skupiny podle velikosti</a:t>
            </a:r>
            <a:r>
              <a:rPr lang="cs-CZ" b="1" i="1" u="sng" dirty="0" smtClean="0"/>
              <a:t>.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16416" y="5980638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8486788"/>
      </p:ext>
    </p:extLst>
  </p:cSld>
  <p:clrMapOvr>
    <a:masterClrMapping/>
  </p:clrMapOvr>
  <p:transition advTm="60000">
    <p:check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3) Správně přiřaď druh skupiny.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8280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Nezapomeň, že každá skupina může být víc jak jedním druhem.</a:t>
            </a:r>
          </a:p>
          <a:p>
            <a:endParaRPr lang="cs-CZ" sz="2800" dirty="0" smtClean="0"/>
          </a:p>
          <a:p>
            <a:r>
              <a:rPr lang="cs-CZ" sz="2800" dirty="0" smtClean="0"/>
              <a:t>a) Armáda:</a:t>
            </a:r>
          </a:p>
          <a:p>
            <a:r>
              <a:rPr lang="cs-CZ" sz="2800" dirty="0" smtClean="0"/>
              <a:t>b) Rodina:</a:t>
            </a:r>
          </a:p>
          <a:p>
            <a:r>
              <a:rPr lang="cs-CZ" sz="2800" dirty="0" smtClean="0"/>
              <a:t>c) Třída ve škole:</a:t>
            </a:r>
          </a:p>
          <a:p>
            <a:r>
              <a:rPr lang="cs-CZ" sz="2800" dirty="0" smtClean="0"/>
              <a:t>d) Hokejový tým:</a:t>
            </a:r>
          </a:p>
          <a:p>
            <a:r>
              <a:rPr lang="cs-CZ" sz="2800" dirty="0" smtClean="0"/>
              <a:t>e) Lidé jedoucí v metru: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56376" y="5870747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1668959"/>
      </p:ext>
    </p:extLst>
  </p:cSld>
  <p:clrMapOvr>
    <a:masterClrMapping/>
  </p:clrMapOvr>
  <p:transition advTm="60000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12776"/>
            <a:ext cx="8229600" cy="1274440"/>
          </a:xfrm>
        </p:spPr>
        <p:txBody>
          <a:bodyPr>
            <a:noAutofit/>
          </a:bodyPr>
          <a:lstStyle/>
          <a:p>
            <a:r>
              <a:rPr lang="cs-CZ" sz="4000" b="1" i="1" u="sng" dirty="0" smtClean="0"/>
              <a:t>4)Popiš skupiny podle stanovených pravidel </a:t>
            </a:r>
            <a:endParaRPr lang="cs-CZ" sz="4000" b="1" i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20725" y="5980669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8682804"/>
      </p:ext>
    </p:extLst>
  </p:cSld>
  <p:clrMapOvr>
    <a:masterClrMapping/>
  </p:clrMapOvr>
  <p:transition advTm="60000">
    <p:check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00808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cs-CZ" sz="4000" b="1" i="1" u="sng" dirty="0" smtClean="0"/>
              <a:t>5)Popiš skupiny podle blízkosti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24236" y="6052646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3738824"/>
      </p:ext>
    </p:extLst>
  </p:cSld>
  <p:clrMapOvr>
    <a:masterClrMapping/>
  </p:clrMapOvr>
  <p:transition advTm="60000">
    <p:check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konec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/>
              <a:t>Zkontroluj si podpis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Zadní seberou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25895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1a)Správně seřaď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3661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A) Podle velikosti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2945" y="3160132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dirty="0" smtClean="0"/>
              <a:t>B) Podle toho, jak je nám společenská skupina blízká</a:t>
            </a:r>
            <a:endParaRPr lang="pl-PL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960332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C) Podle stanovených pravidel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3725" y="1367190"/>
            <a:ext cx="1380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formální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3725" y="2113692"/>
            <a:ext cx="848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malá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3725" y="2852355"/>
            <a:ext cx="647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cizí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3725" y="3591019"/>
            <a:ext cx="17312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neformální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3725" y="4437112"/>
            <a:ext cx="995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blízká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3725" y="5229200"/>
            <a:ext cx="9100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velká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386464" y="5987053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1811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79 0 L -0.21719 0.503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49" y="2518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44444E-6 L -0.24445 0.274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22" y="13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6 L -0.34583 -0.0983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92" y="-4931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48148E-6 L -0.33871 -0.4620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44" y="-2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81481E-6 L -0.23247 0.0460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32" y="2292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81481E-6 L -0.23559 -0.09075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8" y="-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8453" y="188640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cs-CZ" sz="4000" b="1" i="1" u="sng" dirty="0" smtClean="0"/>
              <a:t>2a)Popiš skupiny podle velikosti</a:t>
            </a:r>
            <a:r>
              <a:rPr lang="cs-CZ" b="1" i="1" u="sng" dirty="0" smtClean="0"/>
              <a:t>.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16416" y="5980638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9" y="1772816"/>
            <a:ext cx="74888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malá: </a:t>
            </a:r>
            <a:r>
              <a:rPr lang="cs-CZ" sz="3200" dirty="0" smtClean="0"/>
              <a:t>členové se znají, setkávají se..</a:t>
            </a:r>
          </a:p>
          <a:p>
            <a:r>
              <a:rPr lang="cs-CZ" sz="3200" dirty="0" smtClean="0"/>
              <a:t>          </a:t>
            </a:r>
            <a:r>
              <a:rPr lang="cs-CZ" sz="3200" dirty="0" smtClean="0"/>
              <a:t>- rodina</a:t>
            </a:r>
            <a:r>
              <a:rPr lang="cs-CZ" sz="3200" dirty="0" smtClean="0"/>
              <a:t>, zájmový kroužek, třída</a:t>
            </a:r>
          </a:p>
          <a:p>
            <a:endParaRPr lang="cs-CZ" sz="3200" dirty="0" smtClean="0"/>
          </a:p>
          <a:p>
            <a:r>
              <a:rPr lang="cs-CZ" sz="3200" b="1" u="sng" dirty="0" smtClean="0"/>
              <a:t>velká</a:t>
            </a:r>
            <a:r>
              <a:rPr lang="cs-CZ" sz="3200" dirty="0" smtClean="0"/>
              <a:t>: většinou se navzájem neznají, ale mají něco společného</a:t>
            </a:r>
          </a:p>
          <a:p>
            <a:r>
              <a:rPr lang="cs-CZ" sz="3200" dirty="0" smtClean="0"/>
              <a:t>- národ</a:t>
            </a:r>
            <a:r>
              <a:rPr lang="cs-CZ" sz="3200" dirty="0" smtClean="0"/>
              <a:t>, studenti školy…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186008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3a) Správně přiřaď druh skupiny.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8280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Nezapomeň, že každá skupina může být víc jak jedním druhem.</a:t>
            </a:r>
          </a:p>
          <a:p>
            <a:endParaRPr lang="cs-CZ" sz="2800" dirty="0" smtClean="0"/>
          </a:p>
          <a:p>
            <a:r>
              <a:rPr lang="cs-CZ" sz="2800" dirty="0" smtClean="0"/>
              <a:t>a) Armáda: velká, formální</a:t>
            </a:r>
          </a:p>
          <a:p>
            <a:r>
              <a:rPr lang="cs-CZ" sz="2800" dirty="0" smtClean="0"/>
              <a:t>b) Rodina: malá, neformální, blízká</a:t>
            </a:r>
          </a:p>
          <a:p>
            <a:r>
              <a:rPr lang="cs-CZ" sz="2800" dirty="0" smtClean="0"/>
              <a:t>c) Třída ve škole: malá, formální, blízká</a:t>
            </a:r>
          </a:p>
          <a:p>
            <a:r>
              <a:rPr lang="cs-CZ" sz="2800" dirty="0" smtClean="0"/>
              <a:t>d) Hokejový tým: malá, formální</a:t>
            </a:r>
          </a:p>
          <a:p>
            <a:r>
              <a:rPr lang="cs-CZ" sz="2800" dirty="0" smtClean="0"/>
              <a:t>e) Lidé jedoucí v metru: velká, </a:t>
            </a:r>
            <a:r>
              <a:rPr lang="cs-CZ" sz="2800" dirty="0" smtClean="0"/>
              <a:t>cizí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56376" y="5870747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00047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268760"/>
            <a:ext cx="8229600" cy="1274440"/>
          </a:xfrm>
        </p:spPr>
        <p:txBody>
          <a:bodyPr>
            <a:noAutofit/>
          </a:bodyPr>
          <a:lstStyle/>
          <a:p>
            <a:r>
              <a:rPr lang="cs-CZ" sz="4000" b="1" i="1" u="sng" dirty="0" smtClean="0"/>
              <a:t>4a)Popiš skupiny podle stanovených pravidel </a:t>
            </a:r>
            <a:endParaRPr lang="cs-CZ" sz="4000" b="1" i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20725" y="5980669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996952"/>
            <a:ext cx="75608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Formální: </a:t>
            </a:r>
            <a:r>
              <a:rPr lang="cs-CZ" sz="2800" dirty="0" smtClean="0"/>
              <a:t>skupina má pevně stanovená pravidla (škola, pracovní kolektiv)</a:t>
            </a:r>
          </a:p>
          <a:p>
            <a:endParaRPr lang="cs-CZ" sz="2800" dirty="0" smtClean="0"/>
          </a:p>
          <a:p>
            <a:r>
              <a:rPr lang="cs-CZ" sz="2800" b="1" u="sng" dirty="0" smtClean="0"/>
              <a:t>Neformální: </a:t>
            </a:r>
            <a:r>
              <a:rPr lang="cs-CZ" sz="2800" dirty="0" smtClean="0"/>
              <a:t>dobrovolná skupina, vlastní pravidla (parta vrstevníků, sportovní fanoušci)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20279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cs-CZ" sz="4000" b="1" i="1" u="sng" smtClean="0"/>
              <a:t>5a)Popiš </a:t>
            </a:r>
            <a:r>
              <a:rPr lang="cs-CZ" sz="4000" b="1" i="1" u="sng" dirty="0" smtClean="0"/>
              <a:t>skupiny podle blízkosti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24236" y="6052646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bod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7" y="1916832"/>
            <a:ext cx="698477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Blízká skupina: </a:t>
            </a:r>
            <a:r>
              <a:rPr lang="cs-CZ" sz="2800" dirty="0" smtClean="0"/>
              <a:t>můžeme je označit jako „my“. (třída, parta kamarádů)</a:t>
            </a:r>
          </a:p>
          <a:p>
            <a:endParaRPr lang="cs-CZ" sz="2800" dirty="0" smtClean="0"/>
          </a:p>
          <a:p>
            <a:r>
              <a:rPr lang="cs-CZ" sz="2800" b="1" u="sng" dirty="0" smtClean="0"/>
              <a:t>Cizí skupina: </a:t>
            </a:r>
            <a:r>
              <a:rPr lang="cs-CZ" sz="2800" dirty="0" smtClean="0"/>
              <a:t>můžeme je označit jako „oni“. (lidé z jiného domu</a:t>
            </a:r>
            <a:r>
              <a:rPr lang="cs-CZ" sz="2800" dirty="0" smtClean="0"/>
              <a:t>, žáci </a:t>
            </a:r>
            <a:r>
              <a:rPr lang="cs-CZ" sz="2800" dirty="0" smtClean="0"/>
              <a:t>z jiné školy)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50052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844824"/>
            <a:ext cx="83529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ym typeface="Wingdings"/>
              </a:rPr>
              <a:t>  </a:t>
            </a:r>
            <a:r>
              <a:rPr lang="cs-CZ" sz="2000" dirty="0"/>
              <a:t>Není-li uvedeno jinak je materiál dílem autorky podle učebních osnov odpovídajících ŠVP vyučovaných podle učebnic:</a:t>
            </a:r>
          </a:p>
          <a:p>
            <a:r>
              <a:rPr lang="cs-CZ" sz="2000" dirty="0"/>
              <a:t>LUNEROVÁ, J., ŠTĚRBA, R., SVOBODOVÁ, M. </a:t>
            </a:r>
            <a:r>
              <a:rPr lang="cs-CZ" sz="2000" i="1" dirty="0"/>
              <a:t>Výchova k Občanství pro 7.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978-80-7289-117-7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smtClean="0"/>
              <a:t>Citováno dne 13.11.2011</a:t>
            </a:r>
            <a:endParaRPr lang="cs-CZ" sz="200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1047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186</TotalTime>
  <Words>425</Words>
  <Application>Microsoft Office PowerPoint</Application>
  <PresentationFormat>Předvádění na obrazovce (4:3)</PresentationFormat>
  <Paragraphs>75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Původ</vt:lpstr>
      <vt:lpstr>Motiv systému Office</vt:lpstr>
      <vt:lpstr>Název školy: ZŠ Klášterec nad Ohří, Krátká 676 Autor: Mgr. Veronika Kubincová Název materiálu: VY_32_INOVACE_9_10_ Test, společenské skupiny Číslo projektu: CZ.1.07/1.4.00/21.1115  </vt:lpstr>
      <vt:lpstr>TEST</vt:lpstr>
      <vt:lpstr>1) Správně seřaď</vt:lpstr>
      <vt:lpstr>2) Popiš skupiny podle velikosti.</vt:lpstr>
      <vt:lpstr>3) Správně přiřaď druh skupiny.</vt:lpstr>
      <vt:lpstr>4)Popiš skupiny podle stanovených pravidel </vt:lpstr>
      <vt:lpstr>5)Popiš skupiny podle blízkosti</vt:lpstr>
      <vt:lpstr>konec</vt:lpstr>
      <vt:lpstr>1a)Správně seřaď</vt:lpstr>
      <vt:lpstr>2a)Popiš skupiny podle velikosti.</vt:lpstr>
      <vt:lpstr>3a) Správně přiřaď druh skupiny.</vt:lpstr>
      <vt:lpstr>4a)Popiš skupiny podle stanovených pravidel </vt:lpstr>
      <vt:lpstr>5a)Popiš skupiny podle blízkosti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U1</cp:lastModifiedBy>
  <cp:revision>28</cp:revision>
  <dcterms:created xsi:type="dcterms:W3CDTF">2011-11-10T20:42:05Z</dcterms:created>
  <dcterms:modified xsi:type="dcterms:W3CDTF">2012-02-29T17:36:14Z</dcterms:modified>
</cp:coreProperties>
</file>