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23" r:id="rId2"/>
    <p:sldId id="256" r:id="rId3"/>
    <p:sldId id="263" r:id="rId4"/>
    <p:sldId id="264" r:id="rId5"/>
    <p:sldId id="265" r:id="rId6"/>
    <p:sldId id="295" r:id="rId7"/>
    <p:sldId id="266" r:id="rId8"/>
    <p:sldId id="267" r:id="rId9"/>
    <p:sldId id="298" r:id="rId10"/>
    <p:sldId id="268" r:id="rId11"/>
    <p:sldId id="304" r:id="rId12"/>
    <p:sldId id="305" r:id="rId13"/>
    <p:sldId id="269" r:id="rId14"/>
    <p:sldId id="297" r:id="rId15"/>
    <p:sldId id="300" r:id="rId16"/>
    <p:sldId id="271" r:id="rId17"/>
    <p:sldId id="272" r:id="rId18"/>
    <p:sldId id="273" r:id="rId19"/>
    <p:sldId id="274" r:id="rId20"/>
    <p:sldId id="301" r:id="rId21"/>
    <p:sldId id="275" r:id="rId22"/>
    <p:sldId id="276" r:id="rId23"/>
    <p:sldId id="277" r:id="rId24"/>
    <p:sldId id="278" r:id="rId25"/>
    <p:sldId id="310" r:id="rId26"/>
    <p:sldId id="308" r:id="rId27"/>
    <p:sldId id="309" r:id="rId28"/>
    <p:sldId id="311" r:id="rId29"/>
    <p:sldId id="279" r:id="rId30"/>
    <p:sldId id="280" r:id="rId31"/>
    <p:sldId id="302" r:id="rId32"/>
    <p:sldId id="281" r:id="rId33"/>
    <p:sldId id="282" r:id="rId34"/>
    <p:sldId id="283" r:id="rId35"/>
    <p:sldId id="286" r:id="rId36"/>
    <p:sldId id="270" r:id="rId37"/>
    <p:sldId id="284" r:id="rId38"/>
    <p:sldId id="303" r:id="rId39"/>
    <p:sldId id="321" r:id="rId40"/>
    <p:sldId id="285" r:id="rId41"/>
    <p:sldId id="287" r:id="rId42"/>
    <p:sldId id="288" r:id="rId43"/>
    <p:sldId id="289" r:id="rId44"/>
    <p:sldId id="320" r:id="rId45"/>
    <p:sldId id="290" r:id="rId46"/>
    <p:sldId id="291" r:id="rId47"/>
    <p:sldId id="292" r:id="rId48"/>
    <p:sldId id="322" r:id="rId4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5E672E-2FB5-4A2B-8B34-D0D3D26E6F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917EB9-21F1-4FFC-AFAD-90D1D3DD5B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CE9DD2-C6F0-4100-A0E4-AE99A1496C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250BDB-88E1-4B67-8EC0-6F87A06457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967C0E-E8CB-490A-B4EB-4B23A2FD23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D3F02E-E930-4169-85B9-7D1EB889F9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01E59B-49D3-4D88-8685-33927E4E00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BEE755-EFA8-4C40-84D6-F4452F1C57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843B6A-1002-4F00-811B-BC0F288F70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D90BB9-421C-409B-8A51-421CA1CF26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DFEB81-4CB0-4438-956B-14CB187EBF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69D7879E-E418-467B-9911-9F04EB662E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6" grpId="0"/>
      <p:bldP spid="1027" grpId="0">
        <p:tmplLst>
          <p:tmpl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French_bayonet_charge.jpg" TargetMode="External"/><Relationship Id="rId13" Type="http://schemas.openxmlformats.org/officeDocument/2006/relationships/hyperlink" Target="http://cs.wikipedia.org/wiki/Soubor:British_55th_Division_gas_casualties_10_April_1918.jpg" TargetMode="External"/><Relationship Id="rId3" Type="http://schemas.openxmlformats.org/officeDocument/2006/relationships/hyperlink" Target="http://cs.wikipedia.org/wiki/Soubor:Bundesarchiv_Bild_104-0472A,_Flak-MG-Stellung.jpg" TargetMode="External"/><Relationship Id="rId7" Type="http://schemas.openxmlformats.org/officeDocument/2006/relationships/hyperlink" Target="http://cs.wikipedia.org/wiki/Soubor:Cemetary_Verdun_1.JPG" TargetMode="External"/><Relationship Id="rId12" Type="http://schemas.openxmlformats.org/officeDocument/2006/relationships/hyperlink" Target="http://cs.wikipedia.org/wiki/Soubor:Skoda_Gebirgsgesch.JPG" TargetMode="External"/><Relationship Id="rId2" Type="http://schemas.openxmlformats.org/officeDocument/2006/relationships/hyperlink" Target="http://cs.wikipedia.org/wiki/Soubor:WW1_TitlePicture_For_Wikipedia_Articl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French_87th_Regiment_Cote_34_Verdun_1916.jpg" TargetMode="External"/><Relationship Id="rId11" Type="http://schemas.openxmlformats.org/officeDocument/2006/relationships/hyperlink" Target="http://cs.wikipedia.org/wiki/Soubor:G%C3%B6rz_und_Isonzo.jpg" TargetMode="External"/><Relationship Id="rId5" Type="http://schemas.openxmlformats.org/officeDocument/2006/relationships/hyperlink" Target="http://cs.wikipedia.org/wiki/Soubor:Douaumontfort.jpg" TargetMode="External"/><Relationship Id="rId15" Type="http://schemas.openxmlformats.org/officeDocument/2006/relationships/hyperlink" Target="http://cs.wikipedia.org/wiki/Soubor:Aero_Ae-01.jpg" TargetMode="External"/><Relationship Id="rId10" Type="http://schemas.openxmlformats.org/officeDocument/2006/relationships/hyperlink" Target="http://cs.wikipedia.org/wiki/Soubor:Austro-_hungarian_305_mm_Howitzer.jpg" TargetMode="External"/><Relationship Id="rId4" Type="http://schemas.openxmlformats.org/officeDocument/2006/relationships/hyperlink" Target="http://cs.wikipedia.org/wiki/Soubor:GermanInfantry1914.jpg" TargetMode="External"/><Relationship Id="rId9" Type="http://schemas.openxmlformats.org/officeDocument/2006/relationships/hyperlink" Target="http://cs.wikipedia.org/wiki/Soubor:Italian_troops_at_Isonzo_river.jpg" TargetMode="External"/><Relationship Id="rId14" Type="http://schemas.openxmlformats.org/officeDocument/2006/relationships/hyperlink" Target="http://cs.wikipedia.org/wiki/Soubor:Turkish_howitzer_10.5cm_leFH_98_09_LOC_0012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05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7750" y="938213"/>
            <a:ext cx="7048500" cy="498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1628775"/>
            <a:ext cx="7773987" cy="2376488"/>
          </a:xfrm>
        </p:spPr>
        <p:txBody>
          <a:bodyPr/>
          <a:lstStyle/>
          <a:p>
            <a:pPr eaLnBrk="1" hangingPunct="1"/>
            <a:r>
              <a:rPr lang="cs-CZ" smtClean="0"/>
              <a:t>PRVNÍ SVĚTOVÁ VÁLKA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Světová bojiště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západní fronta</a:t>
            </a:r>
          </a:p>
          <a:p>
            <a:pPr eaLnBrk="1" hangingPunct="1"/>
            <a:r>
              <a:rPr lang="cs-CZ" smtClean="0"/>
              <a:t>východní fronta</a:t>
            </a:r>
          </a:p>
          <a:p>
            <a:pPr eaLnBrk="1" hangingPunct="1"/>
            <a:r>
              <a:rPr lang="cs-CZ" smtClean="0"/>
              <a:t>jižní fronta</a:t>
            </a:r>
          </a:p>
          <a:p>
            <a:pPr eaLnBrk="1" hangingPunct="1"/>
            <a:r>
              <a:rPr lang="cs-CZ" smtClean="0"/>
              <a:t>turecká fronta</a:t>
            </a:r>
          </a:p>
        </p:txBody>
      </p:sp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Západní fronta</a:t>
            </a: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Západní fronta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Belgie obsazena Němci</a:t>
            </a:r>
          </a:p>
          <a:p>
            <a:pPr eaLnBrk="1" hangingPunct="1"/>
            <a:r>
              <a:rPr lang="cs-CZ" smtClean="0"/>
              <a:t>bojiště: Francii </a:t>
            </a:r>
          </a:p>
          <a:p>
            <a:pPr eaLnBrk="1" hangingPunct="1"/>
            <a:r>
              <a:rPr lang="cs-CZ" smtClean="0"/>
              <a:t>střídavá vítězství	 </a:t>
            </a:r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Němečtí vojáci s kulometem Maxim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650" y="1557338"/>
            <a:ext cx="7620000" cy="4676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Rok 1914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německá armáda - </a:t>
            </a:r>
            <a:r>
              <a:rPr lang="cs-CZ" b="1" smtClean="0"/>
              <a:t>Helmut von Moltke</a:t>
            </a:r>
            <a:endParaRPr lang="cs-CZ" smtClean="0"/>
          </a:p>
          <a:p>
            <a:pPr eaLnBrk="1" hangingPunct="1"/>
            <a:r>
              <a:rPr lang="cs-CZ" b="1" smtClean="0"/>
              <a:t>b. na Marně</a:t>
            </a:r>
            <a:r>
              <a:rPr lang="cs-CZ" smtClean="0"/>
              <a:t> - zastaven postup Němců</a:t>
            </a:r>
          </a:p>
          <a:p>
            <a:pPr eaLnBrk="1" hangingPunct="1"/>
            <a:r>
              <a:rPr lang="cs-CZ" smtClean="0"/>
              <a:t>padl plán bleskové války</a:t>
            </a:r>
          </a:p>
          <a:p>
            <a:pPr eaLnBrk="1" hangingPunct="1"/>
            <a:r>
              <a:rPr lang="cs-CZ" smtClean="0"/>
              <a:t>ohrožení Paříže =&gt; vládla do Bordeaux</a:t>
            </a:r>
          </a:p>
          <a:p>
            <a:pPr eaLnBrk="1" hangingPunct="1"/>
            <a:r>
              <a:rPr lang="cs-CZ" b="1" smtClean="0"/>
              <a:t>běh k moři</a:t>
            </a:r>
            <a:r>
              <a:rPr lang="cs-CZ" smtClean="0"/>
              <a:t> – jednotlivé armády snaha zisku přístavů (zejm. při La Mance)</a:t>
            </a:r>
          </a:p>
          <a:p>
            <a:pPr eaLnBrk="1" hangingPunct="1"/>
            <a:r>
              <a:rPr lang="cs-CZ" smtClean="0"/>
              <a:t>změna: </a:t>
            </a:r>
            <a:r>
              <a:rPr lang="cs-CZ" b="1" smtClean="0"/>
              <a:t>válka poziční = zákopová</a:t>
            </a:r>
            <a:endParaRPr lang="cs-CZ" smtClean="0"/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Rok 1915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pokusy o prolomení fronty na obou stranách</a:t>
            </a:r>
          </a:p>
          <a:p>
            <a:pPr eaLnBrk="1" hangingPunct="1"/>
            <a:r>
              <a:rPr lang="cs-CZ" b="1" smtClean="0"/>
              <a:t>b.u řeky Yper</a:t>
            </a:r>
            <a:r>
              <a:rPr lang="cs-CZ" smtClean="0"/>
              <a:t> </a:t>
            </a:r>
          </a:p>
          <a:p>
            <a:pPr eaLnBrk="1" hangingPunct="1"/>
            <a:r>
              <a:rPr lang="cs-CZ" smtClean="0"/>
              <a:t>bez územních zisků </a:t>
            </a:r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Následky bitvy u Yper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650" y="1412875"/>
            <a:ext cx="7620000" cy="471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Rok 1916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bitva o Verdun</a:t>
            </a:r>
            <a:r>
              <a:rPr lang="cs-CZ" smtClean="0"/>
              <a:t>: velké ztráty (Francie - 350 tis.mužů)</a:t>
            </a:r>
          </a:p>
          <a:p>
            <a:pPr eaLnBrk="1" hangingPunct="1"/>
            <a:r>
              <a:rPr lang="cs-CZ" smtClean="0"/>
              <a:t>nový náčelník generálního štábu: </a:t>
            </a:r>
            <a:r>
              <a:rPr lang="cs-CZ" b="1" smtClean="0"/>
              <a:t>Paul von Hindenburg</a:t>
            </a:r>
            <a:endParaRPr lang="cs-CZ" smtClean="0"/>
          </a:p>
          <a:p>
            <a:pPr eaLnBrk="1" hangingPunct="1"/>
            <a:r>
              <a:rPr lang="cs-CZ" smtClean="0"/>
              <a:t>letní ofenzíva spojenců</a:t>
            </a:r>
            <a:r>
              <a:rPr lang="cs-CZ" b="1" smtClean="0"/>
              <a:t> na Sommě</a:t>
            </a:r>
            <a:r>
              <a:rPr lang="cs-CZ" smtClean="0"/>
              <a:t>: VB poprvé použila tanky</a:t>
            </a:r>
          </a:p>
          <a:p>
            <a:pPr eaLnBrk="1" hangingPunct="1"/>
            <a:r>
              <a:rPr lang="cs-CZ" smtClean="0"/>
              <a:t>obě bitvy - jedny z nejkrutějších bitev WWI</a:t>
            </a:r>
          </a:p>
        </p:txBody>
      </p:sp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Francouzi u Verdunu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313" y="1268413"/>
            <a:ext cx="3810000" cy="475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Vojenský hřbitov Verdun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0113" y="836613"/>
            <a:ext cx="7404100" cy="555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Rok 1917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francouzská ofenzíva - neúspěch, velké ztráty</a:t>
            </a:r>
          </a:p>
          <a:p>
            <a:pPr eaLnBrk="1" hangingPunct="1"/>
            <a:r>
              <a:rPr lang="cs-CZ" smtClean="0"/>
              <a:t>nové velení francouzské armády: </a:t>
            </a:r>
            <a:r>
              <a:rPr lang="cs-CZ" b="1" smtClean="0"/>
              <a:t>Henri Petaine</a:t>
            </a:r>
            <a:endParaRPr lang="cs-CZ" smtClean="0"/>
          </a:p>
          <a:p>
            <a:pPr eaLnBrk="1" hangingPunct="1"/>
            <a:r>
              <a:rPr lang="cs-CZ" smtClean="0"/>
              <a:t>  </a:t>
            </a:r>
          </a:p>
        </p:txBody>
      </p:sp>
    </p:spTree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Francouzští vojáci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650" y="1341438"/>
            <a:ext cx="76200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Francouzští vojáci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638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650" y="1412875"/>
            <a:ext cx="7620000" cy="4505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Rok 1918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obrat: </a:t>
            </a:r>
            <a:r>
              <a:rPr lang="cs-CZ" b="1" smtClean="0"/>
              <a:t>druhá b. na Marně</a:t>
            </a:r>
            <a:endParaRPr lang="cs-CZ" smtClean="0"/>
          </a:p>
          <a:p>
            <a:pPr eaLnBrk="1" hangingPunct="1"/>
            <a:r>
              <a:rPr lang="cs-CZ" smtClean="0"/>
              <a:t>vítězství spojenců na Z frontě souviselo i s boji na dalších frontách</a:t>
            </a:r>
          </a:p>
        </p:txBody>
      </p:sp>
    </p:spTree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Východní fronta</a:t>
            </a:r>
          </a:p>
        </p:txBody>
      </p:sp>
      <p:sp>
        <p:nvSpPr>
          <p:cNvPr id="18435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Východní fronta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kritická situace Francie =&gt; Rusko zahajuje válečné operace</a:t>
            </a:r>
          </a:p>
        </p:txBody>
      </p:sp>
    </p:spTree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Východní Prusko </a:t>
            </a:r>
            <a:br>
              <a:rPr lang="cs-CZ" sz="4000" smtClean="0"/>
            </a:br>
            <a:r>
              <a:rPr lang="cs-CZ" sz="4000" smtClean="0"/>
              <a:t>(sever východní fronty)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2 ruské armády, střet s Německem</a:t>
            </a:r>
          </a:p>
          <a:p>
            <a:pPr eaLnBrk="1" hangingPunct="1"/>
            <a:r>
              <a:rPr lang="cs-CZ" smtClean="0"/>
              <a:t>Rusko - špatné zásobování jídlem, střelivem, špatná informovanosti</a:t>
            </a:r>
          </a:p>
          <a:p>
            <a:pPr eaLnBrk="1" hangingPunct="1"/>
            <a:r>
              <a:rPr lang="cs-CZ" smtClean="0"/>
              <a:t>b. u Tannenbergu – zničena ruská armáda</a:t>
            </a:r>
          </a:p>
          <a:p>
            <a:pPr eaLnBrk="1" hangingPunct="1"/>
            <a:r>
              <a:rPr lang="cs-CZ" smtClean="0"/>
              <a:t>ruský útok zmařil německé plány (počítalo s bojem jen na jedné frontě)</a:t>
            </a:r>
          </a:p>
        </p:txBody>
      </p:sp>
    </p:spTree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Ruská pěchota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150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650" y="1412875"/>
            <a:ext cx="7620000" cy="4505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Halič</a:t>
            </a:r>
            <a:br>
              <a:rPr lang="cs-CZ" sz="4000" smtClean="0"/>
            </a:br>
            <a:r>
              <a:rPr lang="cs-CZ" sz="4000" smtClean="0"/>
              <a:t>(jih východní fronty)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Rakousko-Uhersko X Rusko</a:t>
            </a:r>
          </a:p>
          <a:p>
            <a:pPr eaLnBrk="1" hangingPunct="1"/>
            <a:r>
              <a:rPr lang="cs-CZ" smtClean="0"/>
              <a:t>Rusko: gen. Brusilov – zpočátku úspěch </a:t>
            </a:r>
          </a:p>
          <a:p>
            <a:pPr eaLnBrk="1" hangingPunct="1"/>
            <a:r>
              <a:rPr lang="cs-CZ" smtClean="0"/>
              <a:t>Německo – podpora Rakouska-Uherska</a:t>
            </a:r>
          </a:p>
        </p:txBody>
      </p:sp>
    </p:spTree>
  </p:cSld>
  <p:clrMapOvr>
    <a:masterClrMapping/>
  </p:clrMapOvr>
  <p:transition spd="med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Jižní = italská fronta</a:t>
            </a:r>
          </a:p>
        </p:txBody>
      </p:sp>
      <p:sp>
        <p:nvSpPr>
          <p:cNvPr id="23555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Italská fronta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ofenzíva v Srbsku (není válkou obrannou) =&gt; Itálie odmítla účast ve válce</a:t>
            </a:r>
          </a:p>
          <a:p>
            <a:pPr eaLnBrk="1" hangingPunct="1"/>
            <a:r>
              <a:rPr lang="cs-CZ" smtClean="0"/>
              <a:t>1915: Itálie vstup do války na straně Dohody</a:t>
            </a:r>
          </a:p>
          <a:p>
            <a:pPr eaLnBrk="1" hangingPunct="1"/>
            <a:r>
              <a:rPr lang="cs-CZ" smtClean="0"/>
              <a:t>požadavky Itálie:  J Dalmácie, J Tyrolsko, Terst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ransition spd="med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Italská fronta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ofenzíva na řece Soči</a:t>
            </a:r>
          </a:p>
          <a:p>
            <a:pPr eaLnBrk="1" hangingPunct="1"/>
            <a:r>
              <a:rPr lang="cs-CZ" smtClean="0"/>
              <a:t>boje na řece Piavě 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Údolí řeky Soče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662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650" y="1196975"/>
            <a:ext cx="7620000" cy="533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Fronta na Soči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76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09788" y="2005013"/>
            <a:ext cx="4924425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R-U moždíř, ráže 305 mm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867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1628775"/>
            <a:ext cx="6200775" cy="3905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Rakouský horský kanón, výroba Škoda Plzeň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970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650" y="1628775"/>
            <a:ext cx="76200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Turecká fronta</a:t>
            </a:r>
          </a:p>
        </p:txBody>
      </p:sp>
      <p:sp>
        <p:nvSpPr>
          <p:cNvPr id="30723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  <p:transition spd="med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Turecká fronta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Turecko na straně centrálních mocností</a:t>
            </a:r>
          </a:p>
          <a:p>
            <a:pPr eaLnBrk="1" hangingPunct="1"/>
            <a:r>
              <a:rPr lang="cs-CZ" smtClean="0"/>
              <a:t>Turci: snaha ovládnout Suez</a:t>
            </a:r>
          </a:p>
          <a:p>
            <a:pPr eaLnBrk="1" hangingPunct="1"/>
            <a:r>
              <a:rPr lang="cs-CZ" smtClean="0"/>
              <a:t>vítězství dohodových států</a:t>
            </a:r>
          </a:p>
          <a:p>
            <a:pPr eaLnBrk="1" hangingPunct="1"/>
            <a:r>
              <a:rPr lang="cs-CZ" smtClean="0"/>
              <a:t>VB =&gt; Persie (Irán), vliv v Iráku a v Palestině</a:t>
            </a:r>
          </a:p>
          <a:p>
            <a:pPr eaLnBrk="1" hangingPunct="1"/>
            <a:r>
              <a:rPr lang="cs-CZ" smtClean="0"/>
              <a:t>Francie =&gt; Sýrie</a:t>
            </a:r>
          </a:p>
        </p:txBody>
      </p:sp>
    </p:spTree>
  </p:cSld>
  <p:clrMapOvr>
    <a:masterClrMapping/>
  </p:clrMapOvr>
  <p:transition spd="med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Turecké dělostřelectvo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3277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650" y="1484313"/>
            <a:ext cx="7620000" cy="473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Závěrečná fáze WWI</a:t>
            </a:r>
          </a:p>
        </p:txBody>
      </p:sp>
      <p:sp>
        <p:nvSpPr>
          <p:cNvPr id="33795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  <p:transition spd="med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Závěrečná fáze WWI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1916/1917 - krize válčících států</a:t>
            </a:r>
          </a:p>
          <a:p>
            <a:pPr eaLnBrk="1" hangingPunct="1"/>
            <a:r>
              <a:rPr lang="cs-CZ" smtClean="0"/>
              <a:t>Woodrow Wilson – snaha zprostředkovat mír</a:t>
            </a:r>
          </a:p>
          <a:p>
            <a:pPr eaLnBrk="1" hangingPunct="1"/>
            <a:r>
              <a:rPr lang="cs-CZ" b="1" smtClean="0"/>
              <a:t>1.2.1917 vstup USA do války</a:t>
            </a:r>
            <a:r>
              <a:rPr lang="cs-CZ" smtClean="0"/>
              <a:t> – důvod: Německo zahájilo ponorkovou válku</a:t>
            </a:r>
          </a:p>
          <a:p>
            <a:pPr eaLnBrk="1" hangingPunct="1"/>
            <a:r>
              <a:rPr lang="cs-CZ" smtClean="0"/>
              <a:t>revoluce v Rusku =&gt; </a:t>
            </a:r>
            <a:r>
              <a:rPr lang="cs-CZ" b="1" smtClean="0"/>
              <a:t>3.3.1918</a:t>
            </a:r>
            <a:r>
              <a:rPr lang="cs-CZ" smtClean="0"/>
              <a:t> separátní </a:t>
            </a:r>
            <a:r>
              <a:rPr lang="cs-CZ" b="1" smtClean="0"/>
              <a:t>brest-litevský mír</a:t>
            </a:r>
            <a:endParaRPr lang="cs-CZ" smtClean="0"/>
          </a:p>
        </p:txBody>
      </p:sp>
    </p:spTree>
  </p:cSld>
  <p:clrMapOvr>
    <a:masterClrMapping/>
  </p:clrMapOvr>
  <p:transition spd="med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Závěrečná fáze WWI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I/18 </a:t>
            </a:r>
            <a:r>
              <a:rPr lang="cs-CZ" b="1" smtClean="0"/>
              <a:t>Čtrnáct bodů presidenta Wilsona</a:t>
            </a:r>
            <a:r>
              <a:rPr lang="cs-CZ" smtClean="0"/>
              <a:t> – program na ukončení války</a:t>
            </a:r>
          </a:p>
          <a:p>
            <a:pPr eaLnBrk="1" hangingPunct="1"/>
            <a:r>
              <a:rPr lang="cs-CZ" b="1" smtClean="0"/>
              <a:t>27.10.1918 Andrássyho nóta</a:t>
            </a:r>
            <a:r>
              <a:rPr lang="cs-CZ" smtClean="0"/>
              <a:t>– chápána jako kapitulace Rakouska-Uherska</a:t>
            </a:r>
          </a:p>
          <a:p>
            <a:pPr eaLnBrk="1" hangingPunct="1"/>
            <a:r>
              <a:rPr lang="cs-CZ" b="1" smtClean="0"/>
              <a:t>11.11.1918</a:t>
            </a:r>
            <a:r>
              <a:rPr lang="cs-CZ" smtClean="0"/>
              <a:t> </a:t>
            </a:r>
            <a:r>
              <a:rPr lang="cs-CZ" b="1" smtClean="0"/>
              <a:t>podepsáno příměří s Německem</a:t>
            </a:r>
            <a:r>
              <a:rPr lang="cs-CZ" smtClean="0"/>
              <a:t> =&gt; konec války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ransition spd="med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Celkový charakter války</a:t>
            </a:r>
          </a:p>
        </p:txBody>
      </p:sp>
      <p:sp>
        <p:nvSpPr>
          <p:cNvPr id="36867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  <p:transition spd="med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Válka na moři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zahájena Německem</a:t>
            </a:r>
          </a:p>
          <a:p>
            <a:pPr eaLnBrk="1" hangingPunct="1"/>
            <a:r>
              <a:rPr lang="cs-CZ" dirty="0" smtClean="0"/>
              <a:t>Černé moře – střety Německa a Ruska</a:t>
            </a:r>
          </a:p>
          <a:p>
            <a:pPr eaLnBrk="1" hangingPunct="1"/>
            <a:r>
              <a:rPr lang="cs-CZ" dirty="0" smtClean="0"/>
              <a:t>Německo při pobřeží Číny, narušuje pozice VB</a:t>
            </a:r>
          </a:p>
          <a:p>
            <a:pPr eaLnBrk="1" hangingPunct="1"/>
            <a:r>
              <a:rPr lang="cs-CZ" dirty="0" smtClean="0"/>
              <a:t>boje v Severním moři, VB nájezd na Helgoland (potopení </a:t>
            </a:r>
            <a:r>
              <a:rPr lang="cs-CZ" dirty="0" smtClean="0"/>
              <a:t>3 něm</a:t>
            </a:r>
            <a:r>
              <a:rPr lang="cs-CZ" dirty="0" smtClean="0"/>
              <a:t>. křižníků)</a:t>
            </a:r>
          </a:p>
          <a:p>
            <a:pPr eaLnBrk="1" hangingPunct="1"/>
            <a:r>
              <a:rPr lang="cs-CZ" dirty="0" smtClean="0"/>
              <a:t>Německo - „bezohledná ponorková válka“ (i proti obchodním lodím cizích zemí)</a:t>
            </a:r>
          </a:p>
        </p:txBody>
      </p:sp>
    </p:spTree>
  </p:cSld>
  <p:clrMapOvr>
    <a:masterClrMapping/>
  </p:clrMapOvr>
  <p:transition spd="med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Válka ve vzduchu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přímé nálety Němců: 30.8.1914 na Paříž</a:t>
            </a:r>
          </a:p>
          <a:p>
            <a:pPr eaLnBrk="1" hangingPunct="1"/>
            <a:r>
              <a:rPr lang="cs-CZ" smtClean="0"/>
              <a:t>zejména pozorování (technika nedokonalá)</a:t>
            </a:r>
          </a:p>
          <a:p>
            <a:pPr eaLnBrk="1" hangingPunct="1"/>
            <a:r>
              <a:rPr lang="cs-CZ" smtClean="0"/>
              <a:t>Verdun, Somma – vyšší úroveň britské letecké techniky (stíhačky)</a:t>
            </a:r>
          </a:p>
          <a:p>
            <a:pPr eaLnBrk="1" hangingPunct="1"/>
            <a:r>
              <a:rPr lang="cs-CZ" smtClean="0"/>
              <a:t>Německo – vzducholodě Zeppelin (útok na Londýn) =&gt; neúspěch</a:t>
            </a:r>
          </a:p>
        </p:txBody>
      </p:sp>
    </p:spTree>
  </p:cSld>
  <p:clrMapOvr>
    <a:masterClrMapping/>
  </p:clrMapOvr>
  <p:transition spd="med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Hansa-Brandenburg B.I. (rakouské bojové letadlo)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3994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0750" y="1919288"/>
            <a:ext cx="47625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Zeppelin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4096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650" y="1268413"/>
            <a:ext cx="7620000" cy="5343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Charakter války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b="1" smtClean="0"/>
              <a:t>válka totální</a:t>
            </a:r>
            <a:r>
              <a:rPr lang="cs-CZ" smtClean="0"/>
              <a:t> – postihla všechny oblasti lidského života </a:t>
            </a:r>
          </a:p>
          <a:p>
            <a:pPr eaLnBrk="1" hangingPunct="1">
              <a:lnSpc>
                <a:spcPct val="90000"/>
              </a:lnSpc>
            </a:pPr>
            <a:r>
              <a:rPr lang="cs-CZ" b="1" smtClean="0"/>
              <a:t>válka týlová </a:t>
            </a:r>
            <a:r>
              <a:rPr lang="cs-CZ" smtClean="0"/>
              <a:t>– absolutní nasazení prakticky všeho obyvatelstva</a:t>
            </a:r>
          </a:p>
          <a:p>
            <a:pPr eaLnBrk="1" hangingPunct="1">
              <a:lnSpc>
                <a:spcPct val="90000"/>
              </a:lnSpc>
            </a:pPr>
            <a:r>
              <a:rPr lang="cs-CZ" b="1" smtClean="0"/>
              <a:t>válka zákopová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mění se struktura rodiny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vzrůstá objem výroby, racionalizace výroby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vývoj, nové technologie</a:t>
            </a:r>
          </a:p>
        </p:txBody>
      </p:sp>
    </p:spTree>
  </p:cSld>
  <p:clrMapOvr>
    <a:masterClrMapping/>
  </p:clrMapOvr>
  <p:transition spd="med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Charakter války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2800" smtClean="0"/>
              <a:t>- války se zúčastnilo na straně Dohody 28 států, celkem 34 států z existujících 54; válka zasáhla 1,5 mld. obyvatel</a:t>
            </a:r>
          </a:p>
          <a:p>
            <a:pPr eaLnBrk="1" hangingPunct="1"/>
            <a:r>
              <a:rPr lang="cs-CZ" sz="2800" smtClean="0"/>
              <a:t>- Evropa + koloniální oblasti Asie a Afriky, účast mimoevropských mocností (USA, Japonsko =&gt; díky válce posilují své pozice)</a:t>
            </a:r>
          </a:p>
          <a:p>
            <a:pPr eaLnBrk="1" hangingPunct="1"/>
            <a:r>
              <a:rPr lang="cs-CZ" sz="2800" smtClean="0"/>
              <a:t>- boje se odehrávaly převážně v Evropě =&gt; z toho těží ekonomika USA, Japonska =&gt; končí výlučné postavení Evropy ve světě</a:t>
            </a:r>
          </a:p>
        </p:txBody>
      </p:sp>
    </p:spTree>
  </p:cSld>
  <p:clrMapOvr>
    <a:masterClrMapping/>
  </p:clrMapOvr>
  <p:transition spd="med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Charakter války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628775"/>
            <a:ext cx="8229600" cy="504031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mtClean="0"/>
              <a:t>na straně Dohody 28 států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celkem 34 států (z existujících 54)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válka zasáhla 1,5 mld. obyvatel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Evropa + koloniální oblasti Asie a Afriky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účast mimoevropských mocností - USA, Japonsko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boje převážně v Evropě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rozvoj ekonomiky USA, Japonska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končí výlučné postavení Evropy ve světě</a:t>
            </a:r>
          </a:p>
        </p:txBody>
      </p:sp>
    </p:spTree>
  </p:cSld>
  <p:clrMapOvr>
    <a:masterClrMapping/>
  </p:clrMapOvr>
  <p:transition spd="med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Charakter války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dirty="0" smtClean="0"/>
              <a:t>existence několika front</a:t>
            </a:r>
          </a:p>
          <a:p>
            <a:pPr eaLnBrk="1" hangingPunct="1">
              <a:lnSpc>
                <a:spcPct val="90000"/>
              </a:lnSpc>
            </a:pPr>
            <a:r>
              <a:rPr lang="cs-CZ" dirty="0" smtClean="0"/>
              <a:t>do armád </a:t>
            </a:r>
            <a:r>
              <a:rPr lang="cs-CZ" b="1" dirty="0" smtClean="0"/>
              <a:t>povoláno přes 70 mil.vojáků</a:t>
            </a:r>
          </a:p>
          <a:p>
            <a:pPr eaLnBrk="1" hangingPunct="1">
              <a:lnSpc>
                <a:spcPct val="90000"/>
              </a:lnSpc>
            </a:pPr>
            <a:r>
              <a:rPr lang="cs-CZ" dirty="0" smtClean="0"/>
              <a:t>asi 10 mil. vojáků padlo</a:t>
            </a:r>
          </a:p>
          <a:p>
            <a:pPr eaLnBrk="1" hangingPunct="1">
              <a:lnSpc>
                <a:spcPct val="90000"/>
              </a:lnSpc>
            </a:pPr>
            <a:r>
              <a:rPr lang="cs-CZ" dirty="0" smtClean="0"/>
              <a:t>asi 20 mil. vojáků raněno</a:t>
            </a:r>
          </a:p>
          <a:p>
            <a:pPr eaLnBrk="1" hangingPunct="1">
              <a:lnSpc>
                <a:spcPct val="90000"/>
              </a:lnSpc>
            </a:pPr>
            <a:r>
              <a:rPr lang="cs-CZ" dirty="0" smtClean="0"/>
              <a:t>asi 7 mil. zajato</a:t>
            </a:r>
          </a:p>
          <a:p>
            <a:pPr eaLnBrk="1" hangingPunct="1">
              <a:lnSpc>
                <a:spcPct val="90000"/>
              </a:lnSpc>
            </a:pPr>
            <a:r>
              <a:rPr lang="cs-CZ" dirty="0" smtClean="0"/>
              <a:t>fronty široké (až 100km), stabilizované (zákopy)</a:t>
            </a:r>
          </a:p>
          <a:p>
            <a:pPr eaLnBrk="1" hangingPunct="1">
              <a:lnSpc>
                <a:spcPct val="90000"/>
              </a:lnSpc>
            </a:pPr>
            <a:r>
              <a:rPr lang="cs-CZ" dirty="0" smtClean="0"/>
              <a:t>krvavé boje,velké ztráty</a:t>
            </a:r>
            <a:r>
              <a:rPr lang="cs-CZ" dirty="0" smtClean="0"/>
              <a:t>, malé </a:t>
            </a:r>
            <a:r>
              <a:rPr lang="cs-CZ" dirty="0" smtClean="0"/>
              <a:t>úspěchy</a:t>
            </a:r>
          </a:p>
        </p:txBody>
      </p:sp>
    </p:spTree>
  </p:cSld>
  <p:clrMapOvr>
    <a:masterClrMapping/>
  </p:clrMapOvr>
  <p:transition spd="med"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Nové vynálezy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ostnatý drát</a:t>
            </a:r>
          </a:p>
          <a:p>
            <a:pPr eaLnBrk="1" hangingPunct="1"/>
            <a:r>
              <a:rPr lang="cs-CZ" smtClean="0"/>
              <a:t>lanky</a:t>
            </a:r>
          </a:p>
          <a:p>
            <a:pPr eaLnBrk="1" hangingPunct="1"/>
            <a:r>
              <a:rPr lang="cs-CZ" smtClean="0"/>
              <a:t>letadla</a:t>
            </a:r>
          </a:p>
          <a:p>
            <a:pPr eaLnBrk="1" hangingPunct="1"/>
            <a:r>
              <a:rPr lang="cs-CZ" smtClean="0"/>
              <a:t>ponorky</a:t>
            </a:r>
          </a:p>
          <a:p>
            <a:pPr eaLnBrk="1" hangingPunct="1"/>
            <a:r>
              <a:rPr lang="cs-CZ" smtClean="0"/>
              <a:t>kulomet</a:t>
            </a:r>
          </a:p>
          <a:p>
            <a:pPr eaLnBrk="1" hangingPunct="1"/>
            <a:r>
              <a:rPr lang="cs-CZ" smtClean="0"/>
              <a:t>plamenomet</a:t>
            </a:r>
          </a:p>
          <a:p>
            <a:pPr eaLnBrk="1" hangingPunct="1"/>
            <a:r>
              <a:rPr lang="cs-CZ" smtClean="0"/>
              <a:t>první elektronkový vysílač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ransition spd="med"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Charakter války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 vítězství Dohody rozhodla ekonomická síla zemí</a:t>
            </a:r>
          </a:p>
          <a:p>
            <a:pPr eaLnBrk="1" hangingPunct="1"/>
            <a:r>
              <a:rPr lang="cs-CZ" smtClean="0"/>
              <a:t>USA, Jap. – rozmach průmyslové výroby</a:t>
            </a:r>
          </a:p>
          <a:p>
            <a:pPr eaLnBrk="1" hangingPunct="1"/>
            <a:r>
              <a:rPr lang="cs-CZ" smtClean="0"/>
              <a:t>výhody VB a Fr. – zdroje v koloniích</a:t>
            </a:r>
          </a:p>
          <a:p>
            <a:pPr eaLnBrk="1" hangingPunct="1"/>
            <a:r>
              <a:rPr lang="cs-CZ" smtClean="0"/>
              <a:t>Rakousko-Uhersko – podřizování říšské kontrole</a:t>
            </a:r>
          </a:p>
          <a:p>
            <a:pPr eaLnBrk="1" hangingPunct="1"/>
            <a:r>
              <a:rPr lang="cs-CZ" smtClean="0"/>
              <a:t>Rusko – problémy hospodářské, politické; revoluce</a:t>
            </a:r>
          </a:p>
        </p:txBody>
      </p:sp>
    </p:spTree>
  </p:cSld>
  <p:clrMapOvr>
    <a:masterClrMapping/>
  </p:clrMapOvr>
  <p:transition spd="med"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Závěrem …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WWI definitivně uzavřela 19.století (tedy dobu mezi VFR a WWI)</a:t>
            </a:r>
          </a:p>
          <a:p>
            <a:pPr eaLnBrk="1" hangingPunct="1"/>
            <a:r>
              <a:rPr lang="cs-CZ" smtClean="0"/>
              <a:t>„Kdo nežil v 19.století, jako by nežil.“</a:t>
            </a:r>
          </a:p>
        </p:txBody>
      </p:sp>
    </p:spTree>
  </p:cSld>
  <p:clrMapOvr>
    <a:masterClrMapping/>
  </p:clrMapOvr>
  <p:transition spd="med"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4915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66975" y="571500"/>
            <a:ext cx="421005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Zdroj: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1400" smtClean="0">
                <a:hlinkClick r:id="rId2"/>
              </a:rPr>
              <a:t>http://cs.wikipedia.org/wiki/Soubor:WW1_TitlePicture_For_Wikipedia_Article.jpg</a:t>
            </a:r>
            <a:endParaRPr lang="cs-CZ" sz="1400" smtClean="0"/>
          </a:p>
          <a:p>
            <a:pPr eaLnBrk="1" hangingPunct="1">
              <a:lnSpc>
                <a:spcPct val="80000"/>
              </a:lnSpc>
            </a:pPr>
            <a:r>
              <a:rPr lang="cs-CZ" sz="1400" smtClean="0">
                <a:hlinkClick r:id="rId3"/>
              </a:rPr>
              <a:t>http://cs.wikipedia.org/wiki/Soubor:Bundesarchiv_Bild_104-0472A,_Flak-MG-Stellung.jpg</a:t>
            </a:r>
            <a:endParaRPr lang="cs-CZ" sz="1400" smtClean="0"/>
          </a:p>
          <a:p>
            <a:pPr eaLnBrk="1" hangingPunct="1">
              <a:lnSpc>
                <a:spcPct val="80000"/>
              </a:lnSpc>
            </a:pPr>
            <a:r>
              <a:rPr lang="cs-CZ" sz="1400" smtClean="0">
                <a:hlinkClick r:id="rId4"/>
              </a:rPr>
              <a:t>http://cs.wikipedia.org/wiki/Soubor:GermanInfantry1914.jpg</a:t>
            </a:r>
            <a:endParaRPr lang="cs-CZ" sz="1400" smtClean="0"/>
          </a:p>
          <a:p>
            <a:pPr eaLnBrk="1" hangingPunct="1">
              <a:lnSpc>
                <a:spcPct val="80000"/>
              </a:lnSpc>
            </a:pPr>
            <a:r>
              <a:rPr lang="cs-CZ" sz="1400" smtClean="0">
                <a:hlinkClick r:id="rId5"/>
              </a:rPr>
              <a:t>http://cs.wikipedia.org/wiki/Soubor:Douaumontfort.jpg</a:t>
            </a:r>
            <a:endParaRPr lang="cs-CZ" sz="1400" smtClean="0"/>
          </a:p>
          <a:p>
            <a:pPr eaLnBrk="1" hangingPunct="1">
              <a:lnSpc>
                <a:spcPct val="80000"/>
              </a:lnSpc>
            </a:pPr>
            <a:r>
              <a:rPr lang="cs-CZ" sz="1400" smtClean="0">
                <a:hlinkClick r:id="rId6"/>
              </a:rPr>
              <a:t>http://cs.wikipedia.org/wiki/Soubor:French_87th_Regiment_Cote_34_Verdun_1916.jpg</a:t>
            </a:r>
            <a:endParaRPr lang="cs-CZ" sz="1400" smtClean="0"/>
          </a:p>
          <a:p>
            <a:pPr eaLnBrk="1" hangingPunct="1">
              <a:lnSpc>
                <a:spcPct val="80000"/>
              </a:lnSpc>
            </a:pPr>
            <a:r>
              <a:rPr lang="cs-CZ" sz="1400" smtClean="0">
                <a:hlinkClick r:id="rId7"/>
              </a:rPr>
              <a:t>http://cs.wikipedia.org/wiki/Soubor:Cemetary_Verdun_1.JPG</a:t>
            </a:r>
            <a:endParaRPr lang="cs-CZ" sz="1400" smtClean="0"/>
          </a:p>
          <a:p>
            <a:pPr eaLnBrk="1" hangingPunct="1">
              <a:lnSpc>
                <a:spcPct val="80000"/>
              </a:lnSpc>
            </a:pPr>
            <a:r>
              <a:rPr lang="cs-CZ" sz="1400" smtClean="0">
                <a:hlinkClick r:id="rId8"/>
              </a:rPr>
              <a:t>http://cs.wikipedia.org/wiki/Soubor:French_bayonet_charge.jpg</a:t>
            </a:r>
            <a:endParaRPr lang="cs-CZ" sz="1400" smtClean="0"/>
          </a:p>
          <a:p>
            <a:pPr eaLnBrk="1" hangingPunct="1">
              <a:lnSpc>
                <a:spcPct val="80000"/>
              </a:lnSpc>
            </a:pPr>
            <a:r>
              <a:rPr lang="cs-CZ" sz="1400" smtClean="0"/>
              <a:t>http://cs.wikipedia.org/wiki/Soubor:Russian_Troops_NGM-v31-p372.jpg</a:t>
            </a:r>
          </a:p>
          <a:p>
            <a:pPr eaLnBrk="1" hangingPunct="1">
              <a:lnSpc>
                <a:spcPct val="80000"/>
              </a:lnSpc>
            </a:pPr>
            <a:r>
              <a:rPr lang="cs-CZ" sz="1400" smtClean="0">
                <a:hlinkClick r:id="rId9"/>
              </a:rPr>
              <a:t>http://cs.wikipedia.org/wiki/Soubor:Italian_troops_at_Isonzo_river.jpg</a:t>
            </a:r>
            <a:endParaRPr lang="cs-CZ" sz="1400" smtClean="0"/>
          </a:p>
          <a:p>
            <a:pPr eaLnBrk="1" hangingPunct="1">
              <a:lnSpc>
                <a:spcPct val="80000"/>
              </a:lnSpc>
            </a:pPr>
            <a:r>
              <a:rPr lang="cs-CZ" sz="1400" smtClean="0">
                <a:hlinkClick r:id="rId10"/>
              </a:rPr>
              <a:t>http://cs.wikipedia.org/wiki/Soubor:Austro-_hungarian_305_mm_Howitzer.jpg</a:t>
            </a:r>
            <a:endParaRPr lang="cs-CZ" sz="1400" smtClean="0"/>
          </a:p>
          <a:p>
            <a:pPr eaLnBrk="1" hangingPunct="1">
              <a:lnSpc>
                <a:spcPct val="80000"/>
              </a:lnSpc>
            </a:pPr>
            <a:r>
              <a:rPr lang="cs-CZ" sz="1400" smtClean="0">
                <a:hlinkClick r:id="rId11"/>
              </a:rPr>
              <a:t>http://cs.wikipedia.org/wiki/Soubor:G%C3%B6rz_und_Isonzo.jpg</a:t>
            </a:r>
            <a:endParaRPr lang="cs-CZ" sz="1400" smtClean="0"/>
          </a:p>
          <a:p>
            <a:pPr eaLnBrk="1" hangingPunct="1">
              <a:lnSpc>
                <a:spcPct val="80000"/>
              </a:lnSpc>
            </a:pPr>
            <a:r>
              <a:rPr lang="cs-CZ" sz="1400" smtClean="0">
                <a:hlinkClick r:id="rId12"/>
              </a:rPr>
              <a:t>http://cs.wikipedia.org/wiki/Soubor:Skoda_Gebirgsgesch.JPG</a:t>
            </a:r>
            <a:endParaRPr lang="cs-CZ" sz="1400" smtClean="0"/>
          </a:p>
          <a:p>
            <a:pPr eaLnBrk="1" hangingPunct="1">
              <a:lnSpc>
                <a:spcPct val="80000"/>
              </a:lnSpc>
            </a:pPr>
            <a:r>
              <a:rPr lang="cs-CZ" sz="1400" smtClean="0">
                <a:hlinkClick r:id="rId13"/>
              </a:rPr>
              <a:t>http://cs.wikipedia.org/wiki/Soubor:British_55th_Division_gas_casualties_10_April_1918.jpg</a:t>
            </a:r>
            <a:endParaRPr lang="cs-CZ" sz="1400" smtClean="0"/>
          </a:p>
          <a:p>
            <a:pPr eaLnBrk="1" hangingPunct="1">
              <a:lnSpc>
                <a:spcPct val="80000"/>
              </a:lnSpc>
            </a:pPr>
            <a:r>
              <a:rPr lang="cs-CZ" sz="1400" smtClean="0">
                <a:hlinkClick r:id="rId14"/>
              </a:rPr>
              <a:t>http://cs.wikipedia.org/wiki/Soubor:Turkish_howitzer_10.5cm_leFH_98_09_LOC_00121.jpg</a:t>
            </a:r>
            <a:endParaRPr lang="cs-CZ" sz="1400" smtClean="0"/>
          </a:p>
          <a:p>
            <a:pPr eaLnBrk="1" hangingPunct="1">
              <a:lnSpc>
                <a:spcPct val="80000"/>
              </a:lnSpc>
            </a:pPr>
            <a:r>
              <a:rPr lang="cs-CZ" sz="1400" smtClean="0">
                <a:hlinkClick r:id="rId15"/>
              </a:rPr>
              <a:t>http://cs.wikipedia.org/wiki/Soubor:Aero_Ae-01.jpg</a:t>
            </a:r>
            <a:endParaRPr lang="cs-CZ" sz="1400" smtClean="0"/>
          </a:p>
          <a:p>
            <a:pPr eaLnBrk="1" hangingPunct="1">
              <a:lnSpc>
                <a:spcPct val="80000"/>
              </a:lnSpc>
            </a:pPr>
            <a:r>
              <a:rPr lang="cs-CZ" sz="1400" smtClean="0"/>
              <a:t>http://cs.wikipedia.org/wiki/Soubor:Bundesarchiv_Bild_102-06556,_Friedrichshafen,_Erster_Flug_des_neuen_Zeppelin.jpg</a:t>
            </a:r>
          </a:p>
          <a:p>
            <a:pPr eaLnBrk="1" hangingPunct="1">
              <a:lnSpc>
                <a:spcPct val="80000"/>
              </a:lnSpc>
            </a:pPr>
            <a:endParaRPr lang="cs-CZ" sz="1400" smtClean="0"/>
          </a:p>
          <a:p>
            <a:pPr eaLnBrk="1" hangingPunct="1">
              <a:lnSpc>
                <a:spcPct val="80000"/>
              </a:lnSpc>
            </a:pPr>
            <a:endParaRPr lang="cs-CZ" sz="1400" smtClean="0"/>
          </a:p>
          <a:p>
            <a:pPr eaLnBrk="1" hangingPunct="1">
              <a:lnSpc>
                <a:spcPct val="80000"/>
              </a:lnSpc>
            </a:pPr>
            <a:endParaRPr lang="cs-CZ" sz="1400" smtClean="0"/>
          </a:p>
          <a:p>
            <a:pPr eaLnBrk="1" hangingPunct="1">
              <a:lnSpc>
                <a:spcPct val="80000"/>
              </a:lnSpc>
            </a:pPr>
            <a:endParaRPr lang="cs-CZ" sz="1400" smtClean="0"/>
          </a:p>
        </p:txBody>
      </p:sp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Výchozí návrh">
  <a:themeElements>
    <a:clrScheme name="Výchozí návrh 9">
      <a:dk1>
        <a:srgbClr val="336699"/>
      </a:dk1>
      <a:lt1>
        <a:srgbClr val="FFFFFF"/>
      </a:lt1>
      <a:dk2>
        <a:srgbClr val="000000"/>
      </a:dk2>
      <a:lt2>
        <a:srgbClr val="E3EBF1"/>
      </a:lt2>
      <a:accent1>
        <a:srgbClr val="003399"/>
      </a:accent1>
      <a:accent2>
        <a:srgbClr val="468A4B"/>
      </a:accent2>
      <a:accent3>
        <a:srgbClr val="AAAAAA"/>
      </a:accent3>
      <a:accent4>
        <a:srgbClr val="DADADA"/>
      </a:accent4>
      <a:accent5>
        <a:srgbClr val="AAADCA"/>
      </a:accent5>
      <a:accent6>
        <a:srgbClr val="3F7D43"/>
      </a:accent6>
      <a:hlink>
        <a:srgbClr val="66CCFF"/>
      </a:hlink>
      <a:folHlink>
        <a:srgbClr val="F0E5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637</Words>
  <Application>Microsoft Office PowerPoint</Application>
  <PresentationFormat>Předvádění na obrazovce (4:3)</PresentationFormat>
  <Paragraphs>161</Paragraphs>
  <Slides>48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48</vt:i4>
      </vt:variant>
    </vt:vector>
  </HeadingPairs>
  <TitlesOfParts>
    <vt:vector size="51" baseType="lpstr">
      <vt:lpstr>Arial</vt:lpstr>
      <vt:lpstr>Calibri</vt:lpstr>
      <vt:lpstr>Výchozí návrh</vt:lpstr>
      <vt:lpstr>Snímek 1</vt:lpstr>
      <vt:lpstr>PRVNÍ SVĚTOVÁ VÁLKA</vt:lpstr>
      <vt:lpstr>Světová bojiště</vt:lpstr>
      <vt:lpstr>Západní fronta</vt:lpstr>
      <vt:lpstr>Západní fronta</vt:lpstr>
      <vt:lpstr>Němečtí vojáci s kulometem Maxim</vt:lpstr>
      <vt:lpstr>Rok 1914</vt:lpstr>
      <vt:lpstr>Rok 1915</vt:lpstr>
      <vt:lpstr>Následky bitvy u Yper</vt:lpstr>
      <vt:lpstr>Rok 1916</vt:lpstr>
      <vt:lpstr>Francouzi u Verdunu</vt:lpstr>
      <vt:lpstr>Vojenský hřbitov Verdun</vt:lpstr>
      <vt:lpstr>Rok 1917</vt:lpstr>
      <vt:lpstr>Francouzští vojáci</vt:lpstr>
      <vt:lpstr>Francouzští vojáci</vt:lpstr>
      <vt:lpstr>Rok 1918</vt:lpstr>
      <vt:lpstr>Východní fronta</vt:lpstr>
      <vt:lpstr>Východní fronta</vt:lpstr>
      <vt:lpstr>Východní Prusko  (sever východní fronty)</vt:lpstr>
      <vt:lpstr>Ruská pěchota</vt:lpstr>
      <vt:lpstr>Halič (jih východní fronty)</vt:lpstr>
      <vt:lpstr>Jižní = italská fronta</vt:lpstr>
      <vt:lpstr>Italská fronta</vt:lpstr>
      <vt:lpstr>Italská fronta</vt:lpstr>
      <vt:lpstr>Údolí řeky Soče</vt:lpstr>
      <vt:lpstr>Fronta na Soči</vt:lpstr>
      <vt:lpstr>R-U moždíř, ráže 305 mm</vt:lpstr>
      <vt:lpstr>Rakouský horský kanón, výroba Škoda Plzeň</vt:lpstr>
      <vt:lpstr>Turecká fronta</vt:lpstr>
      <vt:lpstr>Turecká fronta</vt:lpstr>
      <vt:lpstr>Turecké dělostřelectvo</vt:lpstr>
      <vt:lpstr>Závěrečná fáze WWI</vt:lpstr>
      <vt:lpstr>Závěrečná fáze WWI</vt:lpstr>
      <vt:lpstr>Závěrečná fáze WWI</vt:lpstr>
      <vt:lpstr>Celkový charakter války</vt:lpstr>
      <vt:lpstr>Válka na moři</vt:lpstr>
      <vt:lpstr>Válka ve vzduchu</vt:lpstr>
      <vt:lpstr>Hansa-Brandenburg B.I. (rakouské bojové letadlo)</vt:lpstr>
      <vt:lpstr>Zeppelin</vt:lpstr>
      <vt:lpstr>Charakter války</vt:lpstr>
      <vt:lpstr>Charakter války</vt:lpstr>
      <vt:lpstr>Charakter války</vt:lpstr>
      <vt:lpstr>Charakter války</vt:lpstr>
      <vt:lpstr>Nové vynálezy</vt:lpstr>
      <vt:lpstr>Charakter války</vt:lpstr>
      <vt:lpstr>Závěrem …</vt:lpstr>
      <vt:lpstr>Snímek 47</vt:lpstr>
      <vt:lpstr>Zdroj: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SVĚTOVÁ VÁLKA</dc:title>
  <dc:creator>Kateřina Musilová</dc:creator>
  <cp:lastModifiedBy>Dum</cp:lastModifiedBy>
  <cp:revision>27</cp:revision>
  <dcterms:created xsi:type="dcterms:W3CDTF">2011-09-13T12:56:24Z</dcterms:created>
  <dcterms:modified xsi:type="dcterms:W3CDTF">2014-07-24T12:01:53Z</dcterms:modified>
</cp:coreProperties>
</file>