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300" r:id="rId2"/>
    <p:sldId id="301" r:id="rId3"/>
    <p:sldId id="261" r:id="rId4"/>
    <p:sldId id="295" r:id="rId5"/>
    <p:sldId id="296" r:id="rId6"/>
    <p:sldId id="269" r:id="rId7"/>
    <p:sldId id="267" r:id="rId8"/>
    <p:sldId id="297" r:id="rId9"/>
    <p:sldId id="298" r:id="rId10"/>
    <p:sldId id="268" r:id="rId11"/>
    <p:sldId id="275" r:id="rId12"/>
    <p:sldId id="274" r:id="rId13"/>
    <p:sldId id="272" r:id="rId14"/>
    <p:sldId id="271" r:id="rId15"/>
    <p:sldId id="283" r:id="rId16"/>
    <p:sldId id="27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C3300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4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3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1992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FDE9E5-3318-4BA7-BE95-29A19C184E84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2D091A0-4B75-4069-B8E2-A6150F6225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65715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8673C9-3A29-44C1-B3B4-620BED73BF32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598574-3429-4048-80F9-F1FADA2EDA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8695" y="498053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295795" y="4365104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VY_32_INOVACE_05-05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452904" y="1052736"/>
            <a:ext cx="37828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Mechanika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9082040"/>
              </p:ext>
            </p:extLst>
          </p:nvPr>
        </p:nvGraphicFramePr>
        <p:xfrm>
          <a:off x="1240153" y="2276872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VII.</a:t>
                      </a:r>
                      <a:r>
                        <a:rPr lang="cs-CZ" sz="1400" kern="50" baseline="0" dirty="0" smtClean="0">
                          <a:effectLst/>
                        </a:rPr>
                        <a:t>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Mechanika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Tlaková síla, tlak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12.3.2011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Na konkrétních příkladech materiál vede k pochopení pojmu tlaková</a:t>
                      </a:r>
                      <a:r>
                        <a:rPr lang="cs-CZ" sz="1400" kern="50" baseline="0" dirty="0" smtClean="0">
                          <a:effectLst/>
                        </a:rPr>
                        <a:t> síla a tlak.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85335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115915" y="2967335"/>
            <a:ext cx="49121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Tlaková síla, tlak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998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Přemýšlej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229600" cy="2088232"/>
          </a:xfrm>
        </p:spPr>
        <p:txBody>
          <a:bodyPr>
            <a:normAutofit fontScale="70000" lnSpcReduction="20000"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pPr marL="0" indent="0">
              <a:buNone/>
            </a:pPr>
            <a:r>
              <a:rPr lang="cs-CZ" sz="4000" b="1" dirty="0" smtClean="0"/>
              <a:t>Pod lešením z ocelových trubek jsou široké ocelové patky a pod nimi ještě prkno. Proč?</a:t>
            </a:r>
          </a:p>
          <a:p>
            <a:endParaRPr lang="cs-CZ" sz="2000" dirty="0" smtClean="0"/>
          </a:p>
          <a:p>
            <a:pPr marL="0" indent="0">
              <a:buNone/>
            </a:pPr>
            <a:r>
              <a:rPr lang="cs-CZ" b="1" dirty="0" smtClean="0"/>
              <a:t> </a:t>
            </a:r>
          </a:p>
          <a:p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636912"/>
            <a:ext cx="7560840" cy="3046988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600" dirty="0" smtClean="0">
                <a:sym typeface="Wingdings"/>
                <a:hlinkClick r:id="rId2" action="ppaction://hlinksldjump"/>
              </a:rPr>
              <a:t></a:t>
            </a:r>
            <a:r>
              <a:rPr lang="cs-CZ" sz="1600" dirty="0" smtClean="0">
                <a:sym typeface="Wingdings"/>
              </a:rPr>
              <a:t> </a:t>
            </a:r>
            <a:r>
              <a:rPr lang="cs-CZ" sz="2000" b="1" dirty="0" smtClean="0"/>
              <a:t>Lešení kvůli podloženým širším prknům pod patkami vypadá estetičtěji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endParaRPr lang="cs-CZ" sz="1600" dirty="0"/>
          </a:p>
          <a:p>
            <a:r>
              <a:rPr lang="cs-CZ" sz="1600" dirty="0">
                <a:sym typeface="Wingdings"/>
                <a:hlinkClick r:id="rId3" action="ppaction://hlinksldjump"/>
              </a:rPr>
              <a:t></a:t>
            </a:r>
            <a:r>
              <a:rPr lang="cs-CZ" sz="1600" dirty="0">
                <a:sym typeface="Wingdings"/>
              </a:rPr>
              <a:t> </a:t>
            </a:r>
            <a:r>
              <a:rPr lang="cs-CZ" sz="2000" b="1" dirty="0" smtClean="0"/>
              <a:t>Lešení kvůli podloženým širším prknům pod patkami je bezpečnější, jelikož se zmenšil tlak lešení na zem a nehrozí pád jeho ani stavbařů.</a:t>
            </a:r>
          </a:p>
          <a:p>
            <a:endParaRPr lang="cs-CZ" sz="2000" dirty="0" smtClean="0"/>
          </a:p>
          <a:p>
            <a:r>
              <a:rPr lang="cs-CZ" sz="1600" dirty="0" smtClean="0"/>
              <a:t>    </a:t>
            </a:r>
          </a:p>
          <a:p>
            <a:r>
              <a:rPr lang="cs-CZ" sz="1600" b="1" dirty="0">
                <a:sym typeface="Wingdings"/>
                <a:hlinkClick r:id="rId2" action="ppaction://hlinksldjump"/>
              </a:rPr>
              <a:t></a:t>
            </a:r>
            <a:r>
              <a:rPr lang="cs-CZ" sz="1600" b="1" dirty="0">
                <a:sym typeface="Wingdings"/>
              </a:rPr>
              <a:t> </a:t>
            </a:r>
            <a:r>
              <a:rPr lang="cs-CZ" sz="2000" b="1" dirty="0" smtClean="0"/>
              <a:t>Lešení s patkami podloženými prkny je bezpečnější, protože se dobře zapíchne do země a tím získá větší stabilitu.</a:t>
            </a:r>
            <a:endParaRPr lang="cs-CZ" sz="20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FF0000"/>
                </a:solidFill>
                <a:sym typeface="Wingdings" pitchFamily="2" charset="2"/>
              </a:rPr>
              <a:t></a:t>
            </a:r>
            <a:endParaRPr lang="cs-CZ" sz="35000" b="1" dirty="0">
              <a:solidFill>
                <a:srgbClr val="FF0000"/>
              </a:solidFill>
              <a:hlinkClick r:id="rId2" action="ppaction://hlinksldjump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80000" y="3240000"/>
            <a:ext cx="8470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2" action="ppaction://hlinksldjump"/>
              </a:rPr>
              <a:t></a:t>
            </a:r>
            <a:r>
              <a:rPr lang="cs-CZ" dirty="0" smtClean="0">
                <a:sym typeface="Wingdings"/>
              </a:rPr>
              <a:t> 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381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00B050"/>
                </a:solidFill>
                <a:sym typeface="Wingdings" pitchFamily="2" charset="2"/>
              </a:rPr>
              <a:t></a:t>
            </a:r>
            <a:endParaRPr lang="cs-CZ" sz="35000" dirty="0">
              <a:solidFill>
                <a:srgbClr val="00B05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80000" y="3240000"/>
            <a:ext cx="8707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2" action="ppaction://hlinksldjump"/>
              </a:rPr>
              <a:t></a:t>
            </a:r>
            <a:r>
              <a:rPr lang="cs-CZ" dirty="0" smtClean="0">
                <a:sym typeface="Wingdings"/>
              </a:rPr>
              <a:t> 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5487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Přemýšlej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27174" y="2420888"/>
            <a:ext cx="784887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</a:rPr>
              <a:t>Proč valník na převážení panelů má velký počet pneumatik?</a:t>
            </a:r>
          </a:p>
        </p:txBody>
      </p:sp>
      <p:pic>
        <p:nvPicPr>
          <p:cNvPr id="5122" name="Picture 2" descr="C:\Documents and Settings\Jaroslava\Local Settings\Temporary Internet Files\Content.IE5\5VQQYEF2\MC9002868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4509120"/>
            <a:ext cx="3355818" cy="1478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Přemýšlej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6136"/>
          </a:xfrm>
        </p:spPr>
        <p:txBody>
          <a:bodyPr/>
          <a:lstStyle/>
          <a:p>
            <a:r>
              <a:rPr lang="cs-CZ" dirty="0" smtClean="0">
                <a:solidFill>
                  <a:srgbClr val="0000FF"/>
                </a:solidFill>
              </a:rPr>
              <a:t>Pod člověkem se probořil led. 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Jak se má pohybovat zachránce, aby se 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    k tonoucímu bezpečně přiblížil?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3356991"/>
            <a:ext cx="786253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ym typeface="Wingdings"/>
                <a:hlinkClick r:id="rId2" action="ppaction://hlinksldjump"/>
              </a:rPr>
              <a:t></a:t>
            </a:r>
            <a:r>
              <a:rPr lang="cs-CZ" dirty="0">
                <a:sym typeface="Wingdings"/>
              </a:rPr>
              <a:t> </a:t>
            </a:r>
            <a:r>
              <a:rPr lang="cs-CZ" sz="2000" b="1" dirty="0" smtClean="0"/>
              <a:t>Co nejrychleji doběhnout k tonoucímu a tahat ho z vody, aby příliš nenastydl. </a:t>
            </a:r>
          </a:p>
          <a:p>
            <a:pPr marL="457200" indent="-457200">
              <a:buAutoNum type="arabicParenR"/>
            </a:pPr>
            <a:endParaRPr lang="cs-CZ" sz="2000" dirty="0"/>
          </a:p>
          <a:p>
            <a:r>
              <a:rPr lang="cs-CZ" dirty="0">
                <a:sym typeface="Wingdings"/>
                <a:hlinkClick r:id="rId2" action="ppaction://hlinksldjump"/>
              </a:rPr>
              <a:t></a:t>
            </a:r>
            <a:r>
              <a:rPr lang="cs-CZ" dirty="0">
                <a:sym typeface="Wingdings"/>
              </a:rPr>
              <a:t> </a:t>
            </a:r>
            <a:r>
              <a:rPr lang="cs-CZ" sz="2000" b="1" dirty="0" smtClean="0"/>
              <a:t>Zavolat telefonem záchranku a snažit se křikem přivolat okolojdoucí lidi, pak se pomalými krůčky vydat tonoucímu na pomoc.</a:t>
            </a:r>
          </a:p>
          <a:p>
            <a:endParaRPr lang="cs-CZ" sz="2000" dirty="0"/>
          </a:p>
          <a:p>
            <a:r>
              <a:rPr lang="cs-CZ" dirty="0" smtClean="0">
                <a:sym typeface="Wingdings"/>
                <a:hlinkClick r:id="rId3" action="ppaction://hlinksldjump"/>
              </a:rPr>
              <a:t></a:t>
            </a:r>
            <a:r>
              <a:rPr lang="cs-CZ" dirty="0">
                <a:sym typeface="Wingdings"/>
              </a:rPr>
              <a:t> </a:t>
            </a:r>
            <a:r>
              <a:rPr lang="cs-CZ" sz="2000" b="1" dirty="0" smtClean="0"/>
              <a:t>Lehnout si na led,/ rozložit svoji hmotnost na větší plochu, zmenšit tím tlak   svého těla na led, tím zmenšit možnost prolomení ledu/, doplazit se k tonoucímu a pokusit se ho vytáhnout.</a:t>
            </a:r>
            <a:endParaRPr lang="cs-CZ" sz="20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FF0000"/>
                </a:solidFill>
                <a:sym typeface="Wingdings" pitchFamily="2" charset="2"/>
              </a:rPr>
              <a:t></a:t>
            </a:r>
            <a:endParaRPr lang="cs-CZ" sz="35000" b="1" dirty="0">
              <a:solidFill>
                <a:srgbClr val="FF0000"/>
              </a:solidFill>
              <a:hlinkClick r:id="rId2" action="ppaction://hlinksldjump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80000" y="3240000"/>
            <a:ext cx="8470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3" action="ppaction://hlinksldjump"/>
              </a:rPr>
              <a:t></a:t>
            </a:r>
            <a:r>
              <a:rPr lang="cs-CZ" dirty="0" smtClean="0">
                <a:sym typeface="Wingdings"/>
              </a:rPr>
              <a:t> 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350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5000" dirty="0" smtClean="0">
                <a:solidFill>
                  <a:srgbClr val="00B050"/>
                </a:solidFill>
                <a:sym typeface="Wingdings" pitchFamily="2" charset="2"/>
              </a:rPr>
              <a:t></a:t>
            </a:r>
            <a:endParaRPr lang="cs-CZ" sz="35000" dirty="0">
              <a:solidFill>
                <a:srgbClr val="00B05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80000" y="3240000"/>
            <a:ext cx="8707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ym typeface="Wingdings"/>
                <a:hlinkClick r:id="rId2" action="ppaction://hlinksldjump"/>
              </a:rPr>
              <a:t></a:t>
            </a:r>
            <a:r>
              <a:rPr lang="cs-CZ" dirty="0" smtClean="0">
                <a:sym typeface="Wingdings"/>
              </a:rPr>
              <a:t> 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5553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Přemýšlej</a:t>
            </a:r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413296" y="1844824"/>
            <a:ext cx="8064896" cy="1569660"/>
          </a:xfrm>
          <a:prstGeom prst="rect">
            <a:avLst/>
          </a:prstGeom>
          <a:solidFill>
            <a:srgbClr val="FFFF00"/>
          </a:solidFill>
        </p:spPr>
        <p:txBody>
          <a:bodyPr wrap="square">
            <a:spAutoFit/>
          </a:bodyPr>
          <a:lstStyle/>
          <a:p>
            <a:r>
              <a:rPr lang="cs-CZ" sz="3200" b="1" i="1" dirty="0" smtClean="0"/>
              <a:t>Proč se v měkké půdě bude bořit méně pásový traktor než traktor kolový, </a:t>
            </a:r>
          </a:p>
          <a:p>
            <a:r>
              <a:rPr lang="cs-CZ" sz="3200" b="1" i="1" dirty="0" smtClean="0"/>
              <a:t>i když budou mít stejné hmotnosti?</a:t>
            </a:r>
          </a:p>
        </p:txBody>
      </p:sp>
      <p:pic>
        <p:nvPicPr>
          <p:cNvPr id="1031" name="Picture 7" descr="C:\Documents and Settings\Jaroslava\Local Settings\Temporary Internet Files\Content.IE5\PA3LHJ33\MC9002511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7447" y="3861048"/>
            <a:ext cx="2750745" cy="2115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Documents and Settings\Jaroslava\Local Settings\Temporary Internet Files\Content.IE5\PA3LHJ33\MC9003119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437112"/>
            <a:ext cx="1824228" cy="12545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Počítej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/>
            <p:style>
              <a:lnRef idx="1">
                <a:schemeClr val="accent5"/>
              </a:lnRef>
              <a:fillRef idx="3">
                <a:schemeClr val="accent5"/>
              </a:fillRef>
              <a:effectRef idx="2">
                <a:schemeClr val="accent5"/>
              </a:effectRef>
              <a:fontRef idx="minor">
                <a:schemeClr val="lt1"/>
              </a:fontRef>
            </p:style>
            <p:txBody>
              <a:bodyPr/>
              <a:lstStyle/>
              <a:p>
                <a:endParaRPr lang="cs-CZ" dirty="0" smtClean="0"/>
              </a:p>
              <a:p>
                <a:r>
                  <a:rPr lang="cs-CZ" sz="2800" dirty="0" smtClean="0"/>
                  <a:t>Hmotnost žáka a židle je 52kg.</a:t>
                </a:r>
              </a:p>
              <a:p>
                <a:r>
                  <a:rPr lang="cs-CZ" sz="2800" dirty="0" smtClean="0"/>
                  <a:t>Obsah stykových ploch nohou židle s podlahou je 12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latin typeface="Cambria Math"/>
                          </a:rPr>
                        </m:ctrlPr>
                      </m:sSupPr>
                      <m:e>
                        <m:r>
                          <m:rPr>
                            <m:sty m:val="p"/>
                          </m:rPr>
                          <a:rPr lang="cs-CZ" sz="2800" b="0" i="0" smtClean="0">
                            <a:latin typeface="Cambria Math"/>
                          </a:rPr>
                          <m:t>cm</m:t>
                        </m:r>
                      </m:e>
                      <m:sup>
                        <m:r>
                          <a:rPr lang="cs-CZ" sz="2800" b="0" i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sz="2800" b="0" i="0" smtClean="0">
                        <a:latin typeface="Cambria Math"/>
                      </a:rPr>
                      <m:t>.</m:t>
                    </m:r>
                  </m:oMath>
                </a14:m>
                <a:endParaRPr lang="cs-CZ" sz="2800" dirty="0" smtClean="0"/>
              </a:p>
              <a:p>
                <a:r>
                  <a:rPr lang="cs-CZ" sz="2800" dirty="0" smtClean="0"/>
                  <a:t>Jaký tlak způsobuje židle na podlahu?</a:t>
                </a:r>
                <a:endParaRPr lang="cs-CZ" sz="2800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101" name="Picture 5" descr="C:\Documents and Settings\Jaroslava\Local Settings\Temporary Internet Files\Content.IE5\PA3LHJ33\MC90025048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60213"/>
            <a:ext cx="1578321" cy="2024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9633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Počítej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rgbClr val="0070C0"/>
                </a:solidFill>
              </a:ln>
            </p:spPr>
            <p:txBody>
              <a:bodyPr/>
              <a:lstStyle/>
              <a:p>
                <a:endParaRPr lang="cs-CZ" dirty="0" smtClean="0"/>
              </a:p>
              <a:p>
                <a:r>
                  <a:rPr lang="cs-CZ" b="1" dirty="0" smtClean="0">
                    <a:solidFill>
                      <a:srgbClr val="0000FF"/>
                    </a:solidFill>
                  </a:rPr>
                  <a:t>Vypočítej tlak, který způsobuje železniční vagón o hmotnosti 30 t na vodorovné kolejnice, je-li obsah stykové plochy kol </a:t>
                </a:r>
              </a:p>
              <a:p>
                <a:pPr marL="0" indent="0">
                  <a:buNone/>
                </a:pPr>
                <a:r>
                  <a:rPr lang="cs-CZ" b="1" dirty="0">
                    <a:solidFill>
                      <a:srgbClr val="0000FF"/>
                    </a:solidFill>
                  </a:rPr>
                  <a:t> </a:t>
                </a:r>
                <a:r>
                  <a:rPr lang="cs-CZ" b="1" dirty="0" smtClean="0">
                    <a:solidFill>
                      <a:srgbClr val="0000FF"/>
                    </a:solidFill>
                  </a:rPr>
                  <a:t>   s kolejnicemi 0,008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solidFill>
                              <a:srgbClr val="0000FF"/>
                            </a:solidFill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0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b="1" i="0" smtClean="0">
                            <a:solidFill>
                              <a:srgbClr val="0000FF"/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b="1" dirty="0" smtClean="0">
                    <a:solidFill>
                      <a:srgbClr val="0000FF"/>
                    </a:solidFill>
                  </a:rPr>
                  <a:t>?</a:t>
                </a:r>
                <a:endParaRPr lang="cs-CZ" b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553"/>
                </a:stretch>
              </a:blipFill>
              <a:ln>
                <a:solidFill>
                  <a:srgbClr val="0070C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6" name="Picture 4" descr="C:\Documents and Settings\Jaroslava\Local Settings\Temporary Internet Files\Content.IE5\PA3LHJ33\MP90039972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293096"/>
            <a:ext cx="2965336" cy="2095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4095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Dokážeš odpovědět?</a:t>
            </a:r>
            <a:br>
              <a:rPr lang="cs-CZ" sz="2800" b="1" dirty="0" smtClean="0"/>
            </a:br>
            <a:r>
              <a:rPr lang="cs-CZ" sz="2800" b="1" dirty="0" smtClean="0"/>
              <a:t>Umíš zdůvodnit?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>
                <a:solidFill>
                  <a:srgbClr val="FF0000"/>
                </a:solidFill>
              </a:rPr>
              <a:t>Tři krychle, z oceli, z mědi a z olova, mají stejný objem.</a:t>
            </a:r>
          </a:p>
          <a:p>
            <a:r>
              <a:rPr lang="cs-CZ" b="1" dirty="0" smtClean="0"/>
              <a:t>Která z nich působí na stolní desku největší a která nejmenší tlakovou silou?</a:t>
            </a:r>
            <a:endParaRPr lang="cs-CZ" b="1" dirty="0"/>
          </a:p>
        </p:txBody>
      </p:sp>
      <p:sp>
        <p:nvSpPr>
          <p:cNvPr id="4" name="Krychle 3"/>
          <p:cNvSpPr/>
          <p:nvPr/>
        </p:nvSpPr>
        <p:spPr>
          <a:xfrm>
            <a:off x="1359112" y="4888560"/>
            <a:ext cx="1216152" cy="1216152"/>
          </a:xfrm>
          <a:prstGeom prst="cube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Fe</a:t>
            </a:r>
            <a:endParaRPr lang="cs-CZ" b="1" dirty="0"/>
          </a:p>
        </p:txBody>
      </p:sp>
      <p:sp>
        <p:nvSpPr>
          <p:cNvPr id="5" name="Krychle 4"/>
          <p:cNvSpPr/>
          <p:nvPr/>
        </p:nvSpPr>
        <p:spPr>
          <a:xfrm>
            <a:off x="4211960" y="4808746"/>
            <a:ext cx="1216152" cy="1216152"/>
          </a:xfrm>
          <a:prstGeom prst="cube">
            <a:avLst/>
          </a:prstGeom>
          <a:solidFill>
            <a:srgbClr val="CC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/>
              <a:t>Cu</a:t>
            </a:r>
            <a:endParaRPr lang="cs-CZ" b="1" dirty="0"/>
          </a:p>
        </p:txBody>
      </p:sp>
      <p:sp>
        <p:nvSpPr>
          <p:cNvPr id="6" name="Krychle 5"/>
          <p:cNvSpPr/>
          <p:nvPr/>
        </p:nvSpPr>
        <p:spPr>
          <a:xfrm>
            <a:off x="6977944" y="4799429"/>
            <a:ext cx="1216152" cy="1216152"/>
          </a:xfrm>
          <a:prstGeom prst="cube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Pb</a:t>
            </a:r>
            <a:endParaRPr lang="cs-CZ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25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Počítej</a:t>
            </a:r>
            <a:endParaRPr lang="cs-CZ" sz="32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>
                <a:solidFill>
                  <a:schemeClr val="accent1"/>
                </a:solidFill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/>
              <a:lstStyle/>
              <a:p>
                <a:endParaRPr lang="cs-CZ" dirty="0" smtClean="0"/>
              </a:p>
              <a:p>
                <a:r>
                  <a:rPr lang="cs-CZ" b="1" dirty="0" smtClean="0"/>
                  <a:t>Jaký tlak způsobí na led krasobruslařka o hmotnosti 60 kg, stojí-li na jedné brusli o stykové ploše 8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0" smtClean="0">
                            <a:latin typeface="Cambria Math"/>
                          </a:rPr>
                          <m:t>𝐜𝐦</m:t>
                        </m:r>
                      </m:e>
                      <m:sup>
                        <m:r>
                          <a:rPr lang="cs-CZ" b="1" i="0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b="1" dirty="0" smtClean="0"/>
                  <a:t>?</a:t>
                </a:r>
                <a:endParaRPr lang="cs-CZ" b="1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/>
                </a:stretch>
              </a:blipFill>
              <a:ln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" name="Picture 7" descr="C:\Documents and Settings\Jaroslava\Local Settings\Temporary Internet Files\Content.IE5\PA3LHJ33\MC9003187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436935"/>
            <a:ext cx="2160240" cy="2440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Documents and Settings\Jaroslava\Local Settings\Temporary Internet Files\Content.IE5\PA3LHJ33\MC90023821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25144"/>
            <a:ext cx="2289018" cy="184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871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Řešení úlohy</a:t>
            </a:r>
            <a:endParaRPr lang="cs-CZ" sz="28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ln w="28575">
                <a:solidFill>
                  <a:srgbClr val="0000FF"/>
                </a:solidFill>
              </a:ln>
            </p:spPr>
            <p:txBody>
              <a:bodyPr>
                <a:normAutofit/>
              </a:bodyPr>
              <a:lstStyle/>
              <a:p>
                <a:r>
                  <a:rPr lang="cs-CZ" sz="2000" b="1" dirty="0" smtClean="0"/>
                  <a:t>p = ?</a:t>
                </a:r>
              </a:p>
              <a:p>
                <a:r>
                  <a:rPr lang="cs-CZ" sz="2000" b="1" dirty="0" smtClean="0"/>
                  <a:t>m = 60 kg                  F = 600 N</a:t>
                </a:r>
              </a:p>
              <a:p>
                <a:r>
                  <a:rPr lang="cs-CZ" sz="2000" b="1" dirty="0" smtClean="0"/>
                  <a:t>S = 8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 i="0" smtClean="0">
                            <a:latin typeface="Cambria Math"/>
                          </a:rPr>
                          <m:t>𝐜𝐦</m:t>
                        </m:r>
                      </m:e>
                      <m:sup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r>
                  <a:rPr lang="cs-CZ" sz="2000" b="1" dirty="0" smtClean="0"/>
                  <a:t>                  S = 0,0008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 i="0" smtClean="0">
                            <a:latin typeface="Cambria Math"/>
                          </a:rPr>
                          <m:t>𝐦</m:t>
                        </m:r>
                      </m:e>
                      <m:sup>
                        <m:r>
                          <a:rPr lang="cs-CZ" sz="2000" b="1" i="0" smtClean="0"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sz="2000" b="1" dirty="0" smtClean="0"/>
              </a:p>
              <a:p>
                <a:pPr marL="0" indent="0">
                  <a:buNone/>
                </a:pPr>
                <a:r>
                  <a:rPr lang="cs-CZ" sz="2000" b="1" dirty="0" smtClean="0"/>
                  <a:t>       </a:t>
                </a:r>
              </a:p>
              <a:p>
                <a:pPr marL="0" indent="0">
                  <a:buNone/>
                </a:pPr>
                <a:r>
                  <a:rPr lang="cs-CZ" sz="2800" b="1" dirty="0" smtClean="0">
                    <a:solidFill>
                      <a:srgbClr val="FF0000"/>
                    </a:solidFill>
                  </a:rPr>
                  <a:t>      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b="1" i="1" smtClean="0">
                            <a:solidFill>
                              <a:srgbClr val="FF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𝐅</m:t>
                        </m:r>
                      </m:num>
                      <m:den>
                        <m:r>
                          <a:rPr lang="cs-CZ" sz="2800" b="1" i="0" smtClean="0">
                            <a:solidFill>
                              <a:srgbClr val="FF0000"/>
                            </a:solidFill>
                            <a:latin typeface="Cambria Math"/>
                          </a:rPr>
                          <m:t>𝐒</m:t>
                        </m:r>
                      </m:den>
                    </m:f>
                  </m:oMath>
                </a14:m>
                <a:r>
                  <a:rPr lang="cs-CZ" sz="2800" b="1" dirty="0" smtClean="0">
                    <a:solidFill>
                      <a:srgbClr val="FF0000"/>
                    </a:solidFill>
                  </a:rPr>
                  <a:t>	</a:t>
                </a:r>
                <a:endParaRPr lang="cs-CZ" sz="2800" b="1" dirty="0">
                  <a:solidFill>
                    <a:srgbClr val="FF0000"/>
                  </a:solidFill>
                </a:endParaRPr>
              </a:p>
              <a:p>
                <a:pPr marL="0" indent="0">
                  <a:buNone/>
                </a:pPr>
                <a:endParaRPr lang="cs-CZ" sz="2000" b="1" dirty="0" smtClean="0"/>
              </a:p>
              <a:p>
                <a:r>
                  <a:rPr lang="cs-CZ" sz="2000" b="1" dirty="0" smtClean="0"/>
                  <a:t>p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0" smtClean="0">
                            <a:latin typeface="Cambria Math"/>
                          </a:rPr>
                          <m:t>𝟔𝟎𝟎</m:t>
                        </m:r>
                        <m:r>
                          <a:rPr lang="cs-CZ" sz="2400" b="1" i="0" smtClean="0"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400" b="1" i="0" smtClean="0">
                            <a:latin typeface="Cambria Math"/>
                          </a:rPr>
                          <m:t>𝟎</m:t>
                        </m:r>
                        <m:r>
                          <a:rPr lang="cs-CZ" sz="2400" b="1" i="0" smtClean="0">
                            <a:latin typeface="Cambria Math"/>
                          </a:rPr>
                          <m:t>,</m:t>
                        </m:r>
                        <m:r>
                          <a:rPr lang="cs-CZ" sz="2400" b="1" i="0" smtClean="0">
                            <a:latin typeface="Cambria Math"/>
                          </a:rPr>
                          <m:t>𝟎𝟎𝟎𝟖</m:t>
                        </m:r>
                        <m:r>
                          <a:rPr lang="cs-CZ" sz="2400" b="1" i="0" smtClean="0"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400" b="1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1" i="1" smtClean="0">
                            <a:latin typeface="Cambria Math"/>
                          </a:rPr>
                          <m:t>𝟔𝟎𝟎𝟎𝟎𝟎𝟎</m:t>
                        </m:r>
                      </m:num>
                      <m:den>
                        <m:r>
                          <a:rPr lang="cs-CZ" sz="2400" b="1" i="1" smtClean="0"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2400" b="1" dirty="0" smtClean="0"/>
                  <a:t> = 750 000 Pa = </a:t>
                </a:r>
                <a:r>
                  <a:rPr lang="cs-CZ" sz="2400" b="1" u="sng" dirty="0" smtClean="0"/>
                  <a:t>750 </a:t>
                </a:r>
                <a:r>
                  <a:rPr lang="cs-CZ" sz="2400" b="1" u="sng" dirty="0" err="1" smtClean="0"/>
                  <a:t>kPa</a:t>
                </a:r>
                <a:endParaRPr lang="cs-CZ" sz="2400" b="1" u="sng" dirty="0" smtClean="0"/>
              </a:p>
              <a:p>
                <a:endParaRPr lang="cs-CZ" sz="2400" b="1" dirty="0" smtClean="0"/>
              </a:p>
              <a:p>
                <a:r>
                  <a:rPr lang="cs-CZ" sz="2400" b="1" dirty="0" smtClean="0"/>
                  <a:t>Krasobruslařka na led způsobí tlak 750 </a:t>
                </a:r>
                <a:r>
                  <a:rPr lang="cs-CZ" sz="2400" b="1" dirty="0" err="1" smtClean="0"/>
                  <a:t>kPa</a:t>
                </a:r>
                <a:r>
                  <a:rPr lang="cs-CZ" sz="2400" b="1" dirty="0" smtClean="0"/>
                  <a:t>. </a:t>
                </a:r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812" t="-402"/>
                </a:stretch>
              </a:blipFill>
              <a:ln w="28575">
                <a:solidFill>
                  <a:srgbClr val="0000FF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prava 3"/>
          <p:cNvSpPr/>
          <p:nvPr/>
        </p:nvSpPr>
        <p:spPr>
          <a:xfrm>
            <a:off x="2123728" y="2155732"/>
            <a:ext cx="648072" cy="605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2123728" y="2519185"/>
            <a:ext cx="648072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4922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Použitá literatura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BOHUNĚK, Jiří. </a:t>
            </a:r>
            <a:r>
              <a:rPr lang="cs-CZ" sz="2000" b="1" i="1" dirty="0" smtClean="0"/>
              <a:t>Sbírka úloh z fyziky pro ZŠ, 1. díl.</a:t>
            </a:r>
            <a:r>
              <a:rPr lang="cs-CZ" sz="2000" b="1" dirty="0" smtClean="0"/>
              <a:t> 1. vydání. Praha 1992.</a:t>
            </a:r>
          </a:p>
          <a:p>
            <a:pPr marL="0" indent="0">
              <a:buNone/>
            </a:pPr>
            <a:r>
              <a:rPr lang="cs-CZ" sz="2000" b="1" dirty="0" smtClean="0"/>
              <a:t>      ISBN 80-04-26025-X. s. 82, 84, 85.</a:t>
            </a:r>
          </a:p>
          <a:p>
            <a:r>
              <a:rPr lang="cs-CZ" sz="2000" b="1" dirty="0"/>
              <a:t>Všechny použité obrázky: www.office.microsoft.com [online]. c2011 [cit. </a:t>
            </a:r>
            <a:r>
              <a:rPr lang="cs-CZ" sz="2000" b="1" dirty="0" smtClean="0"/>
              <a:t>2011-03-12].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840417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959</TotalTime>
  <Words>468</Words>
  <Application>Microsoft Office PowerPoint</Application>
  <PresentationFormat>Předvádění na obrazovce (4:3)</PresentationFormat>
  <Paragraphs>89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Prezentace aplikace PowerPoint</vt:lpstr>
      <vt:lpstr>Přemýšlej</vt:lpstr>
      <vt:lpstr>Prezentace aplikace PowerPoint</vt:lpstr>
      <vt:lpstr>Prezentace aplikace PowerPoint</vt:lpstr>
      <vt:lpstr>Přemýšlej</vt:lpstr>
      <vt:lpstr>Přemýšlej</vt:lpstr>
      <vt:lpstr>Prezentace aplikace PowerPoint</vt:lpstr>
      <vt:lpstr>Prezentace aplikace PowerPoint</vt:lpstr>
      <vt:lpstr>Přemýšlej</vt:lpstr>
      <vt:lpstr>Počítej</vt:lpstr>
      <vt:lpstr>Počítej</vt:lpstr>
      <vt:lpstr>Dokážeš odpovědět? Umíš zdůvodnit?</vt:lpstr>
      <vt:lpstr>Počítej</vt:lpstr>
      <vt:lpstr>Řešení úlohy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Petr Chvojka</cp:lastModifiedBy>
  <cp:revision>119</cp:revision>
  <dcterms:created xsi:type="dcterms:W3CDTF">2011-03-12T18:00:01Z</dcterms:created>
  <dcterms:modified xsi:type="dcterms:W3CDTF">2012-04-10T14:38:43Z</dcterms:modified>
</cp:coreProperties>
</file>