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57" r:id="rId4"/>
    <p:sldId id="259" r:id="rId5"/>
    <p:sldId id="268" r:id="rId6"/>
    <p:sldId id="269" r:id="rId7"/>
    <p:sldId id="270" r:id="rId8"/>
    <p:sldId id="271" r:id="rId9"/>
    <p:sldId id="260" r:id="rId10"/>
    <p:sldId id="274" r:id="rId11"/>
    <p:sldId id="261" r:id="rId12"/>
    <p:sldId id="262" r:id="rId13"/>
    <p:sldId id="263" r:id="rId14"/>
    <p:sldId id="264" r:id="rId15"/>
    <p:sldId id="276" r:id="rId16"/>
    <p:sldId id="278" r:id="rId17"/>
    <p:sldId id="265" r:id="rId18"/>
    <p:sldId id="266" r:id="rId19"/>
    <p:sldId id="279" r:id="rId20"/>
    <p:sldId id="267" r:id="rId21"/>
    <p:sldId id="280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151FB4-B628-4CD1-9946-2D5E1554A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4B4598-8C52-40C0-9AC5-11ACB1E1A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F6E0F4-0F47-4CB2-9473-CD34462F0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E88B22-00F5-4F71-BE50-E71A4E685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F10D0-930A-47CF-8CD9-06E6FD5E7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B60CA-FA88-445B-92D0-0D7C155B3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3733E-51FC-42F2-8E4D-08C8425AC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95F396-3D6A-4589-853E-DD840C9CE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76E52-0615-4B44-88CD-512B535AAC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84AED5-C29E-4753-B8CB-4FEEA9E2E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C76BE-A9AB-4BD3-A1FA-5DB8C3C25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DB6CDE2E-868A-4AED-A6C0-5455406FE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rch_on_rome_1.png" TargetMode="External"/><Relationship Id="rId3" Type="http://schemas.openxmlformats.org/officeDocument/2006/relationships/hyperlink" Target="http://cs.wikipedia.org/wiki/Soubor:Ku_Klux_Klan_members_march_down_Pennsylvania_Avenue_in_Washington,_D.C._in_1928.jpg" TargetMode="External"/><Relationship Id="rId7" Type="http://schemas.openxmlformats.org/officeDocument/2006/relationships/hyperlink" Target="http://en.wikipedia.org/wiki/File:Tanaka_Shizuichi.jpg" TargetMode="External"/><Relationship Id="rId12" Type="http://schemas.openxmlformats.org/officeDocument/2006/relationships/hyperlink" Target="http://cs.wikipedia.org/wiki/Soubor:Bundesarchiv_Bild_183-S51620,_Generalfeldmarschall_Paul_v._Hindenburg.jpg" TargetMode="External"/><Relationship Id="rId2" Type="http://schemas.openxmlformats.org/officeDocument/2006/relationships/hyperlink" Target="http://cs.wikipedia.org/wiki/Soubor:KKK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Kkk-carpetbagger-cartoon.jpg" TargetMode="External"/><Relationship Id="rId11" Type="http://schemas.openxmlformats.org/officeDocument/2006/relationships/hyperlink" Target="http://cs.wikipedia.org/wiki/Soubor:Von_Hindenburg.jpg" TargetMode="External"/><Relationship Id="rId5" Type="http://schemas.openxmlformats.org/officeDocument/2006/relationships/hyperlink" Target="http://en.wikipedia.org/wiki/File:Burning-cross2.jpg" TargetMode="External"/><Relationship Id="rId10" Type="http://schemas.openxmlformats.org/officeDocument/2006/relationships/hyperlink" Target="http://en.wikipedia.org/wiki/File:Bundesarchiv_Bild_183-2007-1022-506,_Italien,_deutsche_Frontk%C3%A4mpfer_in_Rom_crop.jpg" TargetMode="External"/><Relationship Id="rId4" Type="http://schemas.openxmlformats.org/officeDocument/2006/relationships/hyperlink" Target="http://en.wikipedia.org/wiki/File:Klan-in-gainesville.jpg" TargetMode="External"/><Relationship Id="rId9" Type="http://schemas.openxmlformats.org/officeDocument/2006/relationships/hyperlink" Target="http://cs.wikipedia.org/wiki/Soubor:Mussolini-ggba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75" y="919163"/>
            <a:ext cx="7334250" cy="501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SVĚT VE 20</a:t>
            </a:r>
            <a:r>
              <a:rPr lang="cs-CZ" dirty="0" smtClean="0"/>
              <a:t>. LETECH                 20. STOLETÍ</a:t>
            </a:r>
            <a:endParaRPr lang="cs-CZ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55875" y="260350"/>
            <a:ext cx="6400800" cy="479425"/>
          </a:xfrm>
        </p:spPr>
        <p:txBody>
          <a:bodyPr/>
          <a:lstStyle/>
          <a:p>
            <a:pPr algn="r" eaLnBrk="1" hangingPunct="1"/>
            <a:r>
              <a:rPr lang="cs-CZ" sz="1600" smtClean="0"/>
              <a:t>VY_32_INOVACE_108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20</a:t>
            </a:r>
            <a:r>
              <a:rPr lang="cs-CZ" dirty="0" smtClean="0"/>
              <a:t>. léta </a:t>
            </a:r>
            <a:r>
              <a:rPr lang="cs-CZ" dirty="0" smtClean="0"/>
              <a:t>20</a:t>
            </a:r>
            <a:r>
              <a:rPr lang="cs-CZ" dirty="0" smtClean="0"/>
              <a:t>. století</a:t>
            </a:r>
            <a:endParaRPr lang="cs-CZ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tíživé důsledky války</a:t>
            </a:r>
          </a:p>
          <a:p>
            <a:pPr eaLnBrk="1" hangingPunct="1"/>
            <a:r>
              <a:rPr lang="cs-CZ" smtClean="0"/>
              <a:t>revoluční situace a napět</a:t>
            </a:r>
          </a:p>
          <a:p>
            <a:pPr eaLnBrk="1" hangingPunct="1"/>
            <a:r>
              <a:rPr lang="cs-CZ" smtClean="0"/>
              <a:t>přepjatý nacionalismus, * fašismu, rozšíření rasismu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USA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nejsilnější průmyslová i finanční mocnost</a:t>
            </a:r>
          </a:p>
          <a:p>
            <a:pPr eaLnBrk="1" hangingPunct="1"/>
            <a:r>
              <a:rPr lang="cs-CZ" b="1" smtClean="0"/>
              <a:t>isolacionismus</a:t>
            </a:r>
          </a:p>
          <a:p>
            <a:pPr eaLnBrk="1" hangingPunct="1"/>
            <a:r>
              <a:rPr lang="cs-CZ" b="1" smtClean="0"/>
              <a:t>protekcionismus</a:t>
            </a:r>
            <a:endParaRPr lang="cs-CZ" smtClean="0"/>
          </a:p>
          <a:p>
            <a:pPr eaLnBrk="1" hangingPunct="1"/>
            <a:r>
              <a:rPr lang="cs-CZ" smtClean="0"/>
              <a:t>hospodářský vzestup, vznik monopolů</a:t>
            </a:r>
          </a:p>
          <a:p>
            <a:pPr eaLnBrk="1" hangingPunct="1"/>
            <a:r>
              <a:rPr lang="cs-CZ" smtClean="0"/>
              <a:t>zájmům podřízena zahraniční politika</a:t>
            </a:r>
          </a:p>
          <a:p>
            <a:pPr eaLnBrk="1" hangingPunct="1"/>
            <a:r>
              <a:rPr lang="cs-CZ" smtClean="0"/>
              <a:t>J USA: </a:t>
            </a:r>
            <a:r>
              <a:rPr lang="cs-CZ" b="1" smtClean="0"/>
              <a:t>Ku-klux-klan</a:t>
            </a: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2688" y="1309688"/>
            <a:ext cx="4238625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981075"/>
            <a:ext cx="6364287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484313"/>
            <a:ext cx="3959225" cy="318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484313"/>
            <a:ext cx="3960812" cy="322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836613"/>
            <a:ext cx="7620000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Japonsko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hospodářská konjunktura, modernizace průmyslu</a:t>
            </a:r>
          </a:p>
          <a:p>
            <a:pPr eaLnBrk="1" hangingPunct="1"/>
            <a:r>
              <a:rPr lang="cs-CZ" smtClean="0"/>
              <a:t>zisk ostrovů v Pacifiku</a:t>
            </a:r>
          </a:p>
          <a:p>
            <a:pPr eaLnBrk="1" hangingPunct="1"/>
            <a:r>
              <a:rPr lang="cs-CZ" smtClean="0"/>
              <a:t>Washingtonská konference - konec expanze na Dálném východě</a:t>
            </a:r>
          </a:p>
          <a:p>
            <a:pPr eaLnBrk="1" hangingPunct="1"/>
            <a:r>
              <a:rPr lang="cs-CZ" smtClean="0"/>
              <a:t>růst nacionalismu, šovinismu</a:t>
            </a:r>
          </a:p>
          <a:p>
            <a:pPr eaLnBrk="1" hangingPunct="1"/>
            <a:r>
              <a:rPr lang="cs-CZ" smtClean="0"/>
              <a:t>v čele vlády </a:t>
            </a:r>
            <a:r>
              <a:rPr lang="cs-CZ" b="1" smtClean="0"/>
              <a:t>gen. Tanaka</a:t>
            </a: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Gen. Tanaka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476250"/>
            <a:ext cx="46767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VELKÁ BRITÁNIE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nejsilnější evropská mocnost, závislost na USA</a:t>
            </a:r>
          </a:p>
          <a:p>
            <a:pPr eaLnBrk="1" hangingPunct="1"/>
            <a:r>
              <a:rPr lang="cs-CZ" sz="2800" smtClean="0"/>
              <a:t>kolonie – národně-osvobozenecké hnutí</a:t>
            </a:r>
          </a:p>
          <a:p>
            <a:pPr lvl="1" eaLnBrk="1" hangingPunct="1">
              <a:buFont typeface="Symbol" pitchFamily="18" charset="2"/>
              <a:buChar char="Þ"/>
            </a:pPr>
            <a:r>
              <a:rPr lang="cs-CZ" sz="2400" smtClean="0"/>
              <a:t> Kanada, Austrálie, Nový Zéland – dominia</a:t>
            </a:r>
          </a:p>
          <a:p>
            <a:pPr eaLnBrk="1" hangingPunct="1"/>
            <a:r>
              <a:rPr lang="cs-CZ" sz="2800" smtClean="0"/>
              <a:t>Irsko – boj za nezávislost</a:t>
            </a:r>
          </a:p>
          <a:p>
            <a:pPr lvl="1" eaLnBrk="1" hangingPunct="1">
              <a:buFont typeface="Symbol" pitchFamily="18" charset="2"/>
              <a:buChar char="Þ"/>
            </a:pPr>
            <a:r>
              <a:rPr lang="cs-CZ" sz="2400" smtClean="0"/>
              <a:t> Irsko – autonomie</a:t>
            </a:r>
          </a:p>
          <a:p>
            <a:pPr eaLnBrk="1" hangingPunct="1"/>
            <a:r>
              <a:rPr lang="cs-CZ" sz="2800" smtClean="0"/>
              <a:t>střídání konzervativců a labouristů</a:t>
            </a:r>
          </a:p>
          <a:p>
            <a:pPr eaLnBrk="1" hangingPunct="1"/>
            <a:r>
              <a:rPr lang="cs-CZ" sz="2800" b="1" smtClean="0"/>
              <a:t>Stanley Baldwin</a:t>
            </a:r>
            <a:r>
              <a:rPr lang="cs-CZ" sz="2800" smtClean="0"/>
              <a:t> (konzervativec) - částečná obnova hospodářství; protisovětský postoj</a:t>
            </a:r>
          </a:p>
          <a:p>
            <a:pPr eaLnBrk="1" hangingPunct="1"/>
            <a:r>
              <a:rPr lang="cs-CZ" sz="2800" b="1" smtClean="0"/>
              <a:t>MacDonald</a:t>
            </a:r>
            <a:r>
              <a:rPr lang="cs-CZ" sz="2800" smtClean="0"/>
              <a:t> (labour party)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FRANCIE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z="2800" smtClean="0"/>
              <a:t>vnitřní problémy – inflační politika státu</a:t>
            </a:r>
          </a:p>
          <a:p>
            <a:pPr eaLnBrk="1" hangingPunct="1"/>
            <a:r>
              <a:rPr lang="cs-CZ" sz="2800" smtClean="0"/>
              <a:t>zhoršení situace nejnižších vrstev obyvatel</a:t>
            </a:r>
          </a:p>
          <a:p>
            <a:pPr eaLnBrk="1" hangingPunct="1"/>
            <a:r>
              <a:rPr lang="cs-CZ" sz="2800" b="1" smtClean="0"/>
              <a:t>Národní blok</a:t>
            </a:r>
            <a:r>
              <a:rPr lang="cs-CZ" sz="2800" smtClean="0"/>
              <a:t> (střed + pravice), v čele </a:t>
            </a:r>
            <a:r>
              <a:rPr lang="cs-CZ" sz="2800" b="1" smtClean="0"/>
              <a:t>Georges Clemenceau</a:t>
            </a:r>
            <a:r>
              <a:rPr lang="cs-CZ" sz="2800" smtClean="0"/>
              <a:t> </a:t>
            </a:r>
          </a:p>
          <a:p>
            <a:pPr eaLnBrk="1" hangingPunct="1"/>
            <a:r>
              <a:rPr lang="cs-CZ" sz="2800" b="1" smtClean="0"/>
              <a:t>Levý blok</a:t>
            </a:r>
            <a:r>
              <a:rPr lang="cs-CZ" sz="2800" smtClean="0"/>
              <a:t> (socialisté, republikáni) – uznání SSSR de iure</a:t>
            </a:r>
          </a:p>
          <a:p>
            <a:pPr eaLnBrk="1" hangingPunct="1"/>
            <a:r>
              <a:rPr lang="cs-CZ" sz="2800" smtClean="0"/>
              <a:t>protiněmecký kurz (1923 zásah v Porúří)</a:t>
            </a:r>
          </a:p>
          <a:p>
            <a:pPr eaLnBrk="1" hangingPunct="1"/>
            <a:r>
              <a:rPr lang="cs-CZ" sz="2800" smtClean="0"/>
              <a:t>hospodářská krize - střídání vlád</a:t>
            </a:r>
          </a:p>
          <a:p>
            <a:pPr eaLnBrk="1" hangingPunct="1"/>
            <a:r>
              <a:rPr lang="cs-CZ" sz="2800" smtClean="0"/>
              <a:t>organizace fašistického typu: </a:t>
            </a:r>
            <a:r>
              <a:rPr lang="cs-CZ" sz="2800" b="1" smtClean="0"/>
              <a:t>Ohňové kříže</a:t>
            </a:r>
            <a:endParaRPr lang="cs-CZ" sz="280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ITÁLIE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oslabení ve válce</a:t>
            </a:r>
          </a:p>
          <a:p>
            <a:pPr eaLnBrk="1" hangingPunct="1"/>
            <a:r>
              <a:rPr lang="cs-CZ" smtClean="0"/>
              <a:t>hluboká hospodářská krize</a:t>
            </a:r>
          </a:p>
          <a:p>
            <a:pPr eaLnBrk="1" hangingPunct="1"/>
            <a:r>
              <a:rPr lang="cs-CZ" smtClean="0"/>
              <a:t>růst nacionalismu, revolučních hnutí</a:t>
            </a:r>
          </a:p>
          <a:p>
            <a:pPr eaLnBrk="1" hangingPunct="1"/>
            <a:r>
              <a:rPr lang="cs-CZ" smtClean="0"/>
              <a:t>Italové zklamáni, že nezískali Dalmácii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ITÁLIE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1919 - vznikají </a:t>
            </a:r>
            <a:r>
              <a:rPr lang="cs-CZ" b="1" smtClean="0"/>
              <a:t>fasci</a:t>
            </a:r>
            <a:r>
              <a:rPr lang="cs-CZ" smtClean="0"/>
              <a:t> (= oddíly, svazky)</a:t>
            </a:r>
          </a:p>
          <a:p>
            <a:pPr eaLnBrk="1" hangingPunct="1"/>
            <a:r>
              <a:rPr lang="cs-CZ" smtClean="0"/>
              <a:t>v čele </a:t>
            </a:r>
            <a:r>
              <a:rPr lang="cs-CZ" b="1" smtClean="0"/>
              <a:t>Benito Mussolini</a:t>
            </a:r>
            <a:endParaRPr lang="cs-CZ" smtClean="0"/>
          </a:p>
          <a:p>
            <a:pPr eaLnBrk="1" hangingPunct="1"/>
            <a:r>
              <a:rPr lang="cs-CZ" smtClean="0"/>
              <a:t>28.10.</a:t>
            </a:r>
            <a:r>
              <a:rPr lang="cs-CZ" b="1" smtClean="0"/>
              <a:t>1922</a:t>
            </a:r>
            <a:r>
              <a:rPr lang="cs-CZ" smtClean="0"/>
              <a:t> „</a:t>
            </a:r>
            <a:r>
              <a:rPr lang="cs-CZ" b="1" smtClean="0"/>
              <a:t>pochod na Řím</a:t>
            </a:r>
            <a:r>
              <a:rPr lang="cs-CZ" smtClean="0"/>
              <a:t>“</a:t>
            </a:r>
          </a:p>
          <a:p>
            <a:pPr lvl="1" eaLnBrk="1" hangingPunct="1">
              <a:buFont typeface="Symbol" pitchFamily="18" charset="2"/>
              <a:buChar char="Þ"/>
            </a:pPr>
            <a:r>
              <a:rPr lang="cs-CZ" smtClean="0"/>
              <a:t> Mussolini: ministerským předsedou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Pochod na Řím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1238250"/>
            <a:ext cx="6400800" cy="438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196975"/>
            <a:ext cx="3275013" cy="451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File:Bundesarchiv Bild 183-2007-1022-506, Italien, deutsche Frontkämpfer in Rom cr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25538"/>
            <a:ext cx="3952875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ITÁLIE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odbourány prvky demokracie</a:t>
            </a:r>
          </a:p>
          <a:p>
            <a:pPr eaLnBrk="1" hangingPunct="1"/>
            <a:r>
              <a:rPr lang="cs-CZ" sz="2800" smtClean="0"/>
              <a:t>neomezená diktatura</a:t>
            </a:r>
          </a:p>
          <a:p>
            <a:pPr eaLnBrk="1" hangingPunct="1"/>
            <a:r>
              <a:rPr lang="cs-CZ" sz="2800" smtClean="0"/>
              <a:t>teror proti demokratům</a:t>
            </a:r>
          </a:p>
          <a:p>
            <a:pPr eaLnBrk="1" hangingPunct="1"/>
            <a:r>
              <a:rPr lang="cs-CZ" sz="2800" smtClean="0"/>
              <a:t>1928 zrušen parlament =&gt; </a:t>
            </a:r>
            <a:r>
              <a:rPr lang="cs-CZ" sz="2800" b="1" smtClean="0"/>
              <a:t>Velká fašistická rada</a:t>
            </a:r>
          </a:p>
          <a:p>
            <a:pPr eaLnBrk="1" hangingPunct="1"/>
            <a:r>
              <a:rPr lang="cs-CZ" sz="2800" smtClean="0"/>
              <a:t>Mussolini - capo del governo e duce del fascismo (šéf strany a vůdce státu)</a:t>
            </a:r>
          </a:p>
          <a:p>
            <a:pPr eaLnBrk="1" hangingPunct="1"/>
            <a:r>
              <a:rPr lang="cs-CZ" sz="2800" smtClean="0"/>
              <a:t>1929 </a:t>
            </a:r>
            <a:r>
              <a:rPr lang="cs-CZ" sz="2800" b="1" smtClean="0"/>
              <a:t>Lateránské dohody</a:t>
            </a:r>
            <a:r>
              <a:rPr lang="cs-CZ" sz="2800" smtClean="0"/>
              <a:t> – uznání Vatikánu za samostatný stát s papežskou suverenitou</a:t>
            </a:r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VÝMARSKÁ REPUBLIKA (Německo v letech 1919 – 1933)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/>
            <a:r>
              <a:rPr lang="cs-CZ" dirty="0" smtClean="0"/>
              <a:t>„republikou bez republikánů“</a:t>
            </a:r>
          </a:p>
          <a:p>
            <a:pPr eaLnBrk="1" hangingPunct="1"/>
            <a:r>
              <a:rPr lang="cs-CZ" dirty="0" smtClean="0"/>
              <a:t>po WWI revoluční situace</a:t>
            </a:r>
          </a:p>
          <a:p>
            <a:pPr eaLnBrk="1" hangingPunct="1"/>
            <a:r>
              <a:rPr lang="cs-CZ" dirty="0" smtClean="0"/>
              <a:t>předsedou první vlády </a:t>
            </a:r>
            <a:r>
              <a:rPr lang="cs-CZ" b="1" dirty="0" smtClean="0"/>
              <a:t>Friedrich </a:t>
            </a:r>
            <a:r>
              <a:rPr lang="cs-CZ" b="1" dirty="0" err="1" smtClean="0"/>
              <a:t>Ebert</a:t>
            </a:r>
            <a:r>
              <a:rPr lang="cs-CZ" dirty="0" smtClean="0"/>
              <a:t>, později prezidentem</a:t>
            </a:r>
          </a:p>
          <a:p>
            <a:pPr eaLnBrk="1" hangingPunct="1"/>
            <a:r>
              <a:rPr lang="cs-CZ" dirty="0" smtClean="0"/>
              <a:t>2.prezident: </a:t>
            </a:r>
            <a:r>
              <a:rPr lang="cs-CZ" b="1" dirty="0" smtClean="0"/>
              <a:t>Paul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Hindenburg</a:t>
            </a:r>
            <a:endParaRPr lang="cs-CZ" dirty="0" smtClean="0"/>
          </a:p>
          <a:p>
            <a:pPr eaLnBrk="1" hangingPunct="1"/>
            <a:r>
              <a:rPr lang="cs-CZ" dirty="0" smtClean="0"/>
              <a:t>komunisté – cílem převrat (Rosa </a:t>
            </a:r>
            <a:r>
              <a:rPr lang="cs-CZ" dirty="0" err="1" smtClean="0"/>
              <a:t>Luxemburková</a:t>
            </a:r>
            <a:r>
              <a:rPr lang="cs-CZ" dirty="0" smtClean="0"/>
              <a:t>, Karl </a:t>
            </a:r>
            <a:r>
              <a:rPr lang="cs-CZ" dirty="0" err="1" smtClean="0"/>
              <a:t>Liebknecht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Paul von Hindenburg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404813"/>
            <a:ext cx="42386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825" y="1341438"/>
            <a:ext cx="3775075" cy="534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VÝMARSKÁ REPUBLIKA (Německo v letech 1919 – 1933)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stabilizace </a:t>
            </a:r>
            <a:r>
              <a:rPr lang="cs-CZ" b="1" smtClean="0"/>
              <a:t>Gustav Stresseman</a:t>
            </a: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1923 potlačení fašistického puče A. Hitlera v Mnichově („pivní puč“)</a:t>
            </a:r>
          </a:p>
          <a:p>
            <a:pPr eaLnBrk="1" hangingPunct="1"/>
            <a:r>
              <a:rPr lang="cs-CZ" smtClean="0"/>
              <a:t>zakázána NSDAP</a:t>
            </a:r>
          </a:p>
          <a:p>
            <a:pPr eaLnBrk="1" hangingPunct="1"/>
            <a:r>
              <a:rPr lang="cs-CZ" smtClean="0"/>
              <a:t>ozbrojené složky NSDAP: SA (Sturmabteilung), SS (Schutzstafl)</a:t>
            </a:r>
            <a:r>
              <a:rPr lang="cs-CZ" i="1" smtClean="0"/>
              <a:t>	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Zdroj: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2"/>
              </a:rPr>
              <a:t>http://cs.wikipedia.org/wiki/Soubor:KKK.svg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3"/>
              </a:rPr>
              <a:t>http://cs.wikipedia.org/wiki/Soubor:Ku_Klux_Klan_members_march_down_Pennsylvania_Avenue_in_Washington,_D.C._in_1928.jpg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4"/>
              </a:rPr>
              <a:t>http://en.wikipedia.org/wiki/File:Klan-in-gainesville.jpg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5"/>
              </a:rPr>
              <a:t>http://en.wikipedia.org/wiki/File:Burning-cross2.jpg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6"/>
              </a:rPr>
              <a:t>http://en.wikipedia.org/wiki/File:Kkk-carpetbagger-cartoon.jpg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7"/>
              </a:rPr>
              <a:t>http://en.wikipedia.org/wiki/File:Tanaka_Shizuichi.jpg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8"/>
              </a:rPr>
              <a:t>http://cs.wikipedia.org/wiki/Soubor:March_on_rome_1.png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9"/>
              </a:rPr>
              <a:t>http://cs.wikipedia.org/wiki/Soubor:Mussolini-ggbain.jpg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10"/>
              </a:rPr>
              <a:t>http://en.wikipedia.org/wiki/File:Bundesarchiv_Bild_183-2007-1022-506,_Italien,_deutsche_Frontk%C3%A4mpfer_in_Rom_crop.jpg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11"/>
              </a:rPr>
              <a:t>http://cs.wikipedia.org/wiki/Soubor:Von_Hindenburg.jpg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12"/>
              </a:rPr>
              <a:t>http://cs.wikipedia.org/wiki/Soubor:Bundesarchiv_Bild_183-S51620,_Generalfeldmarschall_Paul_v._Hindenburg.jpg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0">
      <a:dk1>
        <a:srgbClr val="777777"/>
      </a:dk1>
      <a:lt1>
        <a:srgbClr val="FFFFFF"/>
      </a:lt1>
      <a:dk2>
        <a:srgbClr val="686B5D"/>
      </a:dk2>
      <a:lt2>
        <a:srgbClr val="D1D1CB"/>
      </a:lt2>
      <a:accent1>
        <a:srgbClr val="909082"/>
      </a:accent1>
      <a:accent2>
        <a:srgbClr val="809EA8"/>
      </a:accent2>
      <a:accent3>
        <a:srgbClr val="B9BAB6"/>
      </a:accent3>
      <a:accent4>
        <a:srgbClr val="DADADA"/>
      </a:accent4>
      <a:accent5>
        <a:srgbClr val="C6C6C1"/>
      </a:accent5>
      <a:accent6>
        <a:srgbClr val="738F98"/>
      </a:accent6>
      <a:hlink>
        <a:srgbClr val="FFCC66"/>
      </a:hlink>
      <a:folHlink>
        <a:srgbClr val="E9DCB9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313</Words>
  <Application>Microsoft Office PowerPoint</Application>
  <PresentationFormat>Předvádění na obrazovce (4:3)</PresentationFormat>
  <Paragraphs>79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Arial</vt:lpstr>
      <vt:lpstr>Calibri</vt:lpstr>
      <vt:lpstr>Symbol</vt:lpstr>
      <vt:lpstr>Výchozí návrh</vt:lpstr>
      <vt:lpstr>Snímek 1</vt:lpstr>
      <vt:lpstr>SVĚT VE 20. LETECH                 20. STOLETÍ</vt:lpstr>
      <vt:lpstr>20. léta 20. století</vt:lpstr>
      <vt:lpstr>USA</vt:lpstr>
      <vt:lpstr>Snímek 5</vt:lpstr>
      <vt:lpstr>Snímek 6</vt:lpstr>
      <vt:lpstr>Snímek 7</vt:lpstr>
      <vt:lpstr>Snímek 8</vt:lpstr>
      <vt:lpstr>Japonsko</vt:lpstr>
      <vt:lpstr>Gen. Tanaka</vt:lpstr>
      <vt:lpstr>VELKÁ BRITÁNIE</vt:lpstr>
      <vt:lpstr>FRANCIE</vt:lpstr>
      <vt:lpstr>ITÁLIE</vt:lpstr>
      <vt:lpstr>ITÁLIE</vt:lpstr>
      <vt:lpstr>Pochod na Řím</vt:lpstr>
      <vt:lpstr>Snímek 16</vt:lpstr>
      <vt:lpstr>ITÁLIE</vt:lpstr>
      <vt:lpstr>VÝMARSKÁ REPUBLIKA (Německo v letech 1919 – 1933)</vt:lpstr>
      <vt:lpstr>Paul von Hindenburg</vt:lpstr>
      <vt:lpstr>VÝMARSKÁ REPUBLIKA (Německo v letech 1919 – 1933)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VE 20.LETECH 20.STOLETÍ</dc:title>
  <dc:creator>Kateřina Musilová</dc:creator>
  <cp:lastModifiedBy>Dum</cp:lastModifiedBy>
  <cp:revision>16</cp:revision>
  <dcterms:created xsi:type="dcterms:W3CDTF">2011-10-16T09:09:47Z</dcterms:created>
  <dcterms:modified xsi:type="dcterms:W3CDTF">2014-07-25T07:41:21Z</dcterms:modified>
</cp:coreProperties>
</file>