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85" r:id="rId2"/>
    <p:sldId id="256" r:id="rId3"/>
    <p:sldId id="257" r:id="rId4"/>
    <p:sldId id="259" r:id="rId5"/>
    <p:sldId id="275" r:id="rId6"/>
    <p:sldId id="283" r:id="rId7"/>
    <p:sldId id="282" r:id="rId8"/>
    <p:sldId id="278" r:id="rId9"/>
    <p:sldId id="260" r:id="rId10"/>
    <p:sldId id="261" r:id="rId11"/>
    <p:sldId id="262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0D3D5F-9528-4815-9F18-B6A44E3E8EA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9A0E4A-992F-4C8F-8829-7ED76055D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341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E8B35-A00E-4407-9DBB-B157432A99A7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6E875-5DFF-40C6-8A76-58EEF6965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508" y="479715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22108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VY_32_INOVACE_05-06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836712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6921285"/>
              </p:ext>
            </p:extLst>
          </p:nvPr>
        </p:nvGraphicFramePr>
        <p:xfrm>
          <a:off x="1323608" y="213285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Newtonovy pohybové zákony I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15.3.2011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Procvičuje zákon setrvačnosti v praktických situacích.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602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46805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720080"/>
          </a:xfrm>
        </p:spPr>
        <p:txBody>
          <a:bodyPr/>
          <a:lstStyle/>
          <a:p>
            <a:r>
              <a:rPr lang="cs-CZ" b="1" i="1" dirty="0" smtClean="0"/>
              <a:t>Zákon setrvačnosti - </a:t>
            </a:r>
            <a:r>
              <a:rPr lang="cs-CZ" sz="2000" b="1" i="1" dirty="0" smtClean="0"/>
              <a:t>I. Newtonův zákon</a:t>
            </a:r>
            <a:endParaRPr lang="cs-CZ" b="1" i="1" dirty="0"/>
          </a:p>
        </p:txBody>
      </p:sp>
      <p:sp>
        <p:nvSpPr>
          <p:cNvPr id="5" name="Obdélník 4"/>
          <p:cNvSpPr/>
          <p:nvPr/>
        </p:nvSpPr>
        <p:spPr>
          <a:xfrm>
            <a:off x="-15341" y="2967335"/>
            <a:ext cx="91746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Newtonovy pohybové zákony 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Říkají tyto věty totéž?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</p:spPr>
        <p:txBody>
          <a:bodyPr>
            <a:normAutofit fontScale="92500" lnSpcReduction="20000"/>
          </a:bodyPr>
          <a:lstStyle/>
          <a:p>
            <a:endParaRPr lang="cs-CZ" sz="2000" dirty="0" smtClean="0"/>
          </a:p>
          <a:p>
            <a:pPr>
              <a:buNone/>
            </a:pPr>
            <a:r>
              <a:rPr lang="cs-CZ" sz="2000" dirty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A / Těleso setrvává v klidu nebo pohybu rovnoměrném přímočarém, pokud na něj nezačne působit jiná síla.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b="1" dirty="0" smtClean="0"/>
              <a:t>B / Těleso, na které nepůsobí žádná síla, zůstává v klidu nebo rovnoměrném přímočarém pohybu po přímce.</a:t>
            </a:r>
            <a:endParaRPr lang="cs-CZ" b="1" dirty="0" smtClean="0">
              <a:latin typeface="Wingdings" pitchFamily="2" charset="2"/>
            </a:endParaRPr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C /    Těleso setrvává v klidu nebo pohybu přímočarém rovnoměrném, pokud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výsledná síla působící na těleso je nulová.   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Přemýšlej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 / Proč je nebezpečné přebíhat jízdní dráhu před blížícím se vozidlem?</a:t>
            </a:r>
            <a:endParaRPr lang="cs-CZ" sz="2800" b="1" dirty="0"/>
          </a:p>
        </p:txBody>
      </p:sp>
      <p:pic>
        <p:nvPicPr>
          <p:cNvPr id="1051" name="Picture 27" descr="C:\Documents and Settings\Jaroslava\Local Settings\Temporary Internet Files\Content.IE5\P19YNWIN\MC9001977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780928"/>
            <a:ext cx="1886139" cy="1306717"/>
          </a:xfrm>
          <a:prstGeom prst="rect">
            <a:avLst/>
          </a:prstGeom>
          <a:noFill/>
        </p:spPr>
      </p:pic>
      <p:pic>
        <p:nvPicPr>
          <p:cNvPr id="1054" name="Picture 30" descr="C:\Documents and Settings\Jaroslava\Plocha\MB90043314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293096"/>
            <a:ext cx="1828800" cy="1828800"/>
          </a:xfrm>
          <a:prstGeom prst="rect">
            <a:avLst/>
          </a:prstGeom>
          <a:noFill/>
        </p:spPr>
      </p:pic>
      <p:cxnSp>
        <p:nvCxnSpPr>
          <p:cNvPr id="43" name="Přímá spojovací šipka 42"/>
          <p:cNvCxnSpPr/>
          <p:nvPr/>
        </p:nvCxnSpPr>
        <p:spPr>
          <a:xfrm flipV="1">
            <a:off x="3131840" y="3717032"/>
            <a:ext cx="2232248" cy="122413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Odpověď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ym typeface="Wingdings"/>
                <a:hlinkClick r:id="rId2" action="ppaction://hlinksldjump"/>
              </a:rPr>
              <a:t></a:t>
            </a:r>
            <a:r>
              <a:rPr lang="cs-CZ" sz="2800" b="1" dirty="0" smtClean="0">
                <a:sym typeface="Wingdings"/>
              </a:rPr>
              <a:t>1</a:t>
            </a:r>
            <a:r>
              <a:rPr lang="cs-CZ" sz="2800" b="1" dirty="0" smtClean="0"/>
              <a:t>/</a:t>
            </a:r>
            <a:r>
              <a:rPr lang="cs-CZ" sz="2800" dirty="0" smtClean="0"/>
              <a:t> </a:t>
            </a:r>
            <a:r>
              <a:rPr lang="cs-CZ" sz="2400" b="1" dirty="0" smtClean="0"/>
              <a:t>Řidič auta by se mohl leknout, zavřel by oči, pustil volant</a:t>
            </a:r>
          </a:p>
          <a:p>
            <a:pPr marL="0" indent="0">
              <a:buNone/>
            </a:pPr>
            <a:r>
              <a:rPr lang="cs-CZ" sz="2400" b="1" dirty="0" smtClean="0"/>
              <a:t>a mohl by se vybourat.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sym typeface="Wingdings"/>
                <a:hlinkClick r:id="rId2" action="ppaction://hlinksldjump"/>
              </a:rPr>
              <a:t></a:t>
            </a:r>
            <a:r>
              <a:rPr lang="cs-CZ" sz="2400" dirty="0" smtClean="0">
                <a:sym typeface="Wingdings"/>
              </a:rPr>
              <a:t> </a:t>
            </a:r>
            <a:r>
              <a:rPr lang="cs-CZ" sz="2400" b="1" dirty="0" smtClean="0"/>
              <a:t>2/  Řidič by chtěl zabránit srážce s chodcem a vylétnutím ze silnice by ohrozil své zdraví.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sym typeface="Wingdings"/>
                <a:hlinkClick r:id="rId3" action="ppaction://hlinksldjump"/>
              </a:rPr>
              <a:t></a:t>
            </a:r>
            <a:r>
              <a:rPr lang="cs-CZ" sz="2400" dirty="0" smtClean="0">
                <a:sym typeface="Wingdings"/>
              </a:rPr>
              <a:t> </a:t>
            </a:r>
            <a:r>
              <a:rPr lang="cs-CZ" sz="2400" b="1" dirty="0" smtClean="0"/>
              <a:t>3/</a:t>
            </a:r>
            <a:r>
              <a:rPr lang="cs-CZ" sz="2400" dirty="0" smtClean="0"/>
              <a:t> </a:t>
            </a:r>
            <a:r>
              <a:rPr lang="cs-CZ" sz="2400" b="1" dirty="0" smtClean="0"/>
              <a:t>Na krátkou vzdálenost nemůže řidič zabránit srážce, protože i když začne brzdit, auto jede setrvačností dál a mohlo by chodce porazit.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932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99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341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</a:t>
            </a:r>
            <a:endParaRPr lang="cs-CZ" b="1" dirty="0" smtClean="0"/>
          </a:p>
        </p:txBody>
      </p:sp>
      <p:pic>
        <p:nvPicPr>
          <p:cNvPr id="1028" name="Picture 4" descr="C:\Documents and Settings\Jaroslava\Local Settings\Temporary Internet Files\Content.IE5\5VQQYEF2\MC9002155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92896"/>
            <a:ext cx="1904246" cy="244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Čárový popisek 1 3">
            <a:hlinkClick r:id="rId3" action="ppaction://hlinksldjump"/>
          </p:cNvPr>
          <p:cNvSpPr/>
          <p:nvPr/>
        </p:nvSpPr>
        <p:spPr>
          <a:xfrm>
            <a:off x="4860032" y="2635780"/>
            <a:ext cx="1584176" cy="612648"/>
          </a:xfrm>
          <a:prstGeom prst="borderCallout1">
            <a:avLst>
              <a:gd name="adj1" fmla="val 18750"/>
              <a:gd name="adj2" fmla="val -8333"/>
              <a:gd name="adj3" fmla="val 49813"/>
              <a:gd name="adj4" fmla="val -5148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Chválím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9594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Přemýšlej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Setrvačnost svého těla si uvědomujeme při jízdě metrem nebo autobusem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i="1" dirty="0" smtClean="0"/>
              <a:t>Co pozoruješ, když se tyto dopravní prostředky prudce rozjíždějí nebo prudce brzdí</a:t>
            </a:r>
            <a:r>
              <a:rPr lang="cs-CZ" sz="2800" b="1" i="1" dirty="0" smtClean="0"/>
              <a:t>?</a:t>
            </a:r>
            <a:endParaRPr lang="cs-CZ" sz="2800" b="1" i="1" dirty="0"/>
          </a:p>
        </p:txBody>
      </p:sp>
      <p:pic>
        <p:nvPicPr>
          <p:cNvPr id="16392" name="Picture 8" descr="C:\Documents and Settings\Jaroslava\Local Settings\Temporary Internet Files\Content.IE5\PA3LHJ33\MC9003209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5013176"/>
            <a:ext cx="1815084" cy="1101852"/>
          </a:xfrm>
          <a:prstGeom prst="rect">
            <a:avLst/>
          </a:prstGeom>
          <a:noFill/>
        </p:spPr>
      </p:pic>
      <p:pic>
        <p:nvPicPr>
          <p:cNvPr id="16394" name="Picture 10" descr="C:\Documents and Settings\Jaroslava\Local Settings\Temporary Internet Files\Content.IE5\Y4L107MR\MC9003308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293096"/>
            <a:ext cx="882713" cy="1791077"/>
          </a:xfrm>
          <a:prstGeom prst="rect">
            <a:avLst/>
          </a:prstGeom>
          <a:noFill/>
        </p:spPr>
      </p:pic>
      <p:pic>
        <p:nvPicPr>
          <p:cNvPr id="16396" name="Picture 12" descr="C:\Documents and Settings\Jaroslava\Local Settings\Temporary Internet Files\Content.IE5\Y4L107MR\MC9002005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653136"/>
            <a:ext cx="1819656" cy="1354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Víš proč?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65907"/>
            <a:ext cx="8229600" cy="4525963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 algn="just"/>
            <a:r>
              <a:rPr lang="cs-CZ" b="1" dirty="0" smtClean="0"/>
              <a:t>Zajíc se chce zachránit před pronásledováním psem.</a:t>
            </a:r>
          </a:p>
          <a:p>
            <a:pPr algn="just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okamžiku, kdy ho pes již dohání, běží ve velmi ostrých zatáčkách. 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</a:rPr>
              <a:t>Pes chytí zajíce jen s obtížemi, ačkoli rychlost jeho pohybu je větší.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7413" name="Picture 5" descr="C:\Documents and Settings\Jaroslava\Local Settings\Temporary Internet Files\Content.IE5\5VQQYEF2\MC9002993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581128"/>
            <a:ext cx="1827886" cy="1821485"/>
          </a:xfrm>
          <a:prstGeom prst="rect">
            <a:avLst/>
          </a:prstGeom>
          <a:noFill/>
        </p:spPr>
      </p:pic>
      <p:pic>
        <p:nvPicPr>
          <p:cNvPr id="17422" name="Picture 14" descr="C:\Documents and Settings\Jaroslava\Local Settings\Temporary Internet Files\Content.IE5\PA3LHJ33\MC9002992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869160"/>
            <a:ext cx="1848002" cy="18425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Vysvětli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Proč se upevní kladívko nebo sekyrka na topůrko, udeříš-li jím několikrát</a:t>
            </a:r>
          </a:p>
          <a:p>
            <a:pPr>
              <a:buNone/>
            </a:pPr>
            <a:r>
              <a:rPr lang="cs-CZ" b="1" dirty="0" smtClean="0"/>
              <a:t>    rukojetí o tvrdou podložku?</a:t>
            </a:r>
          </a:p>
        </p:txBody>
      </p:sp>
      <p:pic>
        <p:nvPicPr>
          <p:cNvPr id="18436" name="Picture 4" descr="C:\Documents and Settings\Jaroslava\Local Settings\Temporary Internet Files\Content.IE5\5VQQYEF2\MC900333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221088"/>
            <a:ext cx="1119226" cy="1832458"/>
          </a:xfrm>
          <a:prstGeom prst="rect">
            <a:avLst/>
          </a:prstGeom>
          <a:noFill/>
        </p:spPr>
      </p:pic>
      <p:pic>
        <p:nvPicPr>
          <p:cNvPr id="18438" name="Picture 6" descr="C:\Documents and Settings\Jaroslava\Local Settings\Temporary Internet Files\Content.IE5\P19YNWIN\MC9002960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501008"/>
            <a:ext cx="2528935" cy="2204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Použitá literatura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BOHUNĚK, Jiří. </a:t>
            </a:r>
            <a:r>
              <a:rPr lang="cs-CZ" sz="2000" b="1" i="1" dirty="0" smtClean="0"/>
              <a:t>Sbírka úloh z fyziky pro ZŠ, 1.díl.</a:t>
            </a:r>
            <a:r>
              <a:rPr lang="cs-CZ" sz="2000" b="1" dirty="0" smtClean="0"/>
              <a:t> 1. vydání.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SPN Praha 1992. ISBN 80-04-26025-X</a:t>
            </a:r>
          </a:p>
          <a:p>
            <a:r>
              <a:rPr lang="cs-CZ" sz="2000" dirty="0"/>
              <a:t>Všechny použité obrázky: www.office.microsoft.com [online]. c2011 [cit. </a:t>
            </a:r>
            <a:r>
              <a:rPr lang="cs-CZ" sz="2000" smtClean="0"/>
              <a:t>2011-03-15].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327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782</TotalTime>
  <Words>336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</vt:lpstr>
      <vt:lpstr>Říkají tyto věty totéž?</vt:lpstr>
      <vt:lpstr>Přemýšlej</vt:lpstr>
      <vt:lpstr>Odpověď</vt:lpstr>
      <vt:lpstr>Prezentace aplikace PowerPoint</vt:lpstr>
      <vt:lpstr>Prezentace aplikace PowerPoint</vt:lpstr>
      <vt:lpstr>Prezentace aplikace PowerPoint</vt:lpstr>
      <vt:lpstr>Přemýšlej</vt:lpstr>
      <vt:lpstr>Víš proč?</vt:lpstr>
      <vt:lpstr>Vysvětli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95</cp:revision>
  <dcterms:created xsi:type="dcterms:W3CDTF">2011-03-15T15:34:09Z</dcterms:created>
  <dcterms:modified xsi:type="dcterms:W3CDTF">2012-04-10T14:41:33Z</dcterms:modified>
</cp:coreProperties>
</file>