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57" r:id="rId3"/>
    <p:sldId id="259" r:id="rId4"/>
    <p:sldId id="260" r:id="rId5"/>
    <p:sldId id="261" r:id="rId6"/>
    <p:sldId id="262" r:id="rId7"/>
    <p:sldId id="263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3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1077FC-375E-46F5-A3E9-B8BF9B231D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9EB204-DD23-444A-BFAD-187688666F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E6E231-1159-4632-A9E4-06B6097504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0A453B-5C8B-4B6C-BB50-8CE08D5B13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9A50CC-9327-41CB-961A-61379DB6A4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F97E97-7BC9-45F0-BCD8-866043451D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655739-7407-43DC-A4B8-88C0DDCB59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053206-8C5D-40CF-AC65-44FE3E3799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1B641C-F3FF-4E98-9F1F-899165FABD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9659D7-684A-44EA-AF3F-0F7965B8F2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C23DE1-0C6C-4130-B068-AA47F2DCFB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0AF468E9-5BA2-4C94-9E53-638CE8C241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iloci_303.jpg" TargetMode="External"/><Relationship Id="rId3" Type="http://schemas.openxmlformats.org/officeDocument/2006/relationships/hyperlink" Target="http://cs.wikipedia.org/wiki/Soubor:Finn_ski_troops.jpg" TargetMode="External"/><Relationship Id="rId7" Type="http://schemas.openxmlformats.org/officeDocument/2006/relationships/hyperlink" Target="http://cs.wikipedia.org/wiki/Soubor:Churchill_CCathedral_H_14250.jpg" TargetMode="External"/><Relationship Id="rId2" Type="http://schemas.openxmlformats.org/officeDocument/2006/relationships/hyperlink" Target="http://cs.wikipedia.org/wiki/Soubor:Reichsparteitag_1935_mo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LondonBombedWWII_full.jpg" TargetMode="External"/><Relationship Id="rId5" Type="http://schemas.openxmlformats.org/officeDocument/2006/relationships/hyperlink" Target="http://cs.wikipedia.org/wiki/Soubor:Battle_of_britain_air_observer.jpg" TargetMode="External"/><Relationship Id="rId4" Type="http://schemas.openxmlformats.org/officeDocument/2006/relationships/hyperlink" Target="http://cs.wikipedia.org/wiki/Soubor:German_forces_climbing_a_very_step_road_just_south_of_Bagn.jpg" TargetMode="External"/><Relationship Id="rId9" Type="http://schemas.openxmlformats.org/officeDocument/2006/relationships/hyperlink" Target="http://cs.wikipedia.org/wiki/Soubor:Spitfire_F_VB_BM59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05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66775" y="838200"/>
            <a:ext cx="7410450" cy="518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DRUHÁ SVĚTOVÁ VÁLKA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484438" y="260350"/>
            <a:ext cx="6400800" cy="406400"/>
          </a:xfrm>
        </p:spPr>
        <p:txBody>
          <a:bodyPr/>
          <a:lstStyle/>
          <a:p>
            <a:pPr algn="r" eaLnBrk="1" hangingPunct="1"/>
            <a:r>
              <a:rPr lang="cs-CZ" sz="1600" smtClean="0"/>
              <a:t>VY_32_INOVACE_120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SITUACE PŘED W.W.II.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800" smtClean="0"/>
              <a:t>Mnichovská dohoda</a:t>
            </a:r>
          </a:p>
          <a:p>
            <a:pPr eaLnBrk="1" hangingPunct="1"/>
            <a:r>
              <a:rPr lang="cs-CZ" sz="2800" smtClean="0"/>
              <a:t>15.3.1939 obsazení Čech a Moravy</a:t>
            </a:r>
          </a:p>
          <a:p>
            <a:pPr eaLnBrk="1" hangingPunct="1"/>
            <a:r>
              <a:rPr lang="cs-CZ" sz="2800" smtClean="0"/>
              <a:t>Hitler požadoval Gdaňsk</a:t>
            </a:r>
          </a:p>
          <a:p>
            <a:pPr eaLnBrk="1" hangingPunct="1"/>
            <a:r>
              <a:rPr lang="cs-CZ" sz="2800" smtClean="0"/>
              <a:t>22.5.1939 „ocelový pakt“  - Německo + Itálie</a:t>
            </a:r>
          </a:p>
          <a:p>
            <a:pPr eaLnBrk="1" hangingPunct="1"/>
            <a:r>
              <a:rPr lang="cs-CZ" sz="2800" smtClean="0"/>
              <a:t>23.8.1939 sovětsko-německý pakt o neútočení</a:t>
            </a:r>
          </a:p>
          <a:p>
            <a:pPr eaLnBrk="1" hangingPunct="1">
              <a:buFontTx/>
              <a:buNone/>
            </a:pPr>
            <a:r>
              <a:rPr lang="cs-CZ" sz="2800" smtClean="0"/>
              <a:t>		 = Ribbentrop-Molotovův pakt</a:t>
            </a:r>
          </a:p>
          <a:p>
            <a:pPr eaLnBrk="1" hangingPunct="1"/>
            <a:r>
              <a:rPr lang="cs-CZ" sz="2800" smtClean="0"/>
              <a:t>počátek války: 1.9.1939</a:t>
            </a:r>
          </a:p>
          <a:p>
            <a:pPr eaLnBrk="1" hangingPunct="1"/>
            <a:r>
              <a:rPr lang="cs-CZ" sz="2800" smtClean="0"/>
              <a:t>3.9.1939 VB a Fr. vyhlašují Německu válku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Němečtí vojáci (1935)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313" y="1196975"/>
            <a:ext cx="3848100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PERIODIZACE VÁLKY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smtClean="0"/>
              <a:t>I. etapa:	</a:t>
            </a:r>
            <a:r>
              <a:rPr lang="cs-CZ" sz="2400" b="1" smtClean="0"/>
              <a:t>1.9.1939 – 21.6.1941</a:t>
            </a:r>
            <a:r>
              <a:rPr lang="cs-CZ" sz="2400" smtClean="0"/>
              <a:t>		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smtClean="0"/>
              <a:t>		tj. od napadení Polska do napadení SSSR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II. etapa:	</a:t>
            </a:r>
            <a:r>
              <a:rPr lang="cs-CZ" sz="2400" b="1" smtClean="0"/>
              <a:t>22.6.1941 – konec r. 1942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smtClean="0"/>
              <a:t>		tj. od napadení SSSR do b. u Stalingradu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III. etapa:	</a:t>
            </a:r>
            <a:r>
              <a:rPr lang="cs-CZ" sz="2400" b="1" smtClean="0"/>
              <a:t>poč. r. 1943 – 6.6.1944</a:t>
            </a:r>
            <a:r>
              <a:rPr lang="cs-CZ" sz="2400" smtClean="0"/>
              <a:t>	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smtClean="0"/>
              <a:t>		tj. od b. u Stalingradu do invaze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IV. etapa:	</a:t>
            </a:r>
            <a:r>
              <a:rPr lang="cs-CZ" sz="2400" b="1" smtClean="0"/>
              <a:t>léto 1944 – 8.5. 1945</a:t>
            </a:r>
            <a:r>
              <a:rPr lang="cs-CZ" sz="2400" smtClean="0"/>
              <a:t>		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smtClean="0"/>
              <a:t>		tj. konec války v Evropě (kapitulace Německa)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V. etapa:	</a:t>
            </a:r>
            <a:r>
              <a:rPr lang="cs-CZ" sz="2400" b="1" smtClean="0"/>
              <a:t>9.5.1945 – 2.9.1945</a:t>
            </a:r>
            <a:r>
              <a:rPr lang="cs-CZ" sz="2400" smtClean="0"/>
              <a:t>		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smtClean="0"/>
              <a:t>		tj. do kapitulace Japonska na lodi Missourii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	CHARAKTERISTIKA VÁLKY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konflikt světový, státy Evropy, Ameriky, Afriky, Asie, světové oceány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válka mezi demokracií a fašismem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zapojeno 48 zemí, nasazeno 110 mil</a:t>
            </a:r>
            <a:r>
              <a:rPr lang="cs-CZ" sz="2400" dirty="0" smtClean="0"/>
              <a:t>. vojáků</a:t>
            </a:r>
            <a:r>
              <a:rPr lang="cs-CZ" sz="2400" dirty="0" smtClean="0"/>
              <a:t>, 30 mil. padlých + 10 mil. mrtvých a zabitých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vyprovokována fašistickými státy - </a:t>
            </a:r>
            <a:r>
              <a:rPr lang="cs-CZ" sz="2400" dirty="0" err="1" smtClean="0"/>
              <a:t>státy</a:t>
            </a:r>
            <a:r>
              <a:rPr lang="cs-CZ" sz="2400" dirty="0" smtClean="0"/>
              <a:t> Osy 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totální válka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o výhře rozhodla ekonomická síla států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změny ve způsobu života, ve vnímání lidí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urychlení vědeckého výzkumu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holocaust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I. ETAPA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1800" b="1" smtClean="0"/>
              <a:t>1.9.1939</a:t>
            </a:r>
            <a:r>
              <a:rPr lang="cs-CZ" sz="1800" smtClean="0"/>
              <a:t> přepadení německé radiostanice v Gleiwitz</a:t>
            </a:r>
          </a:p>
          <a:p>
            <a:pPr eaLnBrk="1" hangingPunct="1">
              <a:lnSpc>
                <a:spcPct val="80000"/>
              </a:lnSpc>
            </a:pPr>
            <a:r>
              <a:rPr lang="cs-CZ" sz="1800" smtClean="0"/>
              <a:t>taktika blitzkrieg</a:t>
            </a:r>
          </a:p>
          <a:p>
            <a:pPr eaLnBrk="1" hangingPunct="1">
              <a:lnSpc>
                <a:spcPct val="80000"/>
              </a:lnSpc>
            </a:pPr>
            <a:r>
              <a:rPr lang="cs-CZ" sz="1800" b="1" smtClean="0"/>
              <a:t>17.9.1939</a:t>
            </a:r>
            <a:r>
              <a:rPr lang="cs-CZ" sz="1800" smtClean="0"/>
              <a:t> útok rudé armády na Polsko</a:t>
            </a:r>
          </a:p>
          <a:p>
            <a:pPr eaLnBrk="1" hangingPunct="1">
              <a:lnSpc>
                <a:spcPct val="80000"/>
              </a:lnSpc>
            </a:pPr>
            <a:r>
              <a:rPr lang="cs-CZ" sz="1800" smtClean="0"/>
              <a:t>Katyně (Katyňský les)</a:t>
            </a:r>
          </a:p>
          <a:p>
            <a:pPr eaLnBrk="1" hangingPunct="1">
              <a:lnSpc>
                <a:spcPct val="80000"/>
              </a:lnSpc>
            </a:pPr>
            <a:r>
              <a:rPr lang="cs-CZ" sz="1800" b="1" smtClean="0"/>
              <a:t>3.9.1939</a:t>
            </a:r>
            <a:r>
              <a:rPr lang="cs-CZ" sz="1800" smtClean="0"/>
              <a:t> vyhlásily VB a Francie válku Německu</a:t>
            </a:r>
          </a:p>
          <a:p>
            <a:pPr eaLnBrk="1" hangingPunct="1">
              <a:lnSpc>
                <a:spcPct val="80000"/>
              </a:lnSpc>
            </a:pPr>
            <a:r>
              <a:rPr lang="cs-CZ" sz="1800" smtClean="0"/>
              <a:t>sitzkrieg = „podivná válka“</a:t>
            </a:r>
          </a:p>
          <a:p>
            <a:pPr eaLnBrk="1" hangingPunct="1">
              <a:lnSpc>
                <a:spcPct val="80000"/>
              </a:lnSpc>
            </a:pPr>
            <a:r>
              <a:rPr lang="cs-CZ" sz="1800" b="1" smtClean="0"/>
              <a:t>30.11.1939 </a:t>
            </a:r>
            <a:r>
              <a:rPr lang="cs-CZ" sz="1800" smtClean="0"/>
              <a:t>SSSR napadl Finsko</a:t>
            </a:r>
          </a:p>
          <a:p>
            <a:pPr eaLnBrk="1" hangingPunct="1">
              <a:lnSpc>
                <a:spcPct val="80000"/>
              </a:lnSpc>
            </a:pPr>
            <a:r>
              <a:rPr lang="cs-CZ" sz="1800" b="1" smtClean="0"/>
              <a:t>9.4.1940</a:t>
            </a:r>
            <a:r>
              <a:rPr lang="cs-CZ" sz="1800" smtClean="0"/>
              <a:t> útok na Dánsko a Norsko (Narvik, Vitkum Quisling)</a:t>
            </a:r>
          </a:p>
          <a:p>
            <a:pPr eaLnBrk="1" hangingPunct="1">
              <a:lnSpc>
                <a:spcPct val="80000"/>
              </a:lnSpc>
            </a:pPr>
            <a:r>
              <a:rPr lang="cs-CZ" sz="1800" b="1" smtClean="0"/>
              <a:t>10.5.1940</a:t>
            </a:r>
            <a:r>
              <a:rPr lang="cs-CZ" sz="1800" smtClean="0"/>
              <a:t> vpád do Belgie, Holandska, Lucemburska </a:t>
            </a:r>
          </a:p>
          <a:p>
            <a:pPr eaLnBrk="1" hangingPunct="1">
              <a:lnSpc>
                <a:spcPct val="80000"/>
              </a:lnSpc>
            </a:pPr>
            <a:r>
              <a:rPr lang="cs-CZ" sz="1800" b="1" smtClean="0"/>
              <a:t>22.6. 1940 </a:t>
            </a:r>
            <a:r>
              <a:rPr lang="cs-CZ" sz="1800" smtClean="0"/>
              <a:t>Francie kapitulovala; Charles de Gaulle, Philippe Petaine, Vichy</a:t>
            </a:r>
          </a:p>
          <a:p>
            <a:pPr eaLnBrk="1" hangingPunct="1">
              <a:lnSpc>
                <a:spcPct val="80000"/>
              </a:lnSpc>
            </a:pPr>
            <a:r>
              <a:rPr lang="cs-CZ" sz="1800" smtClean="0"/>
              <a:t>b. o Británii</a:t>
            </a:r>
            <a:r>
              <a:rPr lang="cs-CZ" sz="1800" b="1" smtClean="0"/>
              <a:t> </a:t>
            </a:r>
            <a:r>
              <a:rPr lang="cs-CZ" sz="1800" smtClean="0"/>
              <a:t>(</a:t>
            </a:r>
            <a:r>
              <a:rPr lang="cs-CZ" sz="1800" b="1" smtClean="0"/>
              <a:t>10.7.1940 – 31.10.1940</a:t>
            </a:r>
            <a:r>
              <a:rPr lang="cs-CZ" sz="1800" smtClean="0"/>
              <a:t>),</a:t>
            </a:r>
            <a:r>
              <a:rPr lang="cs-CZ" sz="1800" b="1" smtClean="0"/>
              <a:t> </a:t>
            </a:r>
            <a:r>
              <a:rPr lang="cs-CZ" sz="1800" smtClean="0"/>
              <a:t>Seelöwe,</a:t>
            </a:r>
            <a:r>
              <a:rPr lang="cs-CZ" sz="1800" b="1" smtClean="0"/>
              <a:t> </a:t>
            </a:r>
            <a:r>
              <a:rPr lang="cs-CZ" sz="1800" smtClean="0"/>
              <a:t>RAF</a:t>
            </a:r>
          </a:p>
          <a:p>
            <a:pPr eaLnBrk="1" hangingPunct="1">
              <a:lnSpc>
                <a:spcPct val="80000"/>
              </a:lnSpc>
            </a:pPr>
            <a:r>
              <a:rPr lang="cs-CZ" sz="1800" smtClean="0"/>
              <a:t>letadla: Spitfire, Hurricane</a:t>
            </a:r>
          </a:p>
          <a:p>
            <a:pPr eaLnBrk="1" hangingPunct="1">
              <a:lnSpc>
                <a:spcPct val="80000"/>
              </a:lnSpc>
            </a:pPr>
            <a:r>
              <a:rPr lang="cs-CZ" sz="1800" smtClean="0"/>
              <a:t>Afrikakorps (gen. Erwin Rommel)</a:t>
            </a:r>
          </a:p>
          <a:p>
            <a:pPr eaLnBrk="1" hangingPunct="1">
              <a:lnSpc>
                <a:spcPct val="80000"/>
              </a:lnSpc>
            </a:pPr>
            <a:r>
              <a:rPr lang="cs-CZ" sz="1800" smtClean="0"/>
              <a:t>balkánská fronta, Ustaša (Ante Pavelič)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Finští vojáci během zimní války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4075" y="2349500"/>
            <a:ext cx="4762500" cy="3128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Němečtí vojáci v Norsku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1628775"/>
            <a:ext cx="7620000" cy="471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Battle of Britain - air observer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1628775"/>
            <a:ext cx="6683375" cy="4945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Následky bombardování Londýna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1125538"/>
            <a:ext cx="7620000" cy="544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Churchill v Coventry po bombardování 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1989138"/>
            <a:ext cx="4762500" cy="398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Piloti 303. polské perutě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1484313"/>
            <a:ext cx="7229475" cy="501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Spitfire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5364" name="Picture 6" descr="Soubor:Spitfire F VB BM59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1125538"/>
            <a:ext cx="7332663" cy="548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Zdroj: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000" dirty="0" smtClean="0">
                <a:hlinkClick r:id="rId2"/>
              </a:rPr>
              <a:t>http://cs.wikipedia.org/wiki/Soubor:Reichsparteitag_1935_mod.jpg</a:t>
            </a:r>
            <a:endParaRPr lang="cs-CZ" sz="2000" dirty="0" smtClean="0"/>
          </a:p>
          <a:p>
            <a:pPr eaLnBrk="1" hangingPunct="1">
              <a:lnSpc>
                <a:spcPct val="80000"/>
              </a:lnSpc>
            </a:pPr>
            <a:r>
              <a:rPr lang="cs-CZ" sz="2000" dirty="0" smtClean="0">
                <a:hlinkClick r:id="rId3"/>
              </a:rPr>
              <a:t>http://cs.wikipedia.org/wiki/Soubor:Finn_ski_troops.jpg</a:t>
            </a:r>
            <a:endParaRPr lang="cs-CZ" sz="2000" dirty="0" smtClean="0"/>
          </a:p>
          <a:p>
            <a:pPr eaLnBrk="1" hangingPunct="1">
              <a:lnSpc>
                <a:spcPct val="80000"/>
              </a:lnSpc>
            </a:pPr>
            <a:r>
              <a:rPr lang="cs-CZ" sz="2000" dirty="0" smtClean="0">
                <a:hlinkClick r:id="rId4"/>
              </a:rPr>
              <a:t>http://cs.wikipedia.org/wiki/Soubor:German_forces_climbing_a_very_step_road_just_south_of_Bagn.jpg</a:t>
            </a:r>
            <a:endParaRPr lang="cs-CZ" sz="2000" dirty="0" smtClean="0"/>
          </a:p>
          <a:p>
            <a:pPr eaLnBrk="1" hangingPunct="1">
              <a:lnSpc>
                <a:spcPct val="80000"/>
              </a:lnSpc>
            </a:pPr>
            <a:r>
              <a:rPr lang="cs-CZ" sz="2000" dirty="0" smtClean="0">
                <a:hlinkClick r:id="rId5"/>
              </a:rPr>
              <a:t>http://cs.wikipedia.org/wiki/Soubor:Battle_of_britain_air_observer.jpg</a:t>
            </a:r>
            <a:endParaRPr lang="cs-CZ" sz="2000" dirty="0" smtClean="0"/>
          </a:p>
          <a:p>
            <a:pPr eaLnBrk="1" hangingPunct="1">
              <a:lnSpc>
                <a:spcPct val="80000"/>
              </a:lnSpc>
            </a:pPr>
            <a:r>
              <a:rPr lang="cs-CZ" sz="2000" dirty="0" smtClean="0">
                <a:hlinkClick r:id="rId6"/>
              </a:rPr>
              <a:t>http://cs.wikipedia.org/wiki/Soubor:LondonBombedWWII_full.jpg</a:t>
            </a:r>
            <a:endParaRPr lang="cs-CZ" sz="2000" dirty="0" smtClean="0"/>
          </a:p>
          <a:p>
            <a:pPr eaLnBrk="1" hangingPunct="1">
              <a:lnSpc>
                <a:spcPct val="80000"/>
              </a:lnSpc>
            </a:pPr>
            <a:r>
              <a:rPr lang="cs-CZ" sz="2000" dirty="0" smtClean="0">
                <a:hlinkClick r:id="rId7"/>
              </a:rPr>
              <a:t>http://cs.wikipedia.org/wiki/Soubor:Churchill_CCathedral_H_14250.jpg</a:t>
            </a:r>
            <a:endParaRPr lang="cs-CZ" sz="2000" dirty="0" smtClean="0"/>
          </a:p>
          <a:p>
            <a:pPr eaLnBrk="1" hangingPunct="1">
              <a:lnSpc>
                <a:spcPct val="80000"/>
              </a:lnSpc>
            </a:pPr>
            <a:r>
              <a:rPr lang="cs-CZ" sz="2000" dirty="0" smtClean="0">
                <a:hlinkClick r:id="rId8"/>
              </a:rPr>
              <a:t>http://cs.wikipedia.org/wiki/Soubor:Piloci_303.jpg</a:t>
            </a:r>
            <a:endParaRPr lang="cs-CZ" sz="2000" dirty="0" smtClean="0"/>
          </a:p>
          <a:p>
            <a:pPr eaLnBrk="1" hangingPunct="1">
              <a:lnSpc>
                <a:spcPct val="80000"/>
              </a:lnSpc>
            </a:pPr>
            <a:r>
              <a:rPr lang="cs-CZ" sz="2000" smtClean="0">
                <a:hlinkClick r:id="rId9"/>
              </a:rPr>
              <a:t>http</a:t>
            </a:r>
            <a:r>
              <a:rPr lang="cs-CZ" sz="2000" smtClean="0">
                <a:hlinkClick r:id="rId9"/>
              </a:rPr>
              <a:t>://</a:t>
            </a:r>
            <a:r>
              <a:rPr lang="cs-CZ" sz="2000" smtClean="0">
                <a:hlinkClick r:id="rId9"/>
              </a:rPr>
              <a:t>cs.wikipedia.org/wiki/Soubor:Spitfire_F_VB_BM597.jpg</a:t>
            </a:r>
            <a:endParaRPr lang="cs-CZ" sz="2000" smtClean="0"/>
          </a:p>
          <a:p>
            <a:pPr eaLnBrk="1" hangingPunct="1">
              <a:lnSpc>
                <a:spcPct val="80000"/>
              </a:lnSpc>
              <a:buNone/>
            </a:pPr>
            <a:endParaRPr lang="cs-CZ" sz="20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172</Words>
  <Application>Microsoft Office PowerPoint</Application>
  <PresentationFormat>Předvádění na obrazovce (4:3)</PresentationFormat>
  <Paragraphs>64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8" baseType="lpstr">
      <vt:lpstr>Arial</vt:lpstr>
      <vt:lpstr>Calibri</vt:lpstr>
      <vt:lpstr>Výchozí návrh</vt:lpstr>
      <vt:lpstr>Snímek 1</vt:lpstr>
      <vt:lpstr>DRUHÁ SVĚTOVÁ VÁLKA</vt:lpstr>
      <vt:lpstr>SITUACE PŘED W.W.II.</vt:lpstr>
      <vt:lpstr>Němečtí vojáci (1935)</vt:lpstr>
      <vt:lpstr>PERIODIZACE VÁLKY</vt:lpstr>
      <vt:lpstr> CHARAKTERISTIKA VÁLKY</vt:lpstr>
      <vt:lpstr>I. ETAPA</vt:lpstr>
      <vt:lpstr>Finští vojáci během zimní války</vt:lpstr>
      <vt:lpstr>Němečtí vojáci v Norsku</vt:lpstr>
      <vt:lpstr>Battle of Britain - air observer</vt:lpstr>
      <vt:lpstr>Následky bombardování Londýna</vt:lpstr>
      <vt:lpstr>Churchill v Coventry po bombardování </vt:lpstr>
      <vt:lpstr>Piloti 303. polské perutě </vt:lpstr>
      <vt:lpstr>Spitfire</vt:lpstr>
      <vt:lpstr>Zdroj: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DRUHÁ SVĚTOVÁ VÁLKA</dc:title>
  <dc:creator>Kateřina Musilová</dc:creator>
  <cp:lastModifiedBy>Dum</cp:lastModifiedBy>
  <cp:revision>3</cp:revision>
  <dcterms:created xsi:type="dcterms:W3CDTF">2012-09-12T16:16:02Z</dcterms:created>
  <dcterms:modified xsi:type="dcterms:W3CDTF">2014-07-25T07:57:25Z</dcterms:modified>
</cp:coreProperties>
</file>