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9" r:id="rId2"/>
    <p:sldId id="280" r:id="rId3"/>
    <p:sldId id="278" r:id="rId4"/>
    <p:sldId id="271" r:id="rId5"/>
    <p:sldId id="272" r:id="rId6"/>
    <p:sldId id="273" r:id="rId7"/>
    <p:sldId id="274" r:id="rId8"/>
    <p:sldId id="275" r:id="rId9"/>
    <p:sldId id="276" r:id="rId10"/>
    <p:sldId id="281" r:id="rId11"/>
  </p:sldIdLst>
  <p:sldSz cx="9144000" cy="6858000" type="screen4x3"/>
  <p:notesSz cx="6854825" cy="97504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996633"/>
    <a:srgbClr val="990099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0213" cy="4873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3025" y="0"/>
            <a:ext cx="2970213" cy="4873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58AC64-8218-4570-BEA4-0F914DB8287E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0600" y="731838"/>
            <a:ext cx="4873625" cy="36560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630738"/>
            <a:ext cx="5483225" cy="43878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261475"/>
            <a:ext cx="2970213" cy="4873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3025" y="9261475"/>
            <a:ext cx="2970213" cy="4873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A35C23-F821-4F55-8DB5-4A5C0E819E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2005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Smaž ji pomocí klávesnice, nebo škrtni perem.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35C23-F821-4F55-8DB5-4A5C0E819E0D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4230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Smaž ji pomocí klávesnice, nebo škrtni perem.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35C23-F821-4F55-8DB5-4A5C0E819E0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2522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Smaž ji pomocí klávesnice, nebo škrtni perem.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35C23-F821-4F55-8DB5-4A5C0E819E0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8315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Smaž ji pomocí klávesnice, nebo škrtni perem.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35C23-F821-4F55-8DB5-4A5C0E819E0D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6561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Smaž ji pomocí </a:t>
            </a:r>
            <a:r>
              <a:rPr lang="cs-CZ" dirty="0" smtClean="0"/>
              <a:t>klávesnice, nebo škrtni perem.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35C23-F821-4F55-8DB5-4A5C0E819E0D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1400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AC628-1CF0-44D2-8AEF-D685F4CBF1AC}" type="datetimeFigureOut">
              <a:rPr lang="cs-CZ"/>
              <a:pPr>
                <a:defRPr/>
              </a:pPr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2CECD6-6F3C-438D-BBE3-0833968F5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0711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7CBB1-7F16-4FF4-B21A-F16B7A915BEA}" type="datetimeFigureOut">
              <a:rPr lang="cs-CZ"/>
              <a:pPr>
                <a:defRPr/>
              </a:pPr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24053-F9E7-43ED-8710-BD7F7281C4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406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7650D-C411-44AB-871E-21D1B384C7F7}" type="datetimeFigureOut">
              <a:rPr lang="cs-CZ"/>
              <a:pPr>
                <a:defRPr/>
              </a:pPr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56EEF-A22A-4A63-AE50-25E0680A79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136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FEA2D-36C2-4DEB-A7F3-D21C6BE1843F}" type="datetimeFigureOut">
              <a:rPr lang="cs-CZ"/>
              <a:pPr>
                <a:defRPr/>
              </a:pPr>
              <a:t>2.7.2014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6CCB5-4FFD-4537-9977-EFE59708BC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671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D5695-B084-49BA-8479-7506860241F1}" type="datetimeFigureOut">
              <a:rPr lang="cs-CZ"/>
              <a:pPr>
                <a:defRPr/>
              </a:pPr>
              <a:t>2.7.2014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0F5A2B-C073-4B72-AE81-E525781E4B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44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52011D-35C4-4B15-950F-6B3022179798}" type="datetimeFigureOut">
              <a:rPr lang="cs-CZ"/>
              <a:pPr>
                <a:defRPr/>
              </a:pPr>
              <a:t>2.7.2014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2B391-0629-4126-AB62-F57640D596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828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906A1-5E5F-42E9-8489-3AAA3465DC1F}" type="datetimeFigureOut">
              <a:rPr lang="cs-CZ"/>
              <a:pPr>
                <a:defRPr/>
              </a:pPr>
              <a:t>2.7.2014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F97812-61BE-4E0E-8366-3AB9E14A38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854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B94FC-F86D-4BF1-A923-9348F26E32C6}" type="datetimeFigureOut">
              <a:rPr lang="cs-CZ"/>
              <a:pPr>
                <a:defRPr/>
              </a:pPr>
              <a:t>2.7.2014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44437-3743-4287-9F8D-921136C4AB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378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B45E8-ED3C-42DE-8CE6-031F48814FAB}" type="datetimeFigureOut">
              <a:rPr lang="cs-CZ"/>
              <a:pPr>
                <a:defRPr/>
              </a:pPr>
              <a:t>2.7.2014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F644D-A0B6-41F5-8944-29D4C8D7AF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4131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B72C7-D47B-4EB8-BEC0-61F9E9675030}" type="datetimeFigureOut">
              <a:rPr lang="cs-CZ"/>
              <a:pPr>
                <a:defRPr/>
              </a:pPr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B1216-05A3-44C9-8C27-15EDBE9641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475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D063A-DC29-45FB-B021-9E6DDA492D82}" type="datetimeFigureOut">
              <a:rPr lang="cs-CZ"/>
              <a:pPr>
                <a:defRPr/>
              </a:pPr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783CE-B5D9-45DF-96F4-9924DDC737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7326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72862E5-31ED-4B25-A4AC-9996CD89D98D}" type="datetimeFigureOut">
              <a:rPr lang="cs-CZ"/>
              <a:pPr>
                <a:defRPr/>
              </a:pPr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8176AED-79D8-462E-B265-AFF3D2782F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/>
              <a:t>VY_32_INOVACE_04_Vyjmenovaná slova  - homonyma i – y, í - ý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40781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</a:t>
            </a:r>
            <a:r>
              <a:rPr lang="cs-CZ" sz="3200" smtClean="0"/>
              <a:t>Danuše Manová</a:t>
            </a:r>
            <a:endParaRPr lang="cs-CZ" sz="3200" dirty="0"/>
          </a:p>
        </p:txBody>
      </p:sp>
      <p:sp>
        <p:nvSpPr>
          <p:cNvPr id="7" name="TextovéPole 4"/>
          <p:cNvSpPr txBox="1"/>
          <p:nvPr/>
        </p:nvSpPr>
        <p:spPr>
          <a:xfrm>
            <a:off x="1907704" y="1988840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682749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07818" y="1564516"/>
            <a:ext cx="70134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DUM slouží k procvičování vyjmenovaných slov – </a:t>
            </a:r>
          </a:p>
          <a:p>
            <a:pPr algn="ctr"/>
            <a:r>
              <a:rPr lang="cs-CZ" sz="2400" dirty="0" smtClean="0"/>
              <a:t>homonym  </a:t>
            </a:r>
            <a:r>
              <a:rPr lang="cs-CZ" sz="2400" dirty="0" smtClean="0"/>
              <a:t>i – y, í - 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47291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827584" y="116632"/>
            <a:ext cx="7772400" cy="1872208"/>
          </a:xfrm>
          <a:solidFill>
            <a:srgbClr val="00FFFF"/>
          </a:solidFill>
          <a:ln>
            <a:solidFill>
              <a:srgbClr val="00FFFF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dirty="0" smtClean="0"/>
              <a:t>By –</a:t>
            </a:r>
            <a:r>
              <a:rPr lang="cs-CZ" dirty="0" err="1" smtClean="0"/>
              <a:t>bi</a:t>
            </a:r>
            <a:r>
              <a:rPr lang="cs-CZ" dirty="0" smtClean="0"/>
              <a:t>, </a:t>
            </a:r>
            <a:r>
              <a:rPr lang="cs-CZ" dirty="0" err="1" smtClean="0"/>
              <a:t>bý</a:t>
            </a:r>
            <a:r>
              <a:rPr lang="cs-CZ" dirty="0" smtClean="0"/>
              <a:t> – </a:t>
            </a:r>
            <a:r>
              <a:rPr lang="cs-CZ" dirty="0" err="1" smtClean="0"/>
              <a:t>bí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Zruš nesprávnou možnost. ( Můžeme – </a:t>
            </a:r>
            <a:r>
              <a:rPr lang="cs-CZ" sz="2000" dirty="0" err="1" smtClean="0"/>
              <a:t>li</a:t>
            </a:r>
            <a:r>
              <a:rPr lang="cs-CZ" sz="2000" dirty="0" smtClean="0"/>
              <a:t> říci tloukl, píšeme  i –í.)</a:t>
            </a:r>
            <a:endParaRPr lang="cs-CZ" dirty="0" smtClean="0"/>
          </a:p>
        </p:txBody>
      </p:sp>
      <p:sp>
        <p:nvSpPr>
          <p:cNvPr id="2051" name="TextovéPole 4"/>
          <p:cNvSpPr txBox="1">
            <a:spLocks noChangeArrowheads="1"/>
          </p:cNvSpPr>
          <p:nvPr/>
        </p:nvSpPr>
        <p:spPr bwMode="auto">
          <a:xfrm>
            <a:off x="1541864" y="1988840"/>
            <a:ext cx="5285229" cy="43704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Slávek chce </a:t>
            </a:r>
            <a:r>
              <a:rPr lang="cs-CZ" sz="2000" dirty="0">
                <a:solidFill>
                  <a:prstClr val="black"/>
                </a:solidFill>
                <a:effectLst>
                  <a:glow rad="228600">
                    <a:srgbClr val="4BACC6">
                      <a:satMod val="175000"/>
                      <a:alpha val="40000"/>
                    </a:srgbClr>
                  </a:glow>
                </a:effectLst>
                <a:latin typeface="Calibri" pitchFamily="34" charset="0"/>
              </a:rPr>
              <a:t>být </a:t>
            </a:r>
            <a:r>
              <a:rPr lang="cs-CZ" sz="2000" dirty="0" smtClean="0">
                <a:solidFill>
                  <a:prstClr val="black"/>
                </a:solidFill>
                <a:effectLst>
                  <a:glow rad="228600">
                    <a:srgbClr val="4BACC6">
                      <a:satMod val="175000"/>
                      <a:alpha val="40000"/>
                    </a:srgbClr>
                  </a:glow>
                </a:effectLst>
                <a:latin typeface="Calibri" pitchFamily="34" charset="0"/>
              </a:rPr>
              <a:t>– bít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</a:rPr>
              <a:t>elektrikářem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.</a:t>
            </a:r>
          </a:p>
          <a:p>
            <a:pPr eaLnBrk="1" hangingPunct="1"/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Kovář </a:t>
            </a:r>
            <a:r>
              <a:rPr lang="cs-CZ" sz="2000" dirty="0">
                <a:solidFill>
                  <a:prstClr val="black"/>
                </a:solidFill>
                <a:effectLst>
                  <a:glow rad="228600">
                    <a:srgbClr val="4BACC6">
                      <a:satMod val="175000"/>
                      <a:alpha val="40000"/>
                    </a:srgbClr>
                  </a:glow>
                </a:effectLst>
                <a:latin typeface="Calibri" pitchFamily="34" charset="0"/>
              </a:rPr>
              <a:t>byl – bil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do železa.</a:t>
            </a:r>
          </a:p>
          <a:p>
            <a:pPr eaLnBrk="1" hangingPunct="1"/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Nesmíš </a:t>
            </a:r>
            <a:r>
              <a:rPr lang="cs-CZ" sz="2000" dirty="0">
                <a:solidFill>
                  <a:prstClr val="black"/>
                </a:solidFill>
                <a:effectLst>
                  <a:glow rad="228600">
                    <a:srgbClr val="4BACC6">
                      <a:satMod val="175000"/>
                      <a:alpha val="40000"/>
                    </a:srgbClr>
                  </a:glow>
                </a:effectLst>
                <a:latin typeface="Calibri" pitchFamily="34" charset="0"/>
              </a:rPr>
              <a:t>být – bít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rozpustilý.</a:t>
            </a:r>
          </a:p>
          <a:p>
            <a:pPr eaLnBrk="1" hangingPunct="1"/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Hodiny </a:t>
            </a:r>
            <a:r>
              <a:rPr lang="cs-CZ" sz="2000" dirty="0">
                <a:solidFill>
                  <a:prstClr val="black"/>
                </a:solidFill>
                <a:effectLst>
                  <a:glow rad="228600">
                    <a:srgbClr val="4BACC6">
                      <a:satMod val="175000"/>
                      <a:alpha val="40000"/>
                    </a:srgbClr>
                  </a:glow>
                </a:effectLst>
                <a:latin typeface="Calibri" pitchFamily="34" charset="0"/>
              </a:rPr>
              <a:t>byly – bily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půlnoc.</a:t>
            </a:r>
          </a:p>
          <a:p>
            <a:pPr eaLnBrk="1" hangingPunct="1"/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Zlý kočí </a:t>
            </a:r>
            <a:r>
              <a:rPr lang="cs-CZ" sz="2000" dirty="0">
                <a:solidFill>
                  <a:prstClr val="black"/>
                </a:solidFill>
                <a:effectLst>
                  <a:glow rad="228600">
                    <a:srgbClr val="4BACC6">
                      <a:satMod val="175000"/>
                      <a:alpha val="40000"/>
                    </a:srgbClr>
                  </a:glow>
                </a:effectLst>
                <a:latin typeface="Calibri" pitchFamily="34" charset="0"/>
              </a:rPr>
              <a:t>byl – bil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potrestán, protože </a:t>
            </a:r>
            <a:r>
              <a:rPr lang="cs-CZ" sz="2000" dirty="0">
                <a:solidFill>
                  <a:prstClr val="black"/>
                </a:solidFill>
                <a:effectLst>
                  <a:glow rad="228600">
                    <a:srgbClr val="4BACC6">
                      <a:satMod val="175000"/>
                      <a:alpha val="40000"/>
                    </a:srgbClr>
                  </a:glow>
                </a:effectLst>
                <a:latin typeface="Calibri" pitchFamily="34" charset="0"/>
              </a:rPr>
              <a:t>byl – bil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koně.</a:t>
            </a:r>
          </a:p>
          <a:p>
            <a:pPr eaLnBrk="1" hangingPunct="1"/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Máňa by chtěla </a:t>
            </a:r>
            <a:r>
              <a:rPr lang="cs-CZ" sz="2000" dirty="0">
                <a:solidFill>
                  <a:prstClr val="black"/>
                </a:solidFill>
                <a:effectLst>
                  <a:glow rad="228600">
                    <a:srgbClr val="4BACC6">
                      <a:satMod val="175000"/>
                      <a:alpha val="40000"/>
                    </a:srgbClr>
                  </a:glow>
                </a:effectLst>
                <a:latin typeface="Calibri" pitchFamily="34" charset="0"/>
              </a:rPr>
              <a:t>být – bít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ošetřovatelkou.</a:t>
            </a:r>
          </a:p>
          <a:p>
            <a:pPr eaLnBrk="1" hangingPunct="1"/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Musíme </a:t>
            </a:r>
            <a:r>
              <a:rPr lang="cs-CZ" sz="2000" dirty="0">
                <a:solidFill>
                  <a:prstClr val="black"/>
                </a:solidFill>
                <a:effectLst>
                  <a:glow rad="228600">
                    <a:srgbClr val="4BACC6">
                      <a:satMod val="175000"/>
                      <a:alpha val="40000"/>
                    </a:srgbClr>
                  </a:glow>
                </a:effectLst>
                <a:latin typeface="Calibri" pitchFamily="34" charset="0"/>
              </a:rPr>
              <a:t>být – bít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včas ve škole.</a:t>
            </a:r>
          </a:p>
          <a:p>
            <a:pPr eaLnBrk="1" hangingPunct="1"/>
            <a:r>
              <a:rPr lang="cs-CZ" sz="2000" dirty="0">
                <a:solidFill>
                  <a:prstClr val="black"/>
                </a:solidFill>
                <a:effectLst>
                  <a:glow rad="228600">
                    <a:srgbClr val="4BACC6">
                      <a:satMod val="175000"/>
                      <a:alpha val="40000"/>
                    </a:srgbClr>
                  </a:glow>
                </a:effectLst>
                <a:latin typeface="Calibri" pitchFamily="34" charset="0"/>
              </a:rPr>
              <a:t>Byl – bil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jsi už v Praze?</a:t>
            </a:r>
          </a:p>
          <a:p>
            <a:pPr eaLnBrk="1" hangingPunct="1"/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Odpoledne </a:t>
            </a:r>
            <a:r>
              <a:rPr lang="cs-CZ" sz="2000" dirty="0">
                <a:solidFill>
                  <a:prstClr val="black"/>
                </a:solidFill>
                <a:effectLst>
                  <a:glow rad="228600">
                    <a:srgbClr val="4BACC6">
                      <a:satMod val="175000"/>
                      <a:alpha val="40000"/>
                    </a:srgbClr>
                  </a:glow>
                </a:effectLst>
                <a:latin typeface="Calibri" pitchFamily="34" charset="0"/>
              </a:rPr>
              <a:t>bylo – bilo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velké horko.</a:t>
            </a:r>
          </a:p>
          <a:p>
            <a:pPr eaLnBrk="1" hangingPunct="1"/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Vlasta </a:t>
            </a:r>
            <a:r>
              <a:rPr lang="cs-CZ" sz="2000" dirty="0">
                <a:solidFill>
                  <a:prstClr val="black"/>
                </a:solidFill>
                <a:effectLst>
                  <a:glow rad="228600">
                    <a:srgbClr val="4BACC6">
                      <a:satMod val="175000"/>
                      <a:alpha val="40000"/>
                    </a:srgbClr>
                  </a:glow>
                </a:effectLst>
                <a:latin typeface="Calibri" pitchFamily="34" charset="0"/>
              </a:rPr>
              <a:t>byla – bila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včera v divadle.</a:t>
            </a:r>
          </a:p>
          <a:p>
            <a:pPr eaLnBrk="1" hangingPunct="1"/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Láďa </a:t>
            </a:r>
            <a:r>
              <a:rPr lang="cs-CZ" sz="2000" dirty="0">
                <a:solidFill>
                  <a:prstClr val="black"/>
                </a:solidFill>
                <a:effectLst>
                  <a:glow rad="228600">
                    <a:srgbClr val="4BACC6">
                      <a:satMod val="175000"/>
                      <a:alpha val="40000"/>
                    </a:srgbClr>
                  </a:glow>
                </a:effectLst>
                <a:latin typeface="Calibri" pitchFamily="34" charset="0"/>
              </a:rPr>
              <a:t>byl – bil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v divadle.</a:t>
            </a:r>
          </a:p>
          <a:p>
            <a:pPr eaLnBrk="1" hangingPunct="1"/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Hodiny </a:t>
            </a:r>
            <a:r>
              <a:rPr lang="cs-CZ" sz="2000" dirty="0">
                <a:solidFill>
                  <a:prstClr val="black"/>
                </a:solidFill>
                <a:effectLst>
                  <a:glow rad="228600">
                    <a:srgbClr val="4BACC6">
                      <a:satMod val="175000"/>
                      <a:alpha val="40000"/>
                    </a:srgbClr>
                  </a:glow>
                </a:effectLst>
                <a:latin typeface="Calibri" pitchFamily="34" charset="0"/>
              </a:rPr>
              <a:t>odbyly – odbily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poledne.</a:t>
            </a:r>
          </a:p>
          <a:p>
            <a:pPr eaLnBrk="1" hangingPunct="1"/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Žaneta </a:t>
            </a:r>
            <a:r>
              <a:rPr lang="cs-CZ" sz="2000" dirty="0">
                <a:solidFill>
                  <a:prstClr val="black"/>
                </a:solidFill>
                <a:effectLst>
                  <a:glow rad="228600">
                    <a:srgbClr val="4BACC6">
                      <a:satMod val="175000"/>
                      <a:alpha val="40000"/>
                    </a:srgbClr>
                  </a:glow>
                </a:effectLst>
                <a:latin typeface="Calibri" pitchFamily="34" charset="0"/>
              </a:rPr>
              <a:t>odbyla – odbila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úkol.</a:t>
            </a:r>
          </a:p>
          <a:p>
            <a:pPr eaLnBrk="1" hangingPunct="1"/>
            <a:endParaRPr lang="cs-CZ" dirty="0">
              <a:solidFill>
                <a:prstClr val="black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9059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By –</a:t>
            </a:r>
            <a:r>
              <a:rPr lang="cs-CZ" dirty="0" err="1" smtClean="0"/>
              <a:t>bi</a:t>
            </a:r>
            <a:r>
              <a:rPr lang="cs-CZ" dirty="0" smtClean="0"/>
              <a:t>, </a:t>
            </a:r>
            <a:r>
              <a:rPr lang="cs-CZ" dirty="0" err="1" smtClean="0"/>
              <a:t>bý</a:t>
            </a:r>
            <a:r>
              <a:rPr lang="cs-CZ" dirty="0" smtClean="0"/>
              <a:t> – </a:t>
            </a:r>
            <a:r>
              <a:rPr lang="cs-CZ" dirty="0" err="1" smtClean="0"/>
              <a:t>bí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Zruš nesprávnou možnost.</a:t>
            </a: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Petr </a:t>
            </a:r>
            <a:r>
              <a:rPr lang="cs-CZ" sz="2000" dirty="0" smtClean="0">
                <a:ln>
                  <a:solidFill>
                    <a:srgbClr val="990099"/>
                  </a:solidFill>
                </a:ln>
                <a:solidFill>
                  <a:srgbClr val="990099"/>
                </a:solidFill>
              </a:rPr>
              <a:t>pobyl – pobil </a:t>
            </a:r>
            <a:r>
              <a:rPr lang="cs-CZ" sz="2000" dirty="0" smtClean="0"/>
              <a:t>střechu lepenkou. </a:t>
            </a:r>
          </a:p>
          <a:p>
            <a:r>
              <a:rPr lang="cs-CZ" sz="2000" dirty="0" smtClean="0"/>
              <a:t>Zámek je dobré </a:t>
            </a:r>
            <a:r>
              <a:rPr lang="cs-CZ" sz="2000" dirty="0" smtClean="0">
                <a:ln>
                  <a:solidFill>
                    <a:srgbClr val="990099"/>
                  </a:solidFill>
                </a:ln>
                <a:solidFill>
                  <a:srgbClr val="7030A0"/>
                </a:solidFill>
              </a:rPr>
              <a:t>bydlo – bidlo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Na dvoře je </a:t>
            </a:r>
            <a:r>
              <a:rPr lang="cs-CZ" sz="2000" dirty="0" smtClean="0">
                <a:ln>
                  <a:solidFill>
                    <a:srgbClr val="990099"/>
                  </a:solidFill>
                </a:ln>
                <a:solidFill>
                  <a:schemeClr val="accent4">
                    <a:lumMod val="75000"/>
                  </a:schemeClr>
                </a:solidFill>
              </a:rPr>
              <a:t>bydlo – bidlo </a:t>
            </a:r>
            <a:r>
              <a:rPr lang="cs-CZ" sz="2000" dirty="0" smtClean="0"/>
              <a:t>na klepání koberců.</a:t>
            </a:r>
          </a:p>
          <a:p>
            <a:r>
              <a:rPr lang="cs-CZ" sz="2000" dirty="0" smtClean="0"/>
              <a:t>Vytrhej ze záhonu </a:t>
            </a:r>
            <a:r>
              <a:rPr lang="cs-CZ" sz="2000" dirty="0" smtClean="0">
                <a:ln>
                  <a:solidFill>
                    <a:srgbClr val="990099"/>
                  </a:solidFill>
                </a:ln>
              </a:rPr>
              <a:t>býlí – bílý. </a:t>
            </a:r>
          </a:p>
          <a:p>
            <a:r>
              <a:rPr lang="cs-CZ" sz="2000" dirty="0" smtClean="0">
                <a:ln>
                  <a:solidFill>
                    <a:srgbClr val="990099"/>
                  </a:solidFill>
                </a:ln>
                <a:solidFill>
                  <a:srgbClr val="7030A0"/>
                </a:solidFill>
              </a:rPr>
              <a:t>Býlí - bílý </a:t>
            </a:r>
            <a:r>
              <a:rPr lang="cs-CZ" sz="2000" dirty="0" smtClean="0"/>
              <a:t>klobouk je krásný.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915080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err="1" smtClean="0"/>
              <a:t>Ly</a:t>
            </a:r>
            <a:r>
              <a:rPr lang="cs-CZ" sz="4000" dirty="0" smtClean="0"/>
              <a:t> – </a:t>
            </a:r>
            <a:r>
              <a:rPr lang="cs-CZ" sz="4000" dirty="0" err="1" smtClean="0"/>
              <a:t>li</a:t>
            </a:r>
            <a:r>
              <a:rPr lang="cs-CZ" sz="4000" dirty="0" smtClean="0"/>
              <a:t>, </a:t>
            </a:r>
            <a:r>
              <a:rPr lang="cs-CZ" sz="4000" dirty="0" err="1" smtClean="0"/>
              <a:t>lý</a:t>
            </a:r>
            <a:r>
              <a:rPr lang="cs-CZ" sz="4000" dirty="0" smtClean="0"/>
              <a:t> – </a:t>
            </a:r>
            <a:r>
              <a:rPr lang="cs-CZ" sz="4000" dirty="0" err="1" smtClean="0"/>
              <a:t>lí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Zruš nesprávnou možnost.</a:t>
            </a:r>
            <a:br>
              <a:rPr lang="cs-CZ" sz="4000" dirty="0" smtClean="0"/>
            </a:br>
            <a:endParaRPr lang="cs-CZ" sz="4000" dirty="0" smtClean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000" dirty="0" smtClean="0"/>
              <a:t>Lesklá věc se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blýská – blízká</a:t>
            </a:r>
            <a:r>
              <a:rPr lang="cs-CZ" sz="2000" dirty="0" smtClean="0"/>
              <a:t>.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Při bouřce se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blýská – blízká.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Lysá – lísá </a:t>
            </a:r>
            <a:r>
              <a:rPr lang="cs-CZ" sz="2000" dirty="0" smtClean="0"/>
              <a:t>hora je  Beskydech.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Kočka se k člověku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lysá – lísá</a:t>
            </a:r>
            <a:r>
              <a:rPr lang="cs-CZ" sz="2000" dirty="0" smtClean="0"/>
              <a:t>.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Kachna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lyska – líska </a:t>
            </a:r>
            <a:r>
              <a:rPr lang="cs-CZ" sz="2000" dirty="0" smtClean="0"/>
              <a:t>pluje po řece Ohři.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Keř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lyska – líska </a:t>
            </a:r>
            <a:r>
              <a:rPr lang="cs-CZ" sz="2000" dirty="0" smtClean="0"/>
              <a:t>má hodně oříšků.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Pojedeme na hory na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lyže – líže</a:t>
            </a:r>
            <a:r>
              <a:rPr lang="cs-CZ" sz="2000" dirty="0" smtClean="0"/>
              <a:t>.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Kočka ráda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lyže – líže </a:t>
            </a:r>
            <a:r>
              <a:rPr lang="cs-CZ" sz="2000" dirty="0" smtClean="0"/>
              <a:t>mléko.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Lýčená – líčená </a:t>
            </a:r>
            <a:r>
              <a:rPr lang="cs-CZ" sz="2000" dirty="0" smtClean="0"/>
              <a:t>taška je pevná.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Lýčená – líčená </a:t>
            </a:r>
            <a:r>
              <a:rPr lang="cs-CZ" sz="2000" dirty="0" smtClean="0"/>
              <a:t>tvář se snadno pozná.</a:t>
            </a:r>
          </a:p>
          <a:p>
            <a:pPr marL="0" indent="0">
              <a:buFont typeface="Arial" charset="0"/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078557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3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3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36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36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36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36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36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36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My – mi, mý – mí</a:t>
            </a:r>
            <a:br>
              <a:rPr lang="cs-CZ" dirty="0" smtClean="0"/>
            </a:br>
            <a:r>
              <a:rPr lang="cs-CZ" dirty="0" smtClean="0"/>
              <a:t>Zruš nesprávnou možnost.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Chlapci se </a:t>
            </a:r>
            <a:r>
              <a:rPr lang="cs-CZ" sz="2000" dirty="0" smtClean="0">
                <a:solidFill>
                  <a:srgbClr val="FF0000"/>
                </a:solidFill>
              </a:rPr>
              <a:t>myli – milý </a:t>
            </a:r>
            <a:r>
              <a:rPr lang="cs-CZ" sz="2000" dirty="0" smtClean="0"/>
              <a:t>v potoce.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Myli – milý </a:t>
            </a:r>
            <a:r>
              <a:rPr lang="cs-CZ" sz="2000" dirty="0" smtClean="0"/>
              <a:t>Pepo, přejeme Ti všechno nejlepší.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Myli – milí </a:t>
            </a:r>
            <a:r>
              <a:rPr lang="cs-CZ" sz="2000" dirty="0" smtClean="0"/>
              <a:t>jste se už? </a:t>
            </a:r>
            <a:r>
              <a:rPr lang="cs-CZ" sz="2000" dirty="0" smtClean="0">
                <a:solidFill>
                  <a:srgbClr val="FF0000"/>
                </a:solidFill>
              </a:rPr>
              <a:t>Myli – milí </a:t>
            </a:r>
            <a:r>
              <a:rPr lang="cs-CZ" sz="2000" dirty="0" smtClean="0"/>
              <a:t>přátelé, vítáme Vás.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My – mi </a:t>
            </a:r>
            <a:r>
              <a:rPr lang="cs-CZ" sz="2000" dirty="0" smtClean="0"/>
              <a:t>už jsme tady. Dej </a:t>
            </a:r>
            <a:r>
              <a:rPr lang="cs-CZ" sz="2000" dirty="0" smtClean="0">
                <a:solidFill>
                  <a:srgbClr val="FF0000"/>
                </a:solidFill>
              </a:rPr>
              <a:t>my – m</a:t>
            </a:r>
            <a:r>
              <a:rPr lang="cs-CZ" sz="2000" dirty="0" smtClean="0"/>
              <a:t>i pokoj!</a:t>
            </a:r>
          </a:p>
          <a:p>
            <a:r>
              <a:rPr lang="cs-CZ" sz="2000" dirty="0" smtClean="0"/>
              <a:t>Večer se </a:t>
            </a:r>
            <a:r>
              <a:rPr lang="cs-CZ" sz="2000" dirty="0" smtClean="0">
                <a:solidFill>
                  <a:srgbClr val="FF0000"/>
                </a:solidFill>
              </a:rPr>
              <a:t>myjí – míjí  </a:t>
            </a:r>
            <a:r>
              <a:rPr lang="cs-CZ" sz="2000" dirty="0" smtClean="0"/>
              <a:t>důkladně. Auto </a:t>
            </a:r>
            <a:r>
              <a:rPr lang="cs-CZ" sz="2000" dirty="0" smtClean="0">
                <a:solidFill>
                  <a:srgbClr val="FF0000"/>
                </a:solidFill>
              </a:rPr>
              <a:t>myjí – míjí </a:t>
            </a:r>
            <a:r>
              <a:rPr lang="cs-CZ" sz="2000" dirty="0" smtClean="0"/>
              <a:t>cyklistu.</a:t>
            </a:r>
          </a:p>
          <a:p>
            <a:r>
              <a:rPr lang="cs-CZ" sz="2000" dirty="0" smtClean="0"/>
              <a:t>Karel se </a:t>
            </a:r>
            <a:r>
              <a:rPr lang="cs-CZ" sz="2000" dirty="0" smtClean="0">
                <a:solidFill>
                  <a:srgbClr val="FF0000"/>
                </a:solidFill>
              </a:rPr>
              <a:t>umývá – umívá  </a:t>
            </a:r>
            <a:r>
              <a:rPr lang="cs-CZ" sz="2000" dirty="0" smtClean="0"/>
              <a:t>mýdlem.</a:t>
            </a:r>
          </a:p>
          <a:p>
            <a:r>
              <a:rPr lang="cs-CZ" sz="2000" dirty="0" smtClean="0"/>
              <a:t>Karel vždy ve škole </a:t>
            </a:r>
            <a:r>
              <a:rPr lang="cs-CZ" sz="2000" dirty="0" smtClean="0">
                <a:solidFill>
                  <a:srgbClr val="FF0000"/>
                </a:solidFill>
              </a:rPr>
              <a:t>umývá - umívá </a:t>
            </a:r>
            <a:r>
              <a:rPr lang="cs-CZ" sz="2000" dirty="0" smtClean="0"/>
              <a:t>angličtinu.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Mýt – mít </a:t>
            </a:r>
            <a:r>
              <a:rPr lang="cs-CZ" sz="2000" dirty="0" smtClean="0"/>
              <a:t>nádobí je nudné. Chtěl bych </a:t>
            </a:r>
            <a:r>
              <a:rPr lang="cs-CZ" sz="2000" dirty="0" smtClean="0">
                <a:solidFill>
                  <a:srgbClr val="FF0000"/>
                </a:solidFill>
              </a:rPr>
              <a:t>mýt – mít </a:t>
            </a:r>
            <a:r>
              <a:rPr lang="cs-CZ" sz="2000" dirty="0" smtClean="0"/>
              <a:t>novou hračku.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60683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15728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Py</a:t>
            </a:r>
            <a:r>
              <a:rPr lang="cs-CZ" dirty="0" smtClean="0"/>
              <a:t> – </a:t>
            </a:r>
            <a:r>
              <a:rPr lang="cs-CZ" dirty="0" err="1" smtClean="0"/>
              <a:t>pi</a:t>
            </a:r>
            <a:r>
              <a:rPr lang="cs-CZ" dirty="0" smtClean="0"/>
              <a:t>, </a:t>
            </a:r>
            <a:r>
              <a:rPr lang="cs-CZ" dirty="0" err="1" smtClean="0"/>
              <a:t>pý</a:t>
            </a:r>
            <a:r>
              <a:rPr lang="cs-CZ" dirty="0" smtClean="0"/>
              <a:t> – pí</a:t>
            </a:r>
            <a:br>
              <a:rPr lang="cs-CZ" dirty="0" smtClean="0"/>
            </a:br>
            <a:r>
              <a:rPr lang="cs-CZ" dirty="0" smtClean="0"/>
              <a:t>Zruš nesprávnou možnost.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Kůň má na </a:t>
            </a:r>
            <a:r>
              <a:rPr lang="cs-CZ" sz="2000" dirty="0" smtClean="0">
                <a:solidFill>
                  <a:srgbClr val="92D050"/>
                </a:solidFill>
              </a:rPr>
              <a:t>pysku – písku </a:t>
            </a:r>
            <a:r>
              <a:rPr lang="cs-CZ" sz="2000" dirty="0" smtClean="0"/>
              <a:t>bolístku.</a:t>
            </a:r>
          </a:p>
          <a:p>
            <a:r>
              <a:rPr lang="cs-CZ" sz="2000" dirty="0" smtClean="0"/>
              <a:t>Na </a:t>
            </a:r>
            <a:r>
              <a:rPr lang="cs-CZ" sz="2000" dirty="0" smtClean="0">
                <a:solidFill>
                  <a:srgbClr val="92D050"/>
                </a:solidFill>
              </a:rPr>
              <a:t>pysku – písku </a:t>
            </a:r>
            <a:r>
              <a:rPr lang="cs-CZ" sz="2000" dirty="0" smtClean="0"/>
              <a:t>si hrají děti.</a:t>
            </a:r>
          </a:p>
          <a:p>
            <a:r>
              <a:rPr lang="cs-CZ" sz="2000" dirty="0" smtClean="0">
                <a:solidFill>
                  <a:srgbClr val="92D050"/>
                </a:solidFill>
              </a:rPr>
              <a:t>Pyl – pil </a:t>
            </a:r>
            <a:r>
              <a:rPr lang="cs-CZ" sz="2000" dirty="0" smtClean="0"/>
              <a:t>přenášejí včely z květu na květ.</a:t>
            </a:r>
          </a:p>
          <a:p>
            <a:r>
              <a:rPr lang="cs-CZ" sz="2000" dirty="0" smtClean="0"/>
              <a:t>Marek </a:t>
            </a:r>
            <a:r>
              <a:rPr lang="cs-CZ" sz="2000" dirty="0" smtClean="0">
                <a:solidFill>
                  <a:srgbClr val="92D050"/>
                </a:solidFill>
              </a:rPr>
              <a:t>pyl – pil </a:t>
            </a:r>
            <a:r>
              <a:rPr lang="cs-CZ" sz="2000" dirty="0" smtClean="0"/>
              <a:t>limonádu rovnou z láhve.</a:t>
            </a:r>
          </a:p>
          <a:p>
            <a:r>
              <a:rPr lang="cs-CZ" sz="2000" dirty="0" smtClean="0"/>
              <a:t>Hned </a:t>
            </a:r>
            <a:r>
              <a:rPr lang="cs-CZ" sz="2000" dirty="0" smtClean="0">
                <a:solidFill>
                  <a:srgbClr val="92D050"/>
                </a:solidFill>
              </a:rPr>
              <a:t>slepýš – slepíš </a:t>
            </a:r>
            <a:r>
              <a:rPr lang="cs-CZ" sz="2000" dirty="0" smtClean="0"/>
              <a:t>roztržený sešit!</a:t>
            </a:r>
          </a:p>
          <a:p>
            <a:r>
              <a:rPr lang="cs-CZ" sz="2000" dirty="0" smtClean="0"/>
              <a:t>V příkopu se plazil </a:t>
            </a:r>
            <a:r>
              <a:rPr lang="cs-CZ" sz="2000" dirty="0" smtClean="0">
                <a:solidFill>
                  <a:srgbClr val="92D050"/>
                </a:solidFill>
              </a:rPr>
              <a:t>slepýš – slepíš</a:t>
            </a:r>
            <a:r>
              <a:rPr lang="cs-CZ" sz="2000" dirty="0" smtClean="0"/>
              <a:t>.</a:t>
            </a:r>
          </a:p>
          <a:p>
            <a:r>
              <a:rPr lang="cs-CZ" sz="2000" dirty="0" smtClean="0">
                <a:solidFill>
                  <a:srgbClr val="92D050"/>
                </a:solidFill>
              </a:rPr>
              <a:t>Pýcha – </a:t>
            </a:r>
            <a:r>
              <a:rPr lang="cs-CZ" sz="2000" dirty="0" err="1" smtClean="0">
                <a:solidFill>
                  <a:srgbClr val="92D050"/>
                </a:solidFill>
              </a:rPr>
              <a:t>pícha</a:t>
            </a:r>
            <a:r>
              <a:rPr lang="cs-CZ" sz="2000" dirty="0" smtClean="0">
                <a:solidFill>
                  <a:srgbClr val="92D050"/>
                </a:solidFill>
              </a:rPr>
              <a:t> </a:t>
            </a:r>
            <a:r>
              <a:rPr lang="cs-CZ" sz="2000" dirty="0" smtClean="0"/>
              <a:t>je spojována s princeznami.</a:t>
            </a:r>
          </a:p>
          <a:p>
            <a:r>
              <a:rPr lang="cs-CZ" sz="2000" dirty="0" smtClean="0"/>
              <a:t>Zapomenutý špendlík </a:t>
            </a:r>
            <a:r>
              <a:rPr lang="cs-CZ" sz="2000" dirty="0" smtClean="0">
                <a:solidFill>
                  <a:srgbClr val="92D050"/>
                </a:solidFill>
              </a:rPr>
              <a:t>pýcha – píchá </a:t>
            </a:r>
            <a:r>
              <a:rPr lang="cs-CZ" sz="2000" dirty="0" smtClean="0"/>
              <a:t>v tričku.</a:t>
            </a:r>
          </a:p>
        </p:txBody>
      </p:sp>
    </p:spTree>
    <p:extLst>
      <p:ext uri="{BB962C8B-B14F-4D97-AF65-F5344CB8AC3E}">
        <p14:creationId xmlns:p14="http://schemas.microsoft.com/office/powerpoint/2010/main" val="487509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4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4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Sy</a:t>
            </a:r>
            <a:r>
              <a:rPr lang="cs-CZ" dirty="0" smtClean="0"/>
              <a:t> – si, </a:t>
            </a:r>
            <a:r>
              <a:rPr lang="cs-CZ" dirty="0" err="1" smtClean="0"/>
              <a:t>sý</a:t>
            </a:r>
            <a:r>
              <a:rPr lang="cs-CZ" dirty="0" smtClean="0"/>
              <a:t> – </a:t>
            </a:r>
            <a:r>
              <a:rPr lang="cs-CZ" dirty="0" err="1" smtClean="0"/>
              <a:t>sí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Zruš nesprávnou možnost.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Děkuji, jsme úplně </a:t>
            </a:r>
            <a:r>
              <a:rPr lang="cs-CZ" sz="2000" dirty="0" smtClean="0">
                <a:solidFill>
                  <a:srgbClr val="FF0000"/>
                </a:solidFill>
              </a:rPr>
              <a:t>sytí – síti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Zemědělci odjeli </a:t>
            </a:r>
            <a:r>
              <a:rPr lang="cs-CZ" sz="2000" dirty="0" smtClean="0">
                <a:solidFill>
                  <a:srgbClr val="FF0000"/>
                </a:solidFill>
              </a:rPr>
              <a:t>syti – síti </a:t>
            </a:r>
            <a:r>
              <a:rPr lang="cs-CZ" sz="2000" dirty="0" smtClean="0"/>
              <a:t>obilí.</a:t>
            </a:r>
          </a:p>
          <a:p>
            <a:r>
              <a:rPr lang="cs-CZ" sz="2000" dirty="0" smtClean="0"/>
              <a:t>V </a:t>
            </a:r>
            <a:r>
              <a:rPr lang="cs-CZ" sz="2000" dirty="0" smtClean="0">
                <a:solidFill>
                  <a:srgbClr val="FF0000"/>
                </a:solidFill>
              </a:rPr>
              <a:t>syti – síti </a:t>
            </a:r>
            <a:r>
              <a:rPr lang="cs-CZ" sz="2000" dirty="0" smtClean="0"/>
              <a:t>uvázla zlatá rybka.</a:t>
            </a:r>
          </a:p>
          <a:p>
            <a:r>
              <a:rPr lang="cs-CZ" sz="2000" dirty="0" smtClean="0"/>
              <a:t>Jezte </a:t>
            </a:r>
            <a:r>
              <a:rPr lang="cs-CZ" sz="2000" dirty="0" smtClean="0">
                <a:solidFill>
                  <a:srgbClr val="FF0000"/>
                </a:solidFill>
              </a:rPr>
              <a:t>sýry – síry </a:t>
            </a:r>
            <a:r>
              <a:rPr lang="cs-CZ" sz="2000" dirty="0" smtClean="0"/>
              <a:t>, jsou zdravé.</a:t>
            </a:r>
          </a:p>
          <a:p>
            <a:r>
              <a:rPr lang="cs-CZ" sz="2000" dirty="0" smtClean="0"/>
              <a:t>V laboratoři měli málo </a:t>
            </a:r>
            <a:r>
              <a:rPr lang="cs-CZ" sz="2000" dirty="0" smtClean="0">
                <a:solidFill>
                  <a:srgbClr val="FF0000"/>
                </a:solidFill>
              </a:rPr>
              <a:t>sýry – síry </a:t>
            </a:r>
            <a:r>
              <a:rPr lang="cs-CZ" sz="2000" dirty="0" smtClean="0"/>
              <a:t>na pokusy.</a:t>
            </a:r>
          </a:p>
          <a:p>
            <a:r>
              <a:rPr lang="cs-CZ" sz="2000" dirty="0" smtClean="0"/>
              <a:t>Babička </a:t>
            </a:r>
            <a:r>
              <a:rPr lang="cs-CZ" sz="2000" dirty="0" smtClean="0">
                <a:solidFill>
                  <a:srgbClr val="FF0000"/>
                </a:solidFill>
              </a:rPr>
              <a:t>sypala – sípala </a:t>
            </a:r>
            <a:r>
              <a:rPr lang="cs-CZ" sz="2000" dirty="0" smtClean="0"/>
              <a:t>drůbeži.</a:t>
            </a:r>
          </a:p>
          <a:p>
            <a:r>
              <a:rPr lang="cs-CZ" sz="2000" dirty="0" smtClean="0"/>
              <a:t>Zpěvačka nemohla zpívat, protože </a:t>
            </a:r>
            <a:r>
              <a:rPr lang="cs-CZ" sz="2000" dirty="0" smtClean="0">
                <a:solidFill>
                  <a:srgbClr val="FF0000"/>
                </a:solidFill>
              </a:rPr>
              <a:t>sypala – sípala</a:t>
            </a:r>
            <a:r>
              <a:rPr lang="cs-CZ" dirty="0" smtClean="0"/>
              <a:t>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U syna – usíná </a:t>
            </a:r>
            <a:r>
              <a:rPr lang="cs-CZ" sz="2000" dirty="0" smtClean="0"/>
              <a:t>byl tatínek spokojený.</a:t>
            </a:r>
          </a:p>
          <a:p>
            <a:r>
              <a:rPr lang="cs-CZ" sz="2000" dirty="0" smtClean="0"/>
              <a:t>Po namáhavém výletě se nám dobře </a:t>
            </a:r>
            <a:r>
              <a:rPr lang="cs-CZ" sz="2000" dirty="0" smtClean="0">
                <a:solidFill>
                  <a:srgbClr val="FF0000"/>
                </a:solidFill>
              </a:rPr>
              <a:t>u syna – usíná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17549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210146"/>
          </a:xfrm>
          <a:blipFill>
            <a:blip r:embed="rId2" cstate="print"/>
            <a:tile tx="0" ty="0" sx="100000" sy="100000" flip="none" algn="tl"/>
          </a:blipFill>
          <a:ln>
            <a:solidFill>
              <a:schemeClr val="accent2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 –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vi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vý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– ví</a:t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Zruš nesprávnou možnost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V lese </a:t>
            </a:r>
            <a:r>
              <a:rPr lang="cs-CZ" sz="2000" dirty="0" smtClean="0">
                <a:solidFill>
                  <a:srgbClr val="0070C0"/>
                </a:solidFill>
              </a:rPr>
              <a:t>vyla – vila – víla </a:t>
            </a:r>
            <a:r>
              <a:rPr lang="cs-CZ" sz="2000" dirty="0" smtClean="0"/>
              <a:t>vlčice.</a:t>
            </a:r>
          </a:p>
          <a:p>
            <a:r>
              <a:rPr lang="cs-CZ" sz="2000" dirty="0" smtClean="0"/>
              <a:t>Anička </a:t>
            </a:r>
            <a:r>
              <a:rPr lang="cs-CZ" sz="2000" dirty="0" smtClean="0">
                <a:solidFill>
                  <a:srgbClr val="0070C0"/>
                </a:solidFill>
              </a:rPr>
              <a:t>vyla - vila – víla </a:t>
            </a:r>
            <a:r>
              <a:rPr lang="cs-CZ" sz="2000" dirty="0" smtClean="0"/>
              <a:t>věnec z pampelišek.</a:t>
            </a:r>
          </a:p>
          <a:p>
            <a:r>
              <a:rPr lang="cs-CZ" sz="2000" dirty="0" smtClean="0"/>
              <a:t>Vodní </a:t>
            </a:r>
            <a:r>
              <a:rPr lang="cs-CZ" sz="2000" dirty="0" smtClean="0">
                <a:solidFill>
                  <a:srgbClr val="0070C0"/>
                </a:solidFill>
              </a:rPr>
              <a:t>vyla – vila – víla </a:t>
            </a:r>
            <a:r>
              <a:rPr lang="cs-CZ" sz="2000" dirty="0" smtClean="0"/>
              <a:t>byla lehoučká jako obláček.</a:t>
            </a:r>
          </a:p>
          <a:p>
            <a:r>
              <a:rPr lang="cs-CZ" sz="2000" dirty="0" smtClean="0"/>
              <a:t>Jsem </a:t>
            </a:r>
            <a:r>
              <a:rPr lang="cs-CZ" sz="2000" dirty="0" smtClean="0">
                <a:solidFill>
                  <a:srgbClr val="0070C0"/>
                </a:solidFill>
              </a:rPr>
              <a:t>zvyklá – zviklá </a:t>
            </a:r>
            <a:r>
              <a:rPr lang="cs-CZ" sz="2000" dirty="0" smtClean="0"/>
              <a:t>na zimu. Nejistý člověk se snadno </a:t>
            </a:r>
            <a:r>
              <a:rPr lang="cs-CZ" sz="2000" dirty="0" smtClean="0">
                <a:solidFill>
                  <a:srgbClr val="0070C0"/>
                </a:solidFill>
              </a:rPr>
              <a:t>zvyklá – zviklá </a:t>
            </a:r>
            <a:r>
              <a:rPr lang="cs-CZ" sz="2000" dirty="0" smtClean="0"/>
              <a:t>při rozhodování.</a:t>
            </a:r>
          </a:p>
          <a:p>
            <a:r>
              <a:rPr lang="cs-CZ" sz="2000" dirty="0" smtClean="0"/>
              <a:t>Spisovatel </a:t>
            </a:r>
            <a:r>
              <a:rPr lang="cs-CZ" sz="2000" dirty="0" smtClean="0">
                <a:solidFill>
                  <a:srgbClr val="0070C0"/>
                </a:solidFill>
              </a:rPr>
              <a:t>vydal – vídal </a:t>
            </a:r>
            <a:r>
              <a:rPr lang="cs-CZ" sz="2000" dirty="0" smtClean="0"/>
              <a:t>knihu. Každý den jsem </a:t>
            </a:r>
            <a:r>
              <a:rPr lang="cs-CZ" sz="2000" dirty="0" smtClean="0">
                <a:solidFill>
                  <a:srgbClr val="0070C0"/>
                </a:solidFill>
              </a:rPr>
              <a:t>vydal – vídal </a:t>
            </a:r>
            <a:r>
              <a:rPr lang="cs-CZ" sz="2000" dirty="0" smtClean="0"/>
              <a:t>dědečka.</a:t>
            </a:r>
          </a:p>
          <a:p>
            <a:r>
              <a:rPr lang="cs-CZ" sz="2000" dirty="0" smtClean="0"/>
              <a:t>Ten Pepík hlasitě </a:t>
            </a:r>
            <a:r>
              <a:rPr lang="cs-CZ" sz="2000" dirty="0" smtClean="0">
                <a:solidFill>
                  <a:srgbClr val="0070C0"/>
                </a:solidFill>
              </a:rPr>
              <a:t>výská – víska</a:t>
            </a:r>
            <a:r>
              <a:rPr lang="cs-CZ" sz="2000" dirty="0" smtClean="0"/>
              <a:t>. Za kopcem leží malá </a:t>
            </a:r>
            <a:r>
              <a:rPr lang="cs-CZ" sz="2000" dirty="0" smtClean="0">
                <a:solidFill>
                  <a:srgbClr val="0070C0"/>
                </a:solidFill>
              </a:rPr>
              <a:t>výská – víska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Našel jsem </a:t>
            </a:r>
            <a:r>
              <a:rPr lang="cs-CZ" sz="2000" dirty="0" smtClean="0">
                <a:solidFill>
                  <a:srgbClr val="0070C0"/>
                </a:solidFill>
              </a:rPr>
              <a:t>výří – víří </a:t>
            </a:r>
            <a:r>
              <a:rPr lang="cs-CZ" sz="2000" dirty="0" smtClean="0"/>
              <a:t>pírko. Pod splavem výří – víří voda.</a:t>
            </a:r>
          </a:p>
          <a:p>
            <a:r>
              <a:rPr lang="cs-CZ" sz="2000" dirty="0" smtClean="0"/>
              <a:t>Kopec před námi – to je </a:t>
            </a:r>
            <a:r>
              <a:rPr lang="cs-CZ" sz="2000" dirty="0" smtClean="0">
                <a:solidFill>
                  <a:srgbClr val="0070C0"/>
                </a:solidFill>
              </a:rPr>
              <a:t>výška – vížka</a:t>
            </a:r>
            <a:r>
              <a:rPr lang="cs-CZ" sz="2000" dirty="0" smtClean="0"/>
              <a:t>. Na kostelní věži září nová </a:t>
            </a:r>
            <a:r>
              <a:rPr lang="cs-CZ" sz="2000" dirty="0" smtClean="0">
                <a:solidFill>
                  <a:srgbClr val="0070C0"/>
                </a:solidFill>
              </a:rPr>
              <a:t>výška – vížka. </a:t>
            </a:r>
          </a:p>
          <a:p>
            <a:r>
              <a:rPr lang="cs-CZ" sz="2000" dirty="0" smtClean="0"/>
              <a:t>Pejsek a kočička </a:t>
            </a:r>
            <a:r>
              <a:rPr lang="cs-CZ" sz="2000" dirty="0" smtClean="0">
                <a:solidFill>
                  <a:srgbClr val="0070C0"/>
                </a:solidFill>
              </a:rPr>
              <a:t>vyseli – viseli </a:t>
            </a:r>
            <a:r>
              <a:rPr lang="cs-CZ" sz="2000" dirty="0" smtClean="0"/>
              <a:t>na šňůře a sušili se.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Vyseli – viseli </a:t>
            </a:r>
            <a:r>
              <a:rPr lang="cs-CZ" sz="2000" dirty="0" smtClean="0"/>
              <a:t>jsme semínka mrkve.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105639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45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219223364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728</Words>
  <Application>Microsoft Office PowerPoint</Application>
  <PresentationFormat>Předvádění na obrazovce (4:3)</PresentationFormat>
  <Paragraphs>100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VY_32_INOVACE_04_Vyjmenovaná slova  - homonyma i – y, í - ý</vt:lpstr>
      <vt:lpstr>Prezentace aplikace PowerPoint</vt:lpstr>
      <vt:lpstr>By –bi, bý – bí Zruš nesprávnou možnost. ( Můžeme – li říci tloukl, píšeme  i –í.)</vt:lpstr>
      <vt:lpstr>By –bi, bý – bí Zruš nesprávnou možnost.</vt:lpstr>
      <vt:lpstr> Ly – li, lý – lí Zruš nesprávnou možnost. </vt:lpstr>
      <vt:lpstr> My – mi, mý – mí Zruš nesprávnou možnost. </vt:lpstr>
      <vt:lpstr> Py – pi, pý – pí Zruš nesprávnou možnost. </vt:lpstr>
      <vt:lpstr>Sy – si, sý – sí Zruš nesprávnou možnost.</vt:lpstr>
      <vt:lpstr>Vy – vi, vý – ví Zruš nesprávnou možnost.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 –bi, bý – bí Zruš nesprávnou možnost.</dc:title>
  <dc:creator>VLASTNIK</dc:creator>
  <cp:lastModifiedBy>Admin</cp:lastModifiedBy>
  <cp:revision>37</cp:revision>
  <cp:lastPrinted>2011-04-05T20:35:04Z</cp:lastPrinted>
  <dcterms:created xsi:type="dcterms:W3CDTF">2011-04-05T19:02:01Z</dcterms:created>
  <dcterms:modified xsi:type="dcterms:W3CDTF">2014-07-02T07:02:56Z</dcterms:modified>
</cp:coreProperties>
</file>