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83" r:id="rId2"/>
    <p:sldId id="284" r:id="rId3"/>
    <p:sldId id="264" r:id="rId4"/>
    <p:sldId id="285" r:id="rId5"/>
    <p:sldId id="265" r:id="rId6"/>
    <p:sldId id="271" r:id="rId7"/>
    <p:sldId id="266" r:id="rId8"/>
    <p:sldId id="272" r:id="rId9"/>
    <p:sldId id="267" r:id="rId10"/>
    <p:sldId id="269" r:id="rId11"/>
    <p:sldId id="274" r:id="rId12"/>
    <p:sldId id="273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1E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0D3D5F-9528-4815-9F18-B6A44E3E8EA2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9A0E4A-992F-4C8F-8829-7ED76055D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9341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E8B35-A00E-4407-9DBB-B157432A99A7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6E875-5DFF-40C6-8A76-58EEF6965B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E8B35-A00E-4407-9DBB-B157432A99A7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6E875-5DFF-40C6-8A76-58EEF6965B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E8B35-A00E-4407-9DBB-B157432A99A7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6E875-5DFF-40C6-8A76-58EEF6965B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E8B35-A00E-4407-9DBB-B157432A99A7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6E875-5DFF-40C6-8A76-58EEF6965B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E8B35-A00E-4407-9DBB-B157432A99A7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6E875-5DFF-40C6-8A76-58EEF6965B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E8B35-A00E-4407-9DBB-B157432A99A7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6E875-5DFF-40C6-8A76-58EEF6965B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E8B35-A00E-4407-9DBB-B157432A99A7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6E875-5DFF-40C6-8A76-58EEF6965B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E8B35-A00E-4407-9DBB-B157432A99A7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6E875-5DFF-40C6-8A76-58EEF6965B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E8B35-A00E-4407-9DBB-B157432A99A7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6E875-5DFF-40C6-8A76-58EEF6965B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E8B35-A00E-4407-9DBB-B157432A99A7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6E875-5DFF-40C6-8A76-58EEF6965B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E8B35-A00E-4407-9DBB-B157432A99A7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6E875-5DFF-40C6-8A76-58EEF6965B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0E8B35-A00E-4407-9DBB-B157432A99A7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06E875-5DFF-40C6-8A76-58EEF6965BC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508" y="4969289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365104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VY_32_INOVACE_05-07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339752" y="1052736"/>
            <a:ext cx="37828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Mechanika</a:t>
            </a:r>
            <a:endParaRPr lang="cs-CZ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5632788"/>
              </p:ext>
            </p:extLst>
          </p:nvPr>
        </p:nvGraphicFramePr>
        <p:xfrm>
          <a:off x="1315616" y="2444864"/>
          <a:ext cx="6208395" cy="1920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VII. r.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Vzdělávací oblast: 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Člověk a příroda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Vzdělávací obor: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Fyzika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Tematický okruh: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Mechanika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Téma: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b="1" kern="50" dirty="0" smtClean="0">
                          <a:effectLst/>
                        </a:rPr>
                        <a:t>Newtonovy pohybové</a:t>
                      </a:r>
                      <a:r>
                        <a:rPr lang="cs-CZ" sz="1400" b="1" kern="50" baseline="0" dirty="0" smtClean="0">
                          <a:effectLst/>
                        </a:rPr>
                        <a:t> zákony II. a III</a:t>
                      </a:r>
                      <a:r>
                        <a:rPr lang="cs-CZ" sz="1400" kern="50" baseline="0" dirty="0" smtClean="0">
                          <a:effectLst/>
                        </a:rPr>
                        <a:t>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Jméno autora: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Jaroslava Vondráčková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Vytvořeno dne: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smtClean="0">
                          <a:effectLst/>
                        </a:rPr>
                        <a:t>15.3.2011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Seznamuje s důsledky působení síly na těleso a se vzájemným působením dvou těles. 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752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695527" y="2967335"/>
            <a:ext cx="77529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Newtonovy zákony II. a III.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837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i="1" dirty="0" smtClean="0"/>
              <a:t>Zákon síly - </a:t>
            </a:r>
            <a:r>
              <a:rPr lang="cs-CZ" sz="2000" b="1" i="1" dirty="0" smtClean="0"/>
              <a:t>II. Newtonův zákon</a:t>
            </a:r>
            <a:endParaRPr lang="cs-CZ" sz="32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ln w="19050">
            <a:solidFill>
              <a:srgbClr val="00B0F0"/>
            </a:solidFill>
          </a:ln>
        </p:spPr>
        <p:txBody>
          <a:bodyPr>
            <a:normAutofit/>
          </a:bodyPr>
          <a:lstStyle/>
          <a:p>
            <a:endParaRPr lang="cs-CZ" dirty="0" smtClean="0"/>
          </a:p>
          <a:p>
            <a:pPr marL="0" indent="0">
              <a:buNone/>
            </a:pPr>
            <a:r>
              <a:rPr lang="cs-CZ" sz="3500" dirty="0" smtClean="0">
                <a:solidFill>
                  <a:schemeClr val="accent6">
                    <a:lumMod val="50000"/>
                  </a:schemeClr>
                </a:solidFill>
              </a:rPr>
              <a:t>1 /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Síla, která působí proti směru pohybu, zmenšuje rychlost.</a:t>
            </a:r>
          </a:p>
          <a:p>
            <a:pPr marL="0" indent="0">
              <a:buNone/>
            </a:pPr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2000" dirty="0"/>
          </a:p>
          <a:p>
            <a:pPr marL="0" indent="0">
              <a:buNone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2 </a:t>
            </a:r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/ Síla, která působí ve směru pohybu, zvětšuje rychlost.</a:t>
            </a:r>
          </a:p>
          <a:p>
            <a:endParaRPr lang="cs-CZ" sz="2000" dirty="0"/>
          </a:p>
          <a:p>
            <a:pPr>
              <a:buNone/>
            </a:pPr>
            <a:endParaRPr lang="cs-CZ" sz="2000" dirty="0"/>
          </a:p>
          <a:p>
            <a:pPr>
              <a:buNone/>
            </a:pPr>
            <a:endParaRPr lang="cs-CZ" sz="4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91536" y="1556792"/>
            <a:ext cx="79928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>
                <a:solidFill>
                  <a:schemeClr val="accent6">
                    <a:lumMod val="50000"/>
                  </a:schemeClr>
                </a:solidFill>
              </a:rPr>
              <a:t>3 /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Síla, která působí kolmo na směr pohybu, mění jeho směr. Velikost rychlosti se při tom nemění.</a:t>
            </a:r>
          </a:p>
        </p:txBody>
      </p:sp>
      <p:sp>
        <p:nvSpPr>
          <p:cNvPr id="5" name="Obdélník 4"/>
          <p:cNvSpPr/>
          <p:nvPr/>
        </p:nvSpPr>
        <p:spPr>
          <a:xfrm>
            <a:off x="291536" y="3829336"/>
            <a:ext cx="8280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3600" dirty="0">
                <a:solidFill>
                  <a:schemeClr val="accent1">
                    <a:lumMod val="75000"/>
                  </a:schemeClr>
                </a:solidFill>
              </a:rPr>
              <a:t>4 / </a:t>
            </a:r>
            <a:r>
              <a:rPr lang="cs-CZ" sz="2800" b="1" dirty="0">
                <a:solidFill>
                  <a:schemeClr val="accent1">
                    <a:lumMod val="75000"/>
                  </a:schemeClr>
                </a:solidFill>
              </a:rPr>
              <a:t>Abychom dosáhli stejné změny 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rychlosti</a:t>
            </a:r>
            <a:r>
              <a:rPr lang="cs-CZ" sz="2800" b="1" dirty="0">
                <a:solidFill>
                  <a:schemeClr val="accent1">
                    <a:lumMod val="75000"/>
                  </a:schemeClr>
                </a:solidFill>
              </a:rPr>
              <a:t>, musíme působit tím 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větší silou</a:t>
            </a:r>
            <a:r>
              <a:rPr lang="cs-CZ" sz="2800" b="1" dirty="0">
                <a:solidFill>
                  <a:schemeClr val="accent1">
                    <a:lumMod val="75000"/>
                  </a:schemeClr>
                </a:solidFill>
              </a:rPr>
              <a:t>, čím větší je hmotnost tělesa</a:t>
            </a:r>
            <a:r>
              <a:rPr lang="cs-CZ" sz="3600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52024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52128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Co udělají působící síly s rychlostí tělesa?</a:t>
            </a:r>
            <a:endParaRPr lang="cs-CZ" sz="2400" b="1" dirty="0"/>
          </a:p>
        </p:txBody>
      </p:sp>
      <p:pic>
        <p:nvPicPr>
          <p:cNvPr id="9" name="Picture 7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3789000"/>
            <a:ext cx="1827886" cy="1504188"/>
          </a:xfrm>
          <a:prstGeom prst="rect">
            <a:avLst/>
          </a:prstGeom>
          <a:noFill/>
        </p:spPr>
      </p:pic>
      <p:pic>
        <p:nvPicPr>
          <p:cNvPr id="10" name="Picture 7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20827" y="4076416"/>
            <a:ext cx="1368152" cy="928124"/>
          </a:xfrm>
          <a:prstGeom prst="rect">
            <a:avLst/>
          </a:prstGeom>
          <a:noFill/>
        </p:spPr>
      </p:pic>
      <p:sp>
        <p:nvSpPr>
          <p:cNvPr id="12" name="Veselý obličej 11"/>
          <p:cNvSpPr/>
          <p:nvPr/>
        </p:nvSpPr>
        <p:spPr>
          <a:xfrm>
            <a:off x="7308304" y="404664"/>
            <a:ext cx="914400" cy="914400"/>
          </a:xfrm>
          <a:prstGeom prst="smileyFac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5658960" y="4417516"/>
            <a:ext cx="209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827584" y="4355812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cxnSp>
        <p:nvCxnSpPr>
          <p:cNvPr id="27" name="Přímá spojovací šipka 26"/>
          <p:cNvCxnSpPr/>
          <p:nvPr/>
        </p:nvCxnSpPr>
        <p:spPr>
          <a:xfrm>
            <a:off x="2843808" y="4742256"/>
            <a:ext cx="1296144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2843808" y="4374512"/>
            <a:ext cx="143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směr pohybu</a:t>
            </a:r>
            <a:endParaRPr lang="cs-CZ" b="1" dirty="0"/>
          </a:p>
        </p:txBody>
      </p:sp>
      <p:sp>
        <p:nvSpPr>
          <p:cNvPr id="36" name="Šipka nahoru 35"/>
          <p:cNvSpPr/>
          <p:nvPr/>
        </p:nvSpPr>
        <p:spPr>
          <a:xfrm>
            <a:off x="1835696" y="2708920"/>
            <a:ext cx="144016" cy="978408"/>
          </a:xfrm>
          <a:prstGeom prst="up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TextovéPole 36"/>
          <p:cNvSpPr txBox="1"/>
          <p:nvPr/>
        </p:nvSpPr>
        <p:spPr>
          <a:xfrm>
            <a:off x="2051720" y="2481958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/>
              <a:t>F</a:t>
            </a:r>
            <a:endParaRPr lang="cs-CZ" b="1" i="1" dirty="0"/>
          </a:p>
        </p:txBody>
      </p:sp>
      <p:pic>
        <p:nvPicPr>
          <p:cNvPr id="38" name="Picture 7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6506" y="2123214"/>
            <a:ext cx="1827886" cy="1504188"/>
          </a:xfrm>
          <a:prstGeom prst="rect">
            <a:avLst/>
          </a:prstGeom>
          <a:noFill/>
        </p:spPr>
      </p:pic>
      <p:sp>
        <p:nvSpPr>
          <p:cNvPr id="40" name="TextovéPole 39"/>
          <p:cNvSpPr txBox="1"/>
          <p:nvPr/>
        </p:nvSpPr>
        <p:spPr>
          <a:xfrm>
            <a:off x="4506506" y="2542048"/>
            <a:ext cx="40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41" name="Šipka doprava se zářezem 40"/>
          <p:cNvSpPr/>
          <p:nvPr/>
        </p:nvSpPr>
        <p:spPr>
          <a:xfrm>
            <a:off x="7152919" y="4530174"/>
            <a:ext cx="504056" cy="144016"/>
          </a:xfrm>
          <a:prstGeom prst="notched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Šipka doprava se zářezem 41"/>
          <p:cNvSpPr/>
          <p:nvPr/>
        </p:nvSpPr>
        <p:spPr>
          <a:xfrm>
            <a:off x="6388160" y="2726714"/>
            <a:ext cx="1224136" cy="144016"/>
          </a:xfrm>
          <a:prstGeom prst="notched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4" name="Přímá spojovací šipka 43"/>
          <p:cNvCxnSpPr/>
          <p:nvPr/>
        </p:nvCxnSpPr>
        <p:spPr>
          <a:xfrm>
            <a:off x="7173257" y="3687328"/>
            <a:ext cx="1296144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ovéPole 44"/>
          <p:cNvSpPr txBox="1"/>
          <p:nvPr/>
        </p:nvSpPr>
        <p:spPr>
          <a:xfrm>
            <a:off x="7169881" y="3104153"/>
            <a:ext cx="10025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směr pohybu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A co udělají tyto síly s rychlostí tělesa?</a:t>
            </a:r>
            <a:endParaRPr lang="cs-CZ" sz="2400" b="1" dirty="0"/>
          </a:p>
        </p:txBody>
      </p:sp>
      <p:pic>
        <p:nvPicPr>
          <p:cNvPr id="4" name="Picture 7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709628"/>
            <a:ext cx="1827886" cy="1504188"/>
          </a:xfrm>
          <a:prstGeom prst="rect">
            <a:avLst/>
          </a:prstGeom>
          <a:noFill/>
        </p:spPr>
      </p:pic>
      <p:pic>
        <p:nvPicPr>
          <p:cNvPr id="6" name="Picture 7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4029150"/>
            <a:ext cx="1827886" cy="1504188"/>
          </a:xfrm>
          <a:prstGeom prst="rect">
            <a:avLst/>
          </a:prstGeom>
          <a:noFill/>
        </p:spPr>
      </p:pic>
      <p:cxnSp>
        <p:nvCxnSpPr>
          <p:cNvPr id="11" name="Přímá spojnice se šipkou 10"/>
          <p:cNvCxnSpPr/>
          <p:nvPr/>
        </p:nvCxnSpPr>
        <p:spPr>
          <a:xfrm>
            <a:off x="2367438" y="3256496"/>
            <a:ext cx="1440160" cy="0"/>
          </a:xfrm>
          <a:prstGeom prst="straightConnector1">
            <a:avLst/>
          </a:prstGeom>
          <a:ln w="28575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Šipka doprava 11"/>
          <p:cNvSpPr/>
          <p:nvPr/>
        </p:nvSpPr>
        <p:spPr>
          <a:xfrm>
            <a:off x="2367438" y="3675746"/>
            <a:ext cx="1338448" cy="8801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1242746" y="3780404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367438" y="2824524"/>
            <a:ext cx="18445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</a:t>
            </a:r>
            <a:r>
              <a:rPr lang="cs-CZ" b="1" dirty="0" smtClean="0"/>
              <a:t>měr pohybu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518945" y="3844484"/>
            <a:ext cx="3738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F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39552" y="3256496"/>
            <a:ext cx="3203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8" name="Šipka doleva 17"/>
          <p:cNvSpPr/>
          <p:nvPr/>
        </p:nvSpPr>
        <p:spPr>
          <a:xfrm>
            <a:off x="4211960" y="4941168"/>
            <a:ext cx="1368152" cy="12115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4067944" y="5062326"/>
            <a:ext cx="376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F</a:t>
            </a:r>
            <a:endParaRPr lang="cs-CZ" b="1" dirty="0"/>
          </a:p>
        </p:txBody>
      </p:sp>
      <p:cxnSp>
        <p:nvCxnSpPr>
          <p:cNvPr id="21" name="Přímá spojnice se šipkou 20"/>
          <p:cNvCxnSpPr/>
          <p:nvPr/>
        </p:nvCxnSpPr>
        <p:spPr>
          <a:xfrm>
            <a:off x="7047958" y="4341088"/>
            <a:ext cx="1462778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6876257" y="3919328"/>
            <a:ext cx="1634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</a:t>
            </a:r>
            <a:r>
              <a:rPr lang="cs-CZ" b="1" dirty="0" smtClean="0"/>
              <a:t>měr pohybu</a:t>
            </a:r>
            <a:endParaRPr lang="cs-CZ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286569" y="4509120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i="1" dirty="0" smtClean="0"/>
              <a:t>Zákon akce a reakce - </a:t>
            </a:r>
            <a:r>
              <a:rPr lang="cs-CZ" sz="2000" b="1" i="1" dirty="0" smtClean="0"/>
              <a:t>III. Newtonův zákon</a:t>
            </a:r>
            <a:br>
              <a:rPr lang="cs-CZ" sz="2000" b="1" i="1" dirty="0" smtClean="0"/>
            </a:br>
            <a:r>
              <a:rPr lang="cs-CZ" sz="2000" b="1" dirty="0" smtClean="0"/>
              <a:t>Zákon vzájemného působení těles</a:t>
            </a:r>
            <a:endParaRPr lang="cs-CZ" sz="28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txBody>
          <a:bodyPr>
            <a:normAutofit/>
          </a:bodyPr>
          <a:lstStyle/>
          <a:p>
            <a:endParaRPr lang="cs-CZ" sz="2000" dirty="0" smtClean="0"/>
          </a:p>
          <a:p>
            <a:pPr marL="0" indent="0">
              <a:buNone/>
            </a:pPr>
            <a:r>
              <a:rPr lang="cs-CZ" sz="2800" b="1" dirty="0" smtClean="0">
                <a:solidFill>
                  <a:srgbClr val="C00000"/>
                </a:solidFill>
              </a:rPr>
              <a:t>Působí-li jedno těleso silou na druhé, působí i druhé těleso na první. </a:t>
            </a:r>
            <a:r>
              <a:rPr lang="cs-CZ" sz="2400" b="1" dirty="0" smtClean="0">
                <a:solidFill>
                  <a:srgbClr val="001E0E"/>
                </a:solidFill>
              </a:rPr>
              <a:t>Obě síly mají </a:t>
            </a:r>
            <a:r>
              <a:rPr lang="cs-CZ" sz="2800" b="1" dirty="0" smtClean="0">
                <a:solidFill>
                  <a:srgbClr val="C00000"/>
                </a:solidFill>
              </a:rPr>
              <a:t>stejný</a:t>
            </a:r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400" b="1" dirty="0" smtClean="0">
                <a:solidFill>
                  <a:srgbClr val="001E0E"/>
                </a:solidFill>
              </a:rPr>
              <a:t>směr,</a:t>
            </a:r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</a:rPr>
              <a:t>opačnou </a:t>
            </a:r>
            <a:r>
              <a:rPr lang="cs-CZ" sz="2400" b="1" dirty="0" smtClean="0">
                <a:solidFill>
                  <a:srgbClr val="001E0E"/>
                </a:solidFill>
              </a:rPr>
              <a:t>orientaci,</a:t>
            </a:r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</a:rPr>
              <a:t>stejnou</a:t>
            </a:r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400" b="1" dirty="0" smtClean="0">
                <a:solidFill>
                  <a:srgbClr val="001E0E"/>
                </a:solidFill>
              </a:rPr>
              <a:t>velikost 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rgbClr val="001E0E"/>
                </a:solidFill>
              </a:rPr>
              <a:t>a</a:t>
            </a:r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</a:rPr>
              <a:t>různé</a:t>
            </a:r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400" b="1" dirty="0" smtClean="0">
                <a:solidFill>
                  <a:srgbClr val="001E0E"/>
                </a:solidFill>
              </a:rPr>
              <a:t>působiště.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rgbClr val="C00000"/>
                </a:solidFill>
              </a:rPr>
              <a:t> </a:t>
            </a:r>
          </a:p>
          <a:p>
            <a:endParaRPr lang="cs-CZ" sz="2000" dirty="0" smtClean="0"/>
          </a:p>
          <a:p>
            <a:endParaRPr lang="cs-CZ" sz="2000" b="1" dirty="0" smtClean="0"/>
          </a:p>
          <a:p>
            <a:endParaRPr lang="cs-CZ" sz="2000" b="1" dirty="0" smtClean="0"/>
          </a:p>
          <a:p>
            <a:endParaRPr lang="cs-CZ" sz="2000" b="1" dirty="0" smtClean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4860032" y="4437112"/>
            <a:ext cx="1584176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rot="5400000">
            <a:off x="4824028" y="4761148"/>
            <a:ext cx="648072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rot="5400000">
            <a:off x="5832140" y="4761148"/>
            <a:ext cx="648072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rot="5400000">
            <a:off x="5256076" y="4545124"/>
            <a:ext cx="216024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5364088" y="4653136"/>
            <a:ext cx="504056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rot="5400000" flipH="1" flipV="1">
            <a:off x="5760132" y="4545124"/>
            <a:ext cx="216024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bdélník 22"/>
          <p:cNvSpPr/>
          <p:nvPr/>
        </p:nvSpPr>
        <p:spPr>
          <a:xfrm>
            <a:off x="5148064" y="4077072"/>
            <a:ext cx="986408" cy="2880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30" name="Přímá spojovací šipka 29"/>
          <p:cNvCxnSpPr/>
          <p:nvPr/>
        </p:nvCxnSpPr>
        <p:spPr>
          <a:xfrm rot="5400000">
            <a:off x="5040846" y="5120394"/>
            <a:ext cx="1224136" cy="158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šipka 32"/>
          <p:cNvCxnSpPr/>
          <p:nvPr/>
        </p:nvCxnSpPr>
        <p:spPr>
          <a:xfrm rot="5400000" flipH="1" flipV="1">
            <a:off x="5040846" y="3608226"/>
            <a:ext cx="1224136" cy="1588"/>
          </a:xfrm>
          <a:prstGeom prst="straightConnector1">
            <a:avLst/>
          </a:prstGeom>
          <a:ln w="28575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/>
          <p:cNvSpPr txBox="1"/>
          <p:nvPr/>
        </p:nvSpPr>
        <p:spPr>
          <a:xfrm>
            <a:off x="5796136" y="3068960"/>
            <a:ext cx="21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Síla stolu na těleso</a:t>
            </a:r>
            <a:endParaRPr lang="cs-CZ" sz="2000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5868144" y="5445224"/>
            <a:ext cx="2232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Síla tělesa na stůl</a:t>
            </a:r>
            <a:endParaRPr lang="cs-CZ" sz="1400" b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5652120" y="4077072"/>
            <a:ext cx="25519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b="1" dirty="0" smtClean="0"/>
              <a:t>T</a:t>
            </a:r>
            <a:endParaRPr lang="cs-CZ" sz="11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5222916" y="5460613"/>
                <a:ext cx="42261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0" smtClean="0">
                              <a:latin typeface="Cambria Math"/>
                            </a:rPr>
                            <m:t>𝐅</m:t>
                          </m:r>
                        </m:e>
                        <m:sub>
                          <m:r>
                            <a:rPr lang="cs-CZ" b="1" i="0" smtClean="0">
                              <a:latin typeface="Cambria Math"/>
                            </a:rPr>
                            <m:t>𝐭</m:t>
                          </m:r>
                        </m:sub>
                      </m:sSub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2916" y="5460613"/>
                <a:ext cx="422615" cy="36933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5202661" y="2971800"/>
                <a:ext cx="43864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0" smtClean="0">
                              <a:latin typeface="Cambria Math"/>
                            </a:rPr>
                            <m:t>𝐅</m:t>
                          </m:r>
                        </m:e>
                        <m:sub>
                          <m:r>
                            <a:rPr lang="cs-CZ" b="1" i="0" smtClean="0">
                              <a:latin typeface="Cambria Math"/>
                            </a:rPr>
                            <m:t>𝐬</m:t>
                          </m:r>
                        </m:sub>
                      </m:sSub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2661" y="2971800"/>
                <a:ext cx="438645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Síly vzájemného působení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539552" y="3068960"/>
            <a:ext cx="763284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/>
              <a:t>Dvě síly  =  </a:t>
            </a:r>
            <a:r>
              <a:rPr lang="cs-CZ" sz="2800" b="1" i="1" dirty="0" smtClean="0">
                <a:solidFill>
                  <a:schemeClr val="accent6">
                    <a:lumMod val="50000"/>
                  </a:schemeClr>
                </a:solidFill>
              </a:rPr>
              <a:t>různá</a:t>
            </a:r>
            <a:r>
              <a:rPr lang="cs-CZ" sz="2800" b="1" dirty="0" smtClean="0"/>
              <a:t>  působiště</a:t>
            </a:r>
          </a:p>
          <a:p>
            <a:pPr>
              <a:buNone/>
            </a:pPr>
            <a:r>
              <a:rPr lang="cs-CZ" sz="2800" b="1" dirty="0" smtClean="0"/>
              <a:t>                                 </a:t>
            </a:r>
            <a:r>
              <a:rPr lang="cs-CZ" sz="2800" b="1" i="1" u="sng" dirty="0" smtClean="0"/>
              <a:t>opačná  </a:t>
            </a:r>
            <a:r>
              <a:rPr lang="cs-CZ" sz="2800" b="1" i="1" dirty="0" smtClean="0"/>
              <a:t>orientace</a:t>
            </a:r>
            <a:endParaRPr lang="cs-CZ" sz="2800" b="1" dirty="0" smtClean="0"/>
          </a:p>
          <a:p>
            <a:pPr>
              <a:buNone/>
            </a:pPr>
            <a:r>
              <a:rPr lang="cs-CZ" sz="2800" dirty="0" smtClean="0"/>
              <a:t>                                 </a:t>
            </a:r>
            <a:r>
              <a:rPr lang="cs-CZ" sz="2800" b="1" i="1" dirty="0" smtClean="0"/>
              <a:t>stejná velikost</a:t>
            </a: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                                 </a:t>
            </a:r>
            <a:r>
              <a:rPr lang="cs-CZ" sz="2800" b="1" i="1" dirty="0" smtClean="0"/>
              <a:t>stejný směr </a:t>
            </a:r>
            <a:r>
              <a:rPr lang="cs-CZ" sz="2800" dirty="0" smtClean="0"/>
              <a:t> / svislý /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Síly v rovnováze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endParaRPr lang="cs-CZ" sz="2000" b="1" dirty="0" smtClean="0"/>
          </a:p>
          <a:p>
            <a:r>
              <a:rPr lang="cs-CZ" sz="2000" b="1" dirty="0" smtClean="0"/>
              <a:t>Dvě síly </a:t>
            </a:r>
            <a:r>
              <a:rPr lang="cs-CZ" sz="2000" b="1" dirty="0" smtClean="0">
                <a:solidFill>
                  <a:srgbClr val="00B050"/>
                </a:solidFill>
              </a:rPr>
              <a:t>- </a:t>
            </a:r>
            <a:r>
              <a:rPr lang="cs-CZ" sz="2400" b="1" i="1" dirty="0" smtClean="0">
                <a:solidFill>
                  <a:srgbClr val="00B050"/>
                </a:solidFill>
              </a:rPr>
              <a:t>stejné</a:t>
            </a:r>
            <a:r>
              <a:rPr lang="cs-CZ" sz="2000" b="1" dirty="0" smtClean="0">
                <a:solidFill>
                  <a:srgbClr val="00B050"/>
                </a:solidFill>
              </a:rPr>
              <a:t> </a:t>
            </a:r>
            <a:r>
              <a:rPr lang="cs-CZ" sz="2000" b="1" dirty="0" smtClean="0"/>
              <a:t>působiště – </a:t>
            </a:r>
            <a:r>
              <a:rPr lang="cs-CZ" sz="2000" i="1" dirty="0" smtClean="0"/>
              <a:t>čokoláda</a:t>
            </a:r>
          </a:p>
          <a:p>
            <a:pPr>
              <a:buNone/>
            </a:pPr>
            <a:r>
              <a:rPr lang="cs-CZ" sz="2000" b="1" dirty="0" smtClean="0"/>
              <a:t>                                                                  </a:t>
            </a:r>
            <a:r>
              <a:rPr lang="cs-CZ" sz="2000" b="1" i="1" dirty="0" smtClean="0"/>
              <a:t>stejný směr  </a:t>
            </a:r>
            <a:r>
              <a:rPr lang="cs-CZ" sz="2000" dirty="0" smtClean="0"/>
              <a:t>/ vodorovný /</a:t>
            </a:r>
          </a:p>
          <a:p>
            <a:pPr>
              <a:buNone/>
            </a:pPr>
            <a:r>
              <a:rPr lang="cs-CZ" sz="2000" b="1" i="1" dirty="0" smtClean="0"/>
              <a:t>                                                                  stejná velikost</a:t>
            </a:r>
          </a:p>
          <a:p>
            <a:pPr>
              <a:buNone/>
            </a:pPr>
            <a:r>
              <a:rPr lang="cs-CZ" sz="2000" b="1" i="1" dirty="0" smtClean="0"/>
              <a:t>                                                                  </a:t>
            </a:r>
            <a:r>
              <a:rPr lang="cs-CZ" sz="2000" b="1" i="1" u="sng" dirty="0" smtClean="0"/>
              <a:t>opačná </a:t>
            </a:r>
            <a:r>
              <a:rPr lang="cs-CZ" sz="2000" b="1" i="1" dirty="0" smtClean="0"/>
              <a:t>orientace</a:t>
            </a:r>
          </a:p>
        </p:txBody>
      </p:sp>
      <p:pic>
        <p:nvPicPr>
          <p:cNvPr id="1027" name="Picture 3" descr="C:\Documents and Settings\Jaroslava\Local Settings\Temporary Internet Files\Content.IE5\P19YNWIN\MC9002902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4005064"/>
            <a:ext cx="1806166" cy="2015905"/>
          </a:xfrm>
          <a:prstGeom prst="rect">
            <a:avLst/>
          </a:prstGeom>
          <a:noFill/>
        </p:spPr>
      </p:pic>
      <p:sp>
        <p:nvSpPr>
          <p:cNvPr id="10" name="Šipka doprava 9"/>
          <p:cNvSpPr/>
          <p:nvPr/>
        </p:nvSpPr>
        <p:spPr>
          <a:xfrm>
            <a:off x="3491880" y="5373216"/>
            <a:ext cx="1368152" cy="14401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leva 10"/>
          <p:cNvSpPr/>
          <p:nvPr/>
        </p:nvSpPr>
        <p:spPr>
          <a:xfrm>
            <a:off x="1331640" y="5013176"/>
            <a:ext cx="1410456" cy="144016"/>
          </a:xfrm>
          <a:prstGeom prst="lef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1331640" y="4581128"/>
            <a:ext cx="2664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b="1" dirty="0" smtClean="0"/>
              <a:t>F</a:t>
            </a:r>
            <a:endParaRPr lang="cs-CZ" sz="1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572000" y="4941168"/>
            <a:ext cx="2664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b="1" dirty="0" smtClean="0"/>
              <a:t>F</a:t>
            </a:r>
            <a:endParaRPr lang="cs-CZ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Umíš odpovědět?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3888431"/>
          </a:xfrm>
        </p:spPr>
        <p:txBody>
          <a:bodyPr>
            <a:normAutofit/>
          </a:bodyPr>
          <a:lstStyle/>
          <a:p>
            <a:r>
              <a:rPr lang="cs-CZ" b="1" dirty="0" smtClean="0"/>
              <a:t>Vozík táhneš silou 40 N. Jakou silou působí rukojeť vozíku na tvou ruku?</a:t>
            </a:r>
          </a:p>
          <a:p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      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</p:txBody>
      </p:sp>
      <p:pic>
        <p:nvPicPr>
          <p:cNvPr id="1058" name="Picture 34" descr="C:\Documents and Settings\Jaroslava\Local Settings\Temporary Internet Files\Content.IE5\PA3LHJ33\MC9002298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3861048"/>
            <a:ext cx="1815998" cy="16166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Odpověď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25963"/>
          </a:xfrm>
          <a:ln w="28575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Rukojeť vozíku působí na moji ruku také silou 40 N. </a:t>
            </a:r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Platí III. Newtonův zákon.</a:t>
            </a:r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Obě síly mají </a:t>
            </a:r>
            <a:r>
              <a:rPr lang="cs-CZ" sz="2400" b="1" dirty="0" smtClean="0">
                <a:solidFill>
                  <a:srgbClr val="0070C0"/>
                </a:solidFill>
              </a:rPr>
              <a:t>stejný</a:t>
            </a:r>
            <a:r>
              <a:rPr lang="cs-CZ" sz="2400" b="1" dirty="0" smtClean="0"/>
              <a:t> směr, </a:t>
            </a:r>
            <a:r>
              <a:rPr lang="cs-CZ" sz="2400" b="1" dirty="0" smtClean="0">
                <a:solidFill>
                  <a:srgbClr val="FF0000"/>
                </a:solidFill>
              </a:rPr>
              <a:t>opačnou</a:t>
            </a:r>
            <a:r>
              <a:rPr lang="cs-CZ" sz="2400" b="1" dirty="0" smtClean="0"/>
              <a:t> orientaci, </a:t>
            </a:r>
            <a:r>
              <a:rPr lang="cs-CZ" sz="2400" b="1" dirty="0" smtClean="0">
                <a:solidFill>
                  <a:srgbClr val="0070C0"/>
                </a:solidFill>
              </a:rPr>
              <a:t>stejnou</a:t>
            </a:r>
            <a:r>
              <a:rPr lang="cs-CZ" sz="2400" b="1" dirty="0" smtClean="0"/>
              <a:t> velikost, ale </a:t>
            </a:r>
            <a:r>
              <a:rPr lang="cs-CZ" sz="4000" b="1" dirty="0" smtClean="0"/>
              <a:t>různé </a:t>
            </a:r>
            <a:r>
              <a:rPr lang="cs-CZ" sz="2400" b="1" dirty="0" smtClean="0"/>
              <a:t>působiště.</a:t>
            </a:r>
          </a:p>
          <a:p>
            <a:pPr marL="0" indent="0">
              <a:buNone/>
            </a:pP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929559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I teď znáš odpověď ?</a:t>
            </a:r>
            <a:endParaRPr lang="cs-CZ" sz="2800" b="1" dirty="0"/>
          </a:p>
        </p:txBody>
      </p:sp>
      <p:sp>
        <p:nvSpPr>
          <p:cNvPr id="6" name="Obdélník 5"/>
          <p:cNvSpPr/>
          <p:nvPr/>
        </p:nvSpPr>
        <p:spPr>
          <a:xfrm>
            <a:off x="251520" y="1196752"/>
            <a:ext cx="7776864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b="1" dirty="0" smtClean="0"/>
              <a:t>Vyskočíš z neupoutané loďky na břeh jezera. Co se   děje s loďkou ve vodě? </a:t>
            </a:r>
          </a:p>
          <a:p>
            <a:endParaRPr lang="cs-CZ" sz="3200" dirty="0" smtClean="0"/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Popiš vzájemné působení tvého těla a loďky </a:t>
            </a:r>
          </a:p>
          <a:p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v okamžiku skoku. </a:t>
            </a:r>
          </a:p>
          <a:p>
            <a:pPr>
              <a:buFont typeface="Arial" pitchFamily="34" charset="0"/>
              <a:buChar char="•"/>
            </a:pPr>
            <a:endParaRPr lang="cs-CZ" sz="3200" dirty="0" smtClean="0"/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00B0F0"/>
                </a:solidFill>
              </a:rPr>
              <a:t>Proč nic podobného nepozorujeme, vyskočíme-li </a:t>
            </a:r>
          </a:p>
          <a:p>
            <a:r>
              <a:rPr lang="cs-CZ" sz="2800" b="1" dirty="0" smtClean="0">
                <a:solidFill>
                  <a:srgbClr val="00B0F0"/>
                </a:solidFill>
              </a:rPr>
              <a:t> na břeh z velké lodi?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251520" y="1268760"/>
            <a:ext cx="8496944" cy="10081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dirty="0" smtClean="0">
                <a:solidFill>
                  <a:schemeClr val="accent4">
                    <a:lumMod val="75000"/>
                  </a:schemeClr>
                </a:solidFill>
              </a:rPr>
              <a:t>                                        </a:t>
            </a:r>
          </a:p>
          <a:p>
            <a:pPr marL="0" indent="0">
              <a:buNone/>
            </a:pPr>
            <a:r>
              <a:rPr lang="cs-CZ" sz="28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2800" dirty="0" smtClean="0">
                <a:solidFill>
                  <a:schemeClr val="accent4">
                    <a:lumMod val="75000"/>
                  </a:schemeClr>
                </a:solidFill>
              </a:rPr>
              <a:t>                                        </a:t>
            </a:r>
            <a:endParaRPr lang="cs-CZ" sz="2800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10" name="Picture 6" descr="C:\Documents and Settings\Jaroslava\Local Settings\Temporary Internet Files\Content.IE5\5VQQYEF2\MC90027974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5085184"/>
            <a:ext cx="1811426" cy="1123798"/>
          </a:xfrm>
          <a:prstGeom prst="rect">
            <a:avLst/>
          </a:prstGeom>
          <a:noFill/>
        </p:spPr>
      </p:pic>
      <p:pic>
        <p:nvPicPr>
          <p:cNvPr id="11" name="Picture 14" descr="C:\Documents and Settings\Jaroslava\Local Settings\Temporary Internet Files\Content.IE5\5VQQYEF2\MC9003267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4976371"/>
            <a:ext cx="1809598" cy="12326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Použitá literatura</a:t>
            </a:r>
            <a:endParaRPr lang="cs-CZ" sz="2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1800" b="1" dirty="0" smtClean="0"/>
              <a:t>MACHÁČEK, Martin. </a:t>
            </a:r>
            <a:r>
              <a:rPr lang="cs-CZ" sz="1800" b="1" i="1" dirty="0" smtClean="0"/>
              <a:t>Fyzika 7 pro základní školy a víceletá gymnázia. </a:t>
            </a:r>
            <a:r>
              <a:rPr lang="cs-CZ" sz="1800" b="1" dirty="0" smtClean="0"/>
              <a:t>Dotisk</a:t>
            </a:r>
            <a:r>
              <a:rPr lang="cs-CZ" sz="1800" b="1" i="1" dirty="0" smtClean="0"/>
              <a:t> </a:t>
            </a:r>
          </a:p>
          <a:p>
            <a:pPr marL="0" indent="0">
              <a:buNone/>
            </a:pPr>
            <a:r>
              <a:rPr lang="cs-CZ" sz="1800" b="1" i="1" dirty="0"/>
              <a:t> </a:t>
            </a:r>
            <a:r>
              <a:rPr lang="cs-CZ" sz="1800" b="1" i="1" dirty="0" smtClean="0"/>
              <a:t>      </a:t>
            </a:r>
            <a:r>
              <a:rPr lang="cs-CZ" sz="1800" b="1" dirty="0" smtClean="0"/>
              <a:t>2. vydání. Prometheus, 2006.</a:t>
            </a:r>
          </a:p>
          <a:p>
            <a:r>
              <a:rPr lang="cs-CZ" sz="1800" b="1" dirty="0" smtClean="0"/>
              <a:t>MARŠAK, Jan. </a:t>
            </a:r>
            <a:r>
              <a:rPr lang="cs-CZ" sz="1800" b="1" i="1" dirty="0" smtClean="0"/>
              <a:t>Fyzika pro 7. a 8. ročník základní školy s menším rozsahem učiva.</a:t>
            </a:r>
          </a:p>
          <a:p>
            <a:pPr marL="0" indent="0">
              <a:buNone/>
            </a:pPr>
            <a:r>
              <a:rPr lang="cs-CZ" sz="1800" b="1" i="1" dirty="0"/>
              <a:t> </a:t>
            </a:r>
            <a:r>
              <a:rPr lang="cs-CZ" sz="1800" b="1" i="1" dirty="0" smtClean="0"/>
              <a:t>      </a:t>
            </a:r>
            <a:r>
              <a:rPr lang="cs-CZ" sz="1800" b="1" dirty="0" smtClean="0"/>
              <a:t>1. vydání. Praha: Kvarta, 1993.</a:t>
            </a:r>
          </a:p>
          <a:p>
            <a:r>
              <a:rPr lang="cs-CZ" sz="1800" b="1" dirty="0" smtClean="0"/>
              <a:t>BOHUNĚK, Jiří. </a:t>
            </a:r>
            <a:r>
              <a:rPr lang="cs-CZ" sz="1800" b="1" i="1" dirty="0" smtClean="0"/>
              <a:t>Sbírka úloh z fyziky pro ZŠ, 1. díl.</a:t>
            </a:r>
            <a:r>
              <a:rPr lang="cs-CZ" sz="1800" b="1" dirty="0" smtClean="0"/>
              <a:t> 1. vydání. Prometheus, 1992.</a:t>
            </a:r>
          </a:p>
          <a:p>
            <a:pPr marL="0" indent="0">
              <a:buNone/>
            </a:pPr>
            <a:r>
              <a:rPr lang="cs-CZ" sz="1800" b="1" dirty="0"/>
              <a:t> </a:t>
            </a:r>
            <a:r>
              <a:rPr lang="cs-CZ" sz="1800" b="1" dirty="0" smtClean="0"/>
              <a:t>      ISBN 80-04-26025-X. s. 73 – 74.</a:t>
            </a:r>
          </a:p>
          <a:p>
            <a:r>
              <a:rPr lang="cs-CZ" sz="1800" dirty="0"/>
              <a:t>Všechny použité obrázky: www.office.microsoft.com [online]. c2011 [cit. </a:t>
            </a:r>
            <a:r>
              <a:rPr lang="cs-CZ" sz="1800" dirty="0" smtClean="0"/>
              <a:t>2011-03-15]. </a:t>
            </a:r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779</TotalTime>
  <Words>464</Words>
  <Application>Microsoft Office PowerPoint</Application>
  <PresentationFormat>Předvádění na obrazovce (4:3)</PresentationFormat>
  <Paragraphs>110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Prezentace aplikace PowerPoint</vt:lpstr>
      <vt:lpstr>Prezentace aplikace PowerPoint</vt:lpstr>
      <vt:lpstr>Zákon síly - II. Newtonův zákon</vt:lpstr>
      <vt:lpstr>Prezentace aplikace PowerPoint</vt:lpstr>
      <vt:lpstr>Co udělají působící síly s rychlostí tělesa?</vt:lpstr>
      <vt:lpstr>A co udělají tyto síly s rychlostí tělesa?</vt:lpstr>
      <vt:lpstr>Zákon akce a reakce - III. Newtonův zákon Zákon vzájemného působení těles</vt:lpstr>
      <vt:lpstr>Síly vzájemného působení</vt:lpstr>
      <vt:lpstr>Síly v rovnováze</vt:lpstr>
      <vt:lpstr>Umíš odpovědět?</vt:lpstr>
      <vt:lpstr>Odpověď</vt:lpstr>
      <vt:lpstr>I teď znáš odpověď ?</vt:lpstr>
      <vt:lpstr>Použitá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Jaroslava Vondráčková</dc:creator>
  <cp:lastModifiedBy>Petr Chvojka</cp:lastModifiedBy>
  <cp:revision>99</cp:revision>
  <dcterms:created xsi:type="dcterms:W3CDTF">2011-03-15T15:34:09Z</dcterms:created>
  <dcterms:modified xsi:type="dcterms:W3CDTF">2012-04-10T14:44:14Z</dcterms:modified>
</cp:coreProperties>
</file>