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E0AA09-7684-4B61-A2C1-8A3E181553C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31120-A388-41FE-9DE0-1E4590EEA6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981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vlnité obrazce k ohebným druhům slov</a:t>
            </a:r>
            <a:r>
              <a:rPr lang="cs-CZ" baseline="0" dirty="0" smtClean="0"/>
              <a:t> a rovné k neohebným druhům slov.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631120-A388-41FE-9DE0-1E4590EEA69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668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Přetáhni vlnité obrazce k ohebným druhům slov</a:t>
            </a:r>
            <a:r>
              <a:rPr lang="cs-CZ" baseline="0" dirty="0" smtClean="0"/>
              <a:t> a rovné k neohebným druhům slov.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631120-A388-41FE-9DE0-1E4590EEA69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167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do řady podle správného pořadí.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631120-A388-41FE-9DE0-1E4590EEA69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4012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do řady podle správného pořadí. </a:t>
            </a:r>
            <a:r>
              <a:rPr lang="cs-CZ" baseline="0" dirty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631120-A388-41FE-9DE0-1E4590EEA69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278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do řady podle správného pořadí. </a:t>
            </a:r>
            <a:r>
              <a:rPr lang="cs-CZ" smtClean="0"/>
              <a:t>Neukládej!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631120-A388-41FE-9DE0-1E4590EEA69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5688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903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086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980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125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771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959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360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005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605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628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810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145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VY_32_INOVACE_08_ </a:t>
            </a:r>
            <a:r>
              <a:rPr lang="cs-CZ" sz="3600" dirty="0" smtClean="0"/>
              <a:t>Slovní druhy ohebné a neohebné</a:t>
            </a:r>
            <a:endParaRPr lang="cs-CZ" sz="3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79276" y="228558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9" name="TextovéPole 4"/>
          <p:cNvSpPr txBox="1"/>
          <p:nvPr/>
        </p:nvSpPr>
        <p:spPr>
          <a:xfrm>
            <a:off x="2267744" y="1916832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762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06137" y="1564516"/>
            <a:ext cx="48168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ohebných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i neohebných </a:t>
            </a:r>
            <a:r>
              <a:rPr lang="cs-CZ" sz="2400" dirty="0" smtClean="0"/>
              <a:t>slovních druhů</a:t>
            </a:r>
          </a:p>
        </p:txBody>
      </p:sp>
    </p:spTree>
    <p:extLst>
      <p:ext uri="{BB962C8B-B14F-4D97-AF65-F5344CB8AC3E}">
        <p14:creationId xmlns:p14="http://schemas.microsoft.com/office/powerpoint/2010/main" val="341357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Slovní druhy ohebné a neohebné</a:t>
            </a:r>
            <a:br>
              <a:rPr lang="cs-CZ" sz="2000" dirty="0" smtClean="0"/>
            </a:br>
            <a:r>
              <a:rPr lang="cs-CZ" sz="2000" dirty="0" smtClean="0"/>
              <a:t>Přiřaď vlnité a rovné obrazce podle ohebnosti.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0" lvl="3" indent="0">
              <a:buNone/>
            </a:pPr>
            <a:r>
              <a:rPr lang="cs-CZ" dirty="0" smtClean="0"/>
              <a:t>podstatná </a:t>
            </a:r>
            <a:r>
              <a:rPr lang="cs-CZ" dirty="0" smtClean="0"/>
              <a:t>jména		</a:t>
            </a:r>
            <a:r>
              <a:rPr lang="cs-CZ" dirty="0" smtClean="0"/>
              <a:t>příslovce</a:t>
            </a:r>
            <a:endParaRPr lang="cs-CZ" dirty="0" smtClean="0"/>
          </a:p>
          <a:p>
            <a:pPr marL="1371600" lvl="3" indent="0">
              <a:buNone/>
            </a:pPr>
            <a:endParaRPr lang="cs-CZ" dirty="0"/>
          </a:p>
          <a:p>
            <a:pPr marL="1371600" lvl="3" indent="0">
              <a:buNone/>
            </a:pPr>
            <a:r>
              <a:rPr lang="cs-CZ" dirty="0" smtClean="0"/>
              <a:t>přídavná </a:t>
            </a:r>
            <a:r>
              <a:rPr lang="cs-CZ" dirty="0" smtClean="0"/>
              <a:t>jména		</a:t>
            </a:r>
            <a:r>
              <a:rPr lang="cs-CZ" dirty="0" smtClean="0"/>
              <a:t>předložky</a:t>
            </a:r>
            <a:endParaRPr lang="cs-CZ" dirty="0" smtClean="0"/>
          </a:p>
          <a:p>
            <a:pPr marL="1371600" lvl="3" indent="0">
              <a:buNone/>
            </a:pPr>
            <a:endParaRPr lang="cs-CZ" dirty="0"/>
          </a:p>
          <a:p>
            <a:pPr marL="1371600" lvl="3" indent="0">
              <a:buNone/>
            </a:pPr>
            <a:r>
              <a:rPr lang="cs-CZ" dirty="0" smtClean="0"/>
              <a:t>zájmena</a:t>
            </a:r>
            <a:r>
              <a:rPr lang="cs-CZ" dirty="0" smtClean="0"/>
              <a:t>			</a:t>
            </a:r>
            <a:r>
              <a:rPr lang="cs-CZ" dirty="0" err="1" smtClean="0"/>
              <a:t>sSpojky</a:t>
            </a:r>
            <a:endParaRPr lang="cs-CZ" dirty="0" smtClean="0"/>
          </a:p>
          <a:p>
            <a:pPr marL="1371600" lvl="3" indent="0">
              <a:buNone/>
            </a:pPr>
            <a:endParaRPr lang="cs-CZ" dirty="0"/>
          </a:p>
          <a:p>
            <a:pPr marL="1371600" lvl="3" indent="0">
              <a:buNone/>
            </a:pPr>
            <a:r>
              <a:rPr lang="cs-CZ" dirty="0" smtClean="0"/>
              <a:t>číslovky</a:t>
            </a:r>
            <a:r>
              <a:rPr lang="cs-CZ" dirty="0" smtClean="0"/>
              <a:t>			</a:t>
            </a:r>
            <a:r>
              <a:rPr lang="cs-CZ" dirty="0" smtClean="0"/>
              <a:t>citoslovce</a:t>
            </a:r>
            <a:endParaRPr lang="cs-CZ" dirty="0" smtClean="0"/>
          </a:p>
          <a:p>
            <a:pPr marL="1371600" lvl="3" indent="0">
              <a:buNone/>
            </a:pPr>
            <a:endParaRPr lang="cs-CZ" dirty="0"/>
          </a:p>
          <a:p>
            <a:pPr marL="1371600" lvl="3" indent="0">
              <a:buNone/>
            </a:pPr>
            <a:r>
              <a:rPr lang="cs-CZ" dirty="0" smtClean="0"/>
              <a:t>slovesa</a:t>
            </a:r>
            <a:r>
              <a:rPr lang="cs-CZ" dirty="0" smtClean="0"/>
              <a:t>			</a:t>
            </a:r>
            <a:r>
              <a:rPr lang="cs-CZ" dirty="0" smtClean="0"/>
              <a:t>částice</a:t>
            </a:r>
            <a:endParaRPr lang="cs-CZ" dirty="0" smtClean="0"/>
          </a:p>
          <a:p>
            <a:pPr marL="1371600" lvl="3" indent="0">
              <a:buNone/>
            </a:pPr>
            <a:endParaRPr lang="cs-CZ" dirty="0" smtClean="0"/>
          </a:p>
        </p:txBody>
      </p:sp>
      <p:sp>
        <p:nvSpPr>
          <p:cNvPr id="14" name="Vlna 13"/>
          <p:cNvSpPr/>
          <p:nvPr/>
        </p:nvSpPr>
        <p:spPr>
          <a:xfrm>
            <a:off x="611560" y="5013176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lna 14"/>
          <p:cNvSpPr/>
          <p:nvPr/>
        </p:nvSpPr>
        <p:spPr>
          <a:xfrm>
            <a:off x="763960" y="5165576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lna 15"/>
          <p:cNvSpPr/>
          <p:nvPr/>
        </p:nvSpPr>
        <p:spPr>
          <a:xfrm>
            <a:off x="916360" y="5317976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lna 16"/>
          <p:cNvSpPr/>
          <p:nvPr/>
        </p:nvSpPr>
        <p:spPr>
          <a:xfrm>
            <a:off x="1068760" y="5470376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lna 17"/>
          <p:cNvSpPr/>
          <p:nvPr/>
        </p:nvSpPr>
        <p:spPr>
          <a:xfrm>
            <a:off x="1221160" y="5622776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43808" y="5165576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996208" y="5317976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148608" y="5470376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301008" y="5622776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453408" y="5775176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9721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/>
              <a:t>Slovní druhy ohebné a neohebné</a:t>
            </a:r>
            <a:br>
              <a:rPr lang="cs-CZ" sz="2000" dirty="0"/>
            </a:br>
            <a:r>
              <a:rPr lang="cs-CZ" sz="2000" dirty="0"/>
              <a:t>Přiřaď vlnité a rovné obrazce podle ohebnosti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příslovce</a:t>
            </a:r>
            <a:endParaRPr lang="cs-CZ" sz="2400" dirty="0" smtClean="0"/>
          </a:p>
          <a:p>
            <a:r>
              <a:rPr lang="cs-CZ" sz="2400" dirty="0" smtClean="0"/>
              <a:t>podstatná </a:t>
            </a:r>
            <a:r>
              <a:rPr lang="cs-CZ" sz="2400" dirty="0" smtClean="0"/>
              <a:t>jména</a:t>
            </a:r>
          </a:p>
          <a:p>
            <a:r>
              <a:rPr lang="cs-CZ" sz="2400" dirty="0" smtClean="0"/>
              <a:t>předložky</a:t>
            </a:r>
            <a:endParaRPr lang="cs-CZ" sz="2400" dirty="0" smtClean="0"/>
          </a:p>
          <a:p>
            <a:r>
              <a:rPr lang="cs-CZ" sz="2400" dirty="0" smtClean="0"/>
              <a:t>přídavná </a:t>
            </a:r>
            <a:r>
              <a:rPr lang="cs-CZ" sz="2400" dirty="0" smtClean="0"/>
              <a:t>jména</a:t>
            </a:r>
          </a:p>
          <a:p>
            <a:r>
              <a:rPr lang="cs-CZ" sz="2400" dirty="0" smtClean="0"/>
              <a:t>spojky</a:t>
            </a:r>
            <a:endParaRPr lang="cs-CZ" sz="2400" dirty="0" smtClean="0"/>
          </a:p>
          <a:p>
            <a:r>
              <a:rPr lang="cs-CZ" sz="2400" dirty="0" smtClean="0"/>
              <a:t>zájmena</a:t>
            </a:r>
            <a:endParaRPr lang="cs-CZ" sz="2400" dirty="0" smtClean="0"/>
          </a:p>
          <a:p>
            <a:r>
              <a:rPr lang="cs-CZ" sz="2400" dirty="0" smtClean="0"/>
              <a:t>citoslovce                                                                                                      </a:t>
            </a:r>
            <a:endParaRPr lang="cs-CZ" sz="2400" dirty="0"/>
          </a:p>
          <a:p>
            <a:r>
              <a:rPr lang="cs-CZ" sz="2400" dirty="0" smtClean="0"/>
              <a:t>číslovky</a:t>
            </a:r>
            <a:endParaRPr lang="cs-CZ" sz="2400" dirty="0" smtClean="0"/>
          </a:p>
          <a:p>
            <a:r>
              <a:rPr lang="cs-CZ" sz="2400" dirty="0" smtClean="0"/>
              <a:t>částice</a:t>
            </a:r>
            <a:endParaRPr lang="cs-CZ" sz="2400" dirty="0" smtClean="0"/>
          </a:p>
          <a:p>
            <a:r>
              <a:rPr lang="cs-CZ" sz="2400" dirty="0" smtClean="0"/>
              <a:t>slovesa</a:t>
            </a:r>
            <a:endParaRPr lang="cs-CZ" sz="2400" dirty="0"/>
          </a:p>
        </p:txBody>
      </p:sp>
      <p:sp>
        <p:nvSpPr>
          <p:cNvPr id="4" name="Vlna 3"/>
          <p:cNvSpPr/>
          <p:nvPr/>
        </p:nvSpPr>
        <p:spPr>
          <a:xfrm>
            <a:off x="5580112" y="2348880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lna 4"/>
          <p:cNvSpPr/>
          <p:nvPr/>
        </p:nvSpPr>
        <p:spPr>
          <a:xfrm>
            <a:off x="5732512" y="2501280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lna 5"/>
          <p:cNvSpPr/>
          <p:nvPr/>
        </p:nvSpPr>
        <p:spPr>
          <a:xfrm>
            <a:off x="5884912" y="2653680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lna 6"/>
          <p:cNvSpPr/>
          <p:nvPr/>
        </p:nvSpPr>
        <p:spPr>
          <a:xfrm>
            <a:off x="6037312" y="2806080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lna 7"/>
          <p:cNvSpPr/>
          <p:nvPr/>
        </p:nvSpPr>
        <p:spPr>
          <a:xfrm>
            <a:off x="6084168" y="3013720"/>
            <a:ext cx="504056" cy="360040"/>
          </a:xfrm>
          <a:prstGeom prst="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971994" y="5007750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354593" y="4365104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06993" y="4517504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59393" y="4669904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11793" y="4822304"/>
            <a:ext cx="648072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2024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Slovní druhy ohebné</a:t>
            </a:r>
            <a:br>
              <a:rPr lang="cs-CZ" sz="2000" dirty="0" smtClean="0"/>
            </a:br>
            <a:r>
              <a:rPr lang="cs-CZ" sz="2000" dirty="0" smtClean="0"/>
              <a:t>Seřaď.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Dvojitá vlna 5"/>
          <p:cNvSpPr/>
          <p:nvPr/>
        </p:nvSpPr>
        <p:spPr>
          <a:xfrm>
            <a:off x="3851920" y="3785299"/>
            <a:ext cx="1296144" cy="914400"/>
          </a:xfrm>
          <a:prstGeom prst="doubleWave">
            <a:avLst>
              <a:gd name="adj1" fmla="val 12500"/>
              <a:gd name="adj2" fmla="val 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podstatná </a:t>
            </a:r>
            <a:r>
              <a:rPr lang="cs-CZ" dirty="0" smtClean="0"/>
              <a:t>jména</a:t>
            </a:r>
            <a:endParaRPr lang="cs-CZ" dirty="0"/>
          </a:p>
        </p:txBody>
      </p:sp>
      <p:sp>
        <p:nvSpPr>
          <p:cNvPr id="7" name="Dvojitá vlna 6"/>
          <p:cNvSpPr/>
          <p:nvPr/>
        </p:nvSpPr>
        <p:spPr>
          <a:xfrm>
            <a:off x="6948264" y="4618790"/>
            <a:ext cx="1296144" cy="914400"/>
          </a:xfrm>
          <a:prstGeom prst="double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přídavná </a:t>
            </a:r>
            <a:r>
              <a:rPr lang="cs-CZ" dirty="0" smtClean="0"/>
              <a:t>jména</a:t>
            </a:r>
            <a:endParaRPr lang="cs-CZ" dirty="0"/>
          </a:p>
        </p:txBody>
      </p:sp>
      <p:sp>
        <p:nvSpPr>
          <p:cNvPr id="8" name="Dvojitá vlna 7"/>
          <p:cNvSpPr/>
          <p:nvPr/>
        </p:nvSpPr>
        <p:spPr>
          <a:xfrm>
            <a:off x="755576" y="1916832"/>
            <a:ext cx="1296144" cy="914400"/>
          </a:xfrm>
          <a:prstGeom prst="double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9" name="Dvojitá vlna 8"/>
          <p:cNvSpPr/>
          <p:nvPr/>
        </p:nvSpPr>
        <p:spPr>
          <a:xfrm>
            <a:off x="619944" y="5085184"/>
            <a:ext cx="1296144" cy="914400"/>
          </a:xfrm>
          <a:prstGeom prst="double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10" name="Dvojitá vlna 9"/>
          <p:cNvSpPr/>
          <p:nvPr/>
        </p:nvSpPr>
        <p:spPr>
          <a:xfrm>
            <a:off x="5148064" y="1617070"/>
            <a:ext cx="1296144" cy="914400"/>
          </a:xfrm>
          <a:prstGeom prst="doubleWav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390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Slovní druhy neohebné</a:t>
            </a:r>
            <a:br>
              <a:rPr lang="cs-CZ" sz="2000" dirty="0" smtClean="0"/>
            </a:br>
            <a:r>
              <a:rPr lang="cs-CZ" sz="2000" dirty="0" smtClean="0"/>
              <a:t>Seřaď.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91880" y="3501008"/>
            <a:ext cx="11521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228184" y="4941168"/>
            <a:ext cx="11521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59832" y="1772816"/>
            <a:ext cx="11521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228184" y="1556792"/>
            <a:ext cx="11521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547664" y="4987539"/>
            <a:ext cx="11521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2072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Slovní druhy ohebné a neohebné</a:t>
            </a:r>
            <a:br>
              <a:rPr lang="cs-CZ" sz="2000" dirty="0" smtClean="0"/>
            </a:br>
            <a:r>
              <a:rPr lang="cs-CZ" sz="2000" dirty="0" smtClean="0"/>
              <a:t>Seřaď.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2276872"/>
            <a:ext cx="1080120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776356" y="5733256"/>
            <a:ext cx="1188132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7391" y="3885253"/>
            <a:ext cx="1080120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236296" y="1802291"/>
            <a:ext cx="1080120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779912" y="5877272"/>
            <a:ext cx="1080120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9" name="Vlna 8"/>
          <p:cNvSpPr/>
          <p:nvPr/>
        </p:nvSpPr>
        <p:spPr>
          <a:xfrm>
            <a:off x="4788024" y="2262349"/>
            <a:ext cx="1152128" cy="914400"/>
          </a:xfrm>
          <a:prstGeom prst="wave">
            <a:avLst>
              <a:gd name="adj1" fmla="val 12500"/>
              <a:gd name="adj2" fmla="val 1185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10" name="Vlna 9"/>
          <p:cNvSpPr/>
          <p:nvPr/>
        </p:nvSpPr>
        <p:spPr>
          <a:xfrm>
            <a:off x="2917573" y="3594720"/>
            <a:ext cx="1287760" cy="914400"/>
          </a:xfrm>
          <a:prstGeom prst="wave">
            <a:avLst>
              <a:gd name="adj1" fmla="val 12500"/>
              <a:gd name="adj2" fmla="val 1185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podstatná </a:t>
            </a:r>
            <a:r>
              <a:rPr lang="cs-CZ" dirty="0" smtClean="0"/>
              <a:t>jména</a:t>
            </a:r>
            <a:endParaRPr lang="cs-CZ" dirty="0"/>
          </a:p>
        </p:txBody>
      </p:sp>
      <p:sp>
        <p:nvSpPr>
          <p:cNvPr id="11" name="Vlna 10"/>
          <p:cNvSpPr/>
          <p:nvPr/>
        </p:nvSpPr>
        <p:spPr>
          <a:xfrm>
            <a:off x="5076056" y="4193501"/>
            <a:ext cx="1287760" cy="914400"/>
          </a:xfrm>
          <a:prstGeom prst="wave">
            <a:avLst>
              <a:gd name="adj1" fmla="val 12500"/>
              <a:gd name="adj2" fmla="val 1185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přídavná </a:t>
            </a:r>
            <a:r>
              <a:rPr lang="cs-CZ" dirty="0" smtClean="0"/>
              <a:t>jména</a:t>
            </a:r>
            <a:endParaRPr lang="cs-CZ" dirty="0"/>
          </a:p>
        </p:txBody>
      </p:sp>
      <p:sp>
        <p:nvSpPr>
          <p:cNvPr id="12" name="Vlna 11"/>
          <p:cNvSpPr/>
          <p:nvPr/>
        </p:nvSpPr>
        <p:spPr>
          <a:xfrm>
            <a:off x="827584" y="5420072"/>
            <a:ext cx="1287760" cy="914400"/>
          </a:xfrm>
          <a:prstGeom prst="wave">
            <a:avLst>
              <a:gd name="adj1" fmla="val 12500"/>
              <a:gd name="adj2" fmla="val 1185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13" name="Vlna 12"/>
          <p:cNvSpPr/>
          <p:nvPr/>
        </p:nvSpPr>
        <p:spPr>
          <a:xfrm>
            <a:off x="7271772" y="3546917"/>
            <a:ext cx="1287760" cy="914400"/>
          </a:xfrm>
          <a:prstGeom prst="wave">
            <a:avLst>
              <a:gd name="adj1" fmla="val 12500"/>
              <a:gd name="adj2" fmla="val 1185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949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21003939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</TotalTime>
  <Words>180</Words>
  <Application>Microsoft Office PowerPoint</Application>
  <PresentationFormat>Předvádění na obrazovce (4:3)</PresentationFormat>
  <Paragraphs>73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Slovní druhy ohebné a neohebné Přiřaď vlnité a rovné obrazce podle ohebnosti.</vt:lpstr>
      <vt:lpstr>Slovní druhy ohebné a neohebné Přiřaď vlnité a rovné obrazce podle ohebnosti</vt:lpstr>
      <vt:lpstr>Slovní druhy ohebné Seřaď.</vt:lpstr>
      <vt:lpstr>Slovní druhy neohebné Seřaď.</vt:lpstr>
      <vt:lpstr>Slovní druhy ohebné a neohebné Seřaď.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18</cp:revision>
  <dcterms:modified xsi:type="dcterms:W3CDTF">2013-03-14T13:16:24Z</dcterms:modified>
</cp:coreProperties>
</file>