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67" r:id="rId3"/>
    <p:sldId id="260" r:id="rId4"/>
    <p:sldId id="262" r:id="rId5"/>
    <p:sldId id="264" r:id="rId6"/>
    <p:sldId id="266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3156FB-D6C4-4C56-A23B-32957ACC2F3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47E2F5-90E9-4045-BF54-3A8325778F8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16234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 zelených obdélníků napiš  perem nebo pomocí klávesnice správný tvar.</a:t>
            </a:r>
            <a:r>
              <a:rPr lang="cs-CZ" baseline="0" dirty="0" smtClean="0"/>
              <a:t> Pak odtáhni modrý obdélník a porovnej.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47E2F5-90E9-4045-BF54-3A8325778F88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59414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Do zelených obdélníků napiš  perem nebo pomocí klávesnice správný tvar.</a:t>
            </a:r>
            <a:r>
              <a:rPr lang="cs-CZ" baseline="0" dirty="0" smtClean="0"/>
              <a:t> Pak odtáhni modrý obdélník a porovnej. Neukládej!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47E2F5-90E9-4045-BF54-3A8325778F88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71495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 zelených obdélníků napiš  perem nebo pomocí klávesnice správný tvar.</a:t>
            </a:r>
            <a:r>
              <a:rPr lang="cs-CZ" baseline="0" dirty="0" smtClean="0"/>
              <a:t> Pak odtáhni modrý obdélník a porovnej.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47E2F5-90E9-4045-BF54-3A8325778F88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77084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Do zelených obdélníků napiš  perem nebo pomocí klávesnice slovo z červeného zásobníku.</a:t>
            </a:r>
            <a:r>
              <a:rPr lang="cs-CZ" baseline="0" dirty="0" smtClean="0"/>
              <a:t> Pak odtáhni modrý obdélník a porovnej. Neukládej!</a:t>
            </a:r>
            <a:endParaRPr lang="cs-CZ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Do zelených obdélníků napiš  perem nebo pomocí klávesnice správný tvar.</a:t>
            </a:r>
            <a:r>
              <a:rPr lang="cs-CZ" baseline="0" dirty="0" smtClean="0"/>
              <a:t> Pak odtáhni modrý obdélník a porovnej. Neukládej!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47E2F5-90E9-4045-BF54-3A8325778F88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1455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B43D6-B63D-4205-A05B-D16B6F48D159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32CB81-7251-4CEE-A3F6-82EC31FED9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48703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B43D6-B63D-4205-A05B-D16B6F48D159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32CB81-7251-4CEE-A3F6-82EC31FED9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43763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B43D6-B63D-4205-A05B-D16B6F48D159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32CB81-7251-4CEE-A3F6-82EC31FED9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21527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B43D6-B63D-4205-A05B-D16B6F48D159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32CB81-7251-4CEE-A3F6-82EC31FED9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7515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B43D6-B63D-4205-A05B-D16B6F48D159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32CB81-7251-4CEE-A3F6-82EC31FED9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75591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B43D6-B63D-4205-A05B-D16B6F48D159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32CB81-7251-4CEE-A3F6-82EC31FED9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27545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B43D6-B63D-4205-A05B-D16B6F48D159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32CB81-7251-4CEE-A3F6-82EC31FED9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75771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B43D6-B63D-4205-A05B-D16B6F48D159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32CB81-7251-4CEE-A3F6-82EC31FED9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16531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B43D6-B63D-4205-A05B-D16B6F48D159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32CB81-7251-4CEE-A3F6-82EC31FED9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7256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B43D6-B63D-4205-A05B-D16B6F48D159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32CB81-7251-4CEE-A3F6-82EC31FED9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82940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B43D6-B63D-4205-A05B-D16B6F48D159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32CB81-7251-4CEE-A3F6-82EC31FED9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88173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8B43D6-B63D-4205-A05B-D16B6F48D159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32CB81-7251-4CEE-A3F6-82EC31FED9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885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284984"/>
            <a:ext cx="7772400" cy="1470025"/>
          </a:xfrm>
        </p:spPr>
        <p:txBody>
          <a:bodyPr>
            <a:normAutofit/>
          </a:bodyPr>
          <a:lstStyle/>
          <a:p>
            <a:r>
              <a:rPr lang="cs-CZ" sz="3600" smtClean="0"/>
              <a:t>VY_32_INOVACE_09_ </a:t>
            </a:r>
            <a:r>
              <a:rPr lang="cs-CZ" sz="3600" dirty="0" smtClean="0"/>
              <a:t>Skloňování podstatných jmen rodu středního</a:t>
            </a:r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79276" y="2285583"/>
            <a:ext cx="1847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73041" y="5157192"/>
            <a:ext cx="37246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Mgr. Danuše Manová</a:t>
            </a:r>
            <a:endParaRPr lang="cs-CZ" sz="3200" dirty="0"/>
          </a:p>
        </p:txBody>
      </p:sp>
      <p:sp>
        <p:nvSpPr>
          <p:cNvPr id="7" name="TextovéPole 4"/>
          <p:cNvSpPr txBox="1"/>
          <p:nvPr/>
        </p:nvSpPr>
        <p:spPr>
          <a:xfrm>
            <a:off x="2051720" y="1988840"/>
            <a:ext cx="491993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Jazyk a jazyková komunikace</a:t>
            </a:r>
          </a:p>
          <a:p>
            <a:pPr algn="ctr"/>
            <a:r>
              <a:rPr lang="cs-CZ" sz="3200" dirty="0" smtClean="0"/>
              <a:t>Český jazyk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413653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586825" y="1564516"/>
            <a:ext cx="565545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ANOTACE</a:t>
            </a:r>
          </a:p>
          <a:p>
            <a:pPr algn="ctr"/>
            <a:endParaRPr lang="cs-CZ" sz="2400" dirty="0"/>
          </a:p>
          <a:p>
            <a:pPr algn="ctr"/>
            <a:r>
              <a:rPr lang="cs-CZ" sz="2400" dirty="0" smtClean="0"/>
              <a:t>DUM </a:t>
            </a:r>
            <a:r>
              <a:rPr lang="cs-CZ" sz="2400" dirty="0" smtClean="0"/>
              <a:t>slouží k procvičování slovních druhů – </a:t>
            </a:r>
          </a:p>
          <a:p>
            <a:pPr algn="ctr"/>
            <a:r>
              <a:rPr lang="cs-CZ" sz="2400" dirty="0" smtClean="0"/>
              <a:t>podstatných jmen rodu středního</a:t>
            </a:r>
          </a:p>
        </p:txBody>
      </p:sp>
    </p:spTree>
    <p:extLst>
      <p:ext uri="{BB962C8B-B14F-4D97-AF65-F5344CB8AC3E}">
        <p14:creationId xmlns:p14="http://schemas.microsoft.com/office/powerpoint/2010/main" val="18869786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31084"/>
            <a:ext cx="8229600" cy="1143000"/>
          </a:xfrm>
        </p:spPr>
        <p:txBody>
          <a:bodyPr>
            <a:prstTxWarp prst="textArchUp">
              <a:avLst/>
            </a:prstTxWarp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Skloňování podstatných jmen rodu středního</a:t>
            </a:r>
            <a:endParaRPr lang="cs-CZ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01754395"/>
              </p:ext>
            </p:extLst>
          </p:nvPr>
        </p:nvGraphicFramePr>
        <p:xfrm>
          <a:off x="457200" y="1600200"/>
          <a:ext cx="8229600" cy="44808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34480"/>
                <a:gridCol w="3744416"/>
                <a:gridCol w="325070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Řešení: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2.pád  jednotného čísla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vzor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vznášedlo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vznášedla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město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nebe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nebe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moře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údolí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údolí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stavení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svědomí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svědomí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stavení</a:t>
                      </a:r>
                      <a:endParaRPr lang="cs-CZ" dirty="0"/>
                    </a:p>
                  </a:txBody>
                  <a:tcPr/>
                </a:tc>
              </a:tr>
              <a:tr h="406648">
                <a:tc>
                  <a:txBody>
                    <a:bodyPr/>
                    <a:lstStyle/>
                    <a:p>
                      <a:r>
                        <a:rPr lang="cs-CZ" dirty="0" smtClean="0"/>
                        <a:t>kolo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město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zdraví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zdraví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stavení</a:t>
                      </a:r>
                      <a:endParaRPr lang="cs-CZ" dirty="0"/>
                    </a:p>
                  </a:txBody>
                  <a:tcPr/>
                </a:tc>
              </a:tr>
              <a:tr h="349240">
                <a:tc>
                  <a:txBody>
                    <a:bodyPr/>
                    <a:lstStyle/>
                    <a:p>
                      <a:r>
                        <a:rPr lang="cs-CZ" dirty="0" smtClean="0"/>
                        <a:t>pole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pole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moře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zábradlí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zábradlí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stavení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obilí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obilí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stavení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jeviště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jeviště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moře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house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housete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kuře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Mrak 4"/>
          <p:cNvSpPr/>
          <p:nvPr/>
        </p:nvSpPr>
        <p:spPr>
          <a:xfrm>
            <a:off x="2843808" y="620688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lunce 6"/>
          <p:cNvSpPr/>
          <p:nvPr/>
        </p:nvSpPr>
        <p:spPr>
          <a:xfrm>
            <a:off x="5194920" y="548680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4381324" y="1988840"/>
            <a:ext cx="100811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68344" y="1986536"/>
            <a:ext cx="100811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391328" y="2368542"/>
            <a:ext cx="100811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391328" y="2790908"/>
            <a:ext cx="100811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410370" y="3140968"/>
            <a:ext cx="100811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427984" y="3524803"/>
            <a:ext cx="100811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427984" y="3873434"/>
            <a:ext cx="100811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427984" y="4219790"/>
            <a:ext cx="100811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427984" y="4579699"/>
            <a:ext cx="100811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412389" y="4969446"/>
            <a:ext cx="100811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427984" y="5379284"/>
            <a:ext cx="100811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427984" y="5786608"/>
            <a:ext cx="100811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711811" y="5733256"/>
            <a:ext cx="100811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7679318" y="5379284"/>
            <a:ext cx="100811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7689465" y="5024576"/>
            <a:ext cx="100811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7679318" y="4653136"/>
            <a:ext cx="100811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7668344" y="4285980"/>
            <a:ext cx="100811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7668344" y="3896151"/>
            <a:ext cx="100811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7689465" y="3522499"/>
            <a:ext cx="100811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7689465" y="3140968"/>
            <a:ext cx="100811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7689465" y="2771289"/>
            <a:ext cx="100811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7668344" y="2386710"/>
            <a:ext cx="100811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691680" y="2320403"/>
            <a:ext cx="1152128" cy="37970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1691680" y="2723763"/>
            <a:ext cx="1152128" cy="37970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1691680" y="3095133"/>
            <a:ext cx="1152128" cy="37970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Obdélník 32"/>
          <p:cNvSpPr/>
          <p:nvPr/>
        </p:nvSpPr>
        <p:spPr>
          <a:xfrm>
            <a:off x="1706114" y="3456908"/>
            <a:ext cx="1152128" cy="37970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>
            <a:off x="1710670" y="3873434"/>
            <a:ext cx="1152128" cy="37970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5" name="Obdélník 34"/>
          <p:cNvSpPr/>
          <p:nvPr/>
        </p:nvSpPr>
        <p:spPr>
          <a:xfrm>
            <a:off x="1715351" y="4273434"/>
            <a:ext cx="1152128" cy="37970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6" name="Obdélník 35"/>
          <p:cNvSpPr/>
          <p:nvPr/>
        </p:nvSpPr>
        <p:spPr>
          <a:xfrm>
            <a:off x="1722975" y="4673572"/>
            <a:ext cx="1152128" cy="37970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1710670" y="5067627"/>
            <a:ext cx="1152128" cy="37970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8" name="Obdélník 37"/>
          <p:cNvSpPr/>
          <p:nvPr/>
        </p:nvSpPr>
        <p:spPr>
          <a:xfrm>
            <a:off x="1706114" y="5478134"/>
            <a:ext cx="1152128" cy="37970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0" name="Obdélník 39"/>
          <p:cNvSpPr/>
          <p:nvPr/>
        </p:nvSpPr>
        <p:spPr>
          <a:xfrm>
            <a:off x="1691680" y="1940701"/>
            <a:ext cx="1152128" cy="37970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2" name="Obdélník 51"/>
          <p:cNvSpPr/>
          <p:nvPr/>
        </p:nvSpPr>
        <p:spPr>
          <a:xfrm>
            <a:off x="1722975" y="5877272"/>
            <a:ext cx="1152128" cy="37970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3" name="Obdélník 52"/>
          <p:cNvSpPr/>
          <p:nvPr/>
        </p:nvSpPr>
        <p:spPr>
          <a:xfrm>
            <a:off x="6141545" y="5341081"/>
            <a:ext cx="1152128" cy="37970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4" name="Obdélník 53"/>
          <p:cNvSpPr/>
          <p:nvPr/>
        </p:nvSpPr>
        <p:spPr>
          <a:xfrm>
            <a:off x="6141545" y="4944258"/>
            <a:ext cx="1152128" cy="37970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5" name="Obdélník 54"/>
          <p:cNvSpPr/>
          <p:nvPr/>
        </p:nvSpPr>
        <p:spPr>
          <a:xfrm>
            <a:off x="6121663" y="4575179"/>
            <a:ext cx="1152128" cy="37970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6" name="Obdélník 55"/>
          <p:cNvSpPr/>
          <p:nvPr/>
        </p:nvSpPr>
        <p:spPr>
          <a:xfrm>
            <a:off x="6121663" y="4240145"/>
            <a:ext cx="1152128" cy="37970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7" name="Obdélník 56"/>
          <p:cNvSpPr/>
          <p:nvPr/>
        </p:nvSpPr>
        <p:spPr>
          <a:xfrm>
            <a:off x="6109320" y="3904505"/>
            <a:ext cx="1152128" cy="37970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8" name="Obdélník 57"/>
          <p:cNvSpPr/>
          <p:nvPr/>
        </p:nvSpPr>
        <p:spPr>
          <a:xfrm>
            <a:off x="6116085" y="3524803"/>
            <a:ext cx="1152128" cy="37970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9" name="Obdélník 58"/>
          <p:cNvSpPr/>
          <p:nvPr/>
        </p:nvSpPr>
        <p:spPr>
          <a:xfrm>
            <a:off x="6116085" y="3145101"/>
            <a:ext cx="1152128" cy="37970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0" name="Obdélník 59"/>
          <p:cNvSpPr/>
          <p:nvPr/>
        </p:nvSpPr>
        <p:spPr>
          <a:xfrm>
            <a:off x="6116085" y="2739867"/>
            <a:ext cx="1152128" cy="37970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1" name="Obdélník 60"/>
          <p:cNvSpPr/>
          <p:nvPr/>
        </p:nvSpPr>
        <p:spPr>
          <a:xfrm>
            <a:off x="6116085" y="2368542"/>
            <a:ext cx="1152128" cy="37970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2" name="Obdélník 61"/>
          <p:cNvSpPr/>
          <p:nvPr/>
        </p:nvSpPr>
        <p:spPr>
          <a:xfrm>
            <a:off x="6116085" y="1988840"/>
            <a:ext cx="1152128" cy="37970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3" name="Obdélník 62"/>
          <p:cNvSpPr/>
          <p:nvPr/>
        </p:nvSpPr>
        <p:spPr>
          <a:xfrm>
            <a:off x="6141545" y="5733256"/>
            <a:ext cx="1152128" cy="37970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9641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spcFirstLastPara="1" numCol="1">
            <a:prstTxWarp prst="textArchUp">
              <a:avLst/>
            </a:prstTxWarp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rgbClr val="FF0000"/>
                </a:solidFill>
              </a:rPr>
              <a:t>Skloňování podstatných jmen rodu středního</a:t>
            </a:r>
            <a:endParaRPr lang="cs-CZ" dirty="0">
              <a:solidFill>
                <a:srgbClr val="FF0000"/>
              </a:solidFill>
            </a:endParaRPr>
          </a:p>
        </p:txBody>
      </p:sp>
      <p:graphicFrame>
        <p:nvGraphicFramePr>
          <p:cNvPr id="3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121942470"/>
              </p:ext>
            </p:extLst>
          </p:nvPr>
        </p:nvGraphicFramePr>
        <p:xfrm>
          <a:off x="457200" y="1600200"/>
          <a:ext cx="8229600" cy="445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02632"/>
                <a:gridCol w="2883768"/>
                <a:gridCol w="2743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Řešení: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3.p.singulár ( j.č.)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6.p.singulár ( j.č.)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vznášedlo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Vznášedlu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 vznášedle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nebe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Nebi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 nebi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údolí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Údolí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 údolí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svědomí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Svědomí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 svědomí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Kolu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 kole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zdraví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Zdraví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 zdraví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pole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Poli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 poli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zábradlí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Zábradlí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 zábradlí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obilí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Obilí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 obilí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jeviště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Jevišti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 jevišti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house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houseti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 houseti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Mrak 3"/>
          <p:cNvSpPr/>
          <p:nvPr/>
        </p:nvSpPr>
        <p:spPr>
          <a:xfrm>
            <a:off x="2843808" y="620688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Slunce 4"/>
          <p:cNvSpPr/>
          <p:nvPr/>
        </p:nvSpPr>
        <p:spPr>
          <a:xfrm>
            <a:off x="5194920" y="548680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716016" y="1988840"/>
            <a:ext cx="122413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716016" y="2385966"/>
            <a:ext cx="122413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462664" y="1988840"/>
            <a:ext cx="122413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716016" y="2744865"/>
            <a:ext cx="122413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708734" y="3104905"/>
            <a:ext cx="122413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708734" y="3464945"/>
            <a:ext cx="122413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708734" y="3824985"/>
            <a:ext cx="122413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708734" y="4185025"/>
            <a:ext cx="122413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708734" y="4570895"/>
            <a:ext cx="122413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708734" y="4941168"/>
            <a:ext cx="122413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709907" y="5301208"/>
            <a:ext cx="122413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711080" y="5661248"/>
            <a:ext cx="122413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452719" y="5664663"/>
            <a:ext cx="122413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7452719" y="5304623"/>
            <a:ext cx="122413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7452719" y="4944098"/>
            <a:ext cx="122413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7462664" y="4581128"/>
            <a:ext cx="122413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7462664" y="4217718"/>
            <a:ext cx="122413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7479494" y="3824985"/>
            <a:ext cx="122413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7462664" y="3454712"/>
            <a:ext cx="122413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7464152" y="3104905"/>
            <a:ext cx="122413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7464152" y="2773426"/>
            <a:ext cx="122413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7464152" y="2401688"/>
            <a:ext cx="122413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080763" y="1988840"/>
            <a:ext cx="1512168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Obdélník 32"/>
          <p:cNvSpPr/>
          <p:nvPr/>
        </p:nvSpPr>
        <p:spPr>
          <a:xfrm>
            <a:off x="5932870" y="2014552"/>
            <a:ext cx="1512168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>
            <a:off x="3088046" y="2349087"/>
            <a:ext cx="1512168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5" name="Obdélník 34"/>
          <p:cNvSpPr/>
          <p:nvPr/>
        </p:nvSpPr>
        <p:spPr>
          <a:xfrm>
            <a:off x="3088046" y="2734632"/>
            <a:ext cx="1512168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6" name="Obdélník 35"/>
          <p:cNvSpPr/>
          <p:nvPr/>
        </p:nvSpPr>
        <p:spPr>
          <a:xfrm>
            <a:off x="3088046" y="3094672"/>
            <a:ext cx="1512168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3088046" y="3454712"/>
            <a:ext cx="1512168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8" name="Obdélník 37"/>
          <p:cNvSpPr/>
          <p:nvPr/>
        </p:nvSpPr>
        <p:spPr>
          <a:xfrm>
            <a:off x="3088046" y="3857678"/>
            <a:ext cx="1512168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9" name="Obdélník 38"/>
          <p:cNvSpPr/>
          <p:nvPr/>
        </p:nvSpPr>
        <p:spPr>
          <a:xfrm>
            <a:off x="3088046" y="4210855"/>
            <a:ext cx="1512168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0" name="Obdélník 39"/>
          <p:cNvSpPr/>
          <p:nvPr/>
        </p:nvSpPr>
        <p:spPr>
          <a:xfrm>
            <a:off x="3080763" y="4545065"/>
            <a:ext cx="1512168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1" name="Obdélník 40"/>
          <p:cNvSpPr/>
          <p:nvPr/>
        </p:nvSpPr>
        <p:spPr>
          <a:xfrm>
            <a:off x="3088046" y="4920080"/>
            <a:ext cx="1512168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Obdélník 41"/>
          <p:cNvSpPr/>
          <p:nvPr/>
        </p:nvSpPr>
        <p:spPr>
          <a:xfrm>
            <a:off x="3088046" y="5301208"/>
            <a:ext cx="1512168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3" name="Obdélník 42"/>
          <p:cNvSpPr/>
          <p:nvPr/>
        </p:nvSpPr>
        <p:spPr>
          <a:xfrm>
            <a:off x="3080763" y="5664663"/>
            <a:ext cx="1512168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5" name="Obdélník 44"/>
          <p:cNvSpPr/>
          <p:nvPr/>
        </p:nvSpPr>
        <p:spPr>
          <a:xfrm>
            <a:off x="5932870" y="2761610"/>
            <a:ext cx="1512168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6" name="Obdélník 45"/>
          <p:cNvSpPr/>
          <p:nvPr/>
        </p:nvSpPr>
        <p:spPr>
          <a:xfrm>
            <a:off x="5932870" y="3094672"/>
            <a:ext cx="1512168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7" name="Obdélník 46"/>
          <p:cNvSpPr/>
          <p:nvPr/>
        </p:nvSpPr>
        <p:spPr>
          <a:xfrm>
            <a:off x="5940551" y="3454712"/>
            <a:ext cx="1512168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8" name="Obdélník 47"/>
          <p:cNvSpPr/>
          <p:nvPr/>
        </p:nvSpPr>
        <p:spPr>
          <a:xfrm>
            <a:off x="5967326" y="3824985"/>
            <a:ext cx="1512168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9" name="Obdélník 48"/>
          <p:cNvSpPr/>
          <p:nvPr/>
        </p:nvSpPr>
        <p:spPr>
          <a:xfrm>
            <a:off x="5932870" y="4185025"/>
            <a:ext cx="1512168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0" name="Obdélník 49"/>
          <p:cNvSpPr/>
          <p:nvPr/>
        </p:nvSpPr>
        <p:spPr>
          <a:xfrm>
            <a:off x="5967326" y="4570895"/>
            <a:ext cx="1512168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1" name="Obdélník 50"/>
          <p:cNvSpPr/>
          <p:nvPr/>
        </p:nvSpPr>
        <p:spPr>
          <a:xfrm>
            <a:off x="5950496" y="4941168"/>
            <a:ext cx="1512168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2" name="Obdélník 51"/>
          <p:cNvSpPr/>
          <p:nvPr/>
        </p:nvSpPr>
        <p:spPr>
          <a:xfrm>
            <a:off x="5967326" y="5280120"/>
            <a:ext cx="1512168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3" name="Obdélník 52"/>
          <p:cNvSpPr/>
          <p:nvPr/>
        </p:nvSpPr>
        <p:spPr>
          <a:xfrm>
            <a:off x="5954383" y="5640658"/>
            <a:ext cx="1512168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4" name="Obdélník 53"/>
          <p:cNvSpPr/>
          <p:nvPr/>
        </p:nvSpPr>
        <p:spPr>
          <a:xfrm>
            <a:off x="5967326" y="2372849"/>
            <a:ext cx="1512168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4780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spcFirstLastPara="1" numCol="1">
            <a:prstTxWarp prst="textArchUp">
              <a:avLst/>
            </a:prstTxWarp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rgbClr val="FF0000"/>
                </a:solidFill>
              </a:rPr>
              <a:t>Skloňování podstatných jmen rodu středního</a:t>
            </a:r>
            <a:endParaRPr lang="cs-CZ" dirty="0">
              <a:solidFill>
                <a:srgbClr val="FF0000"/>
              </a:solidFill>
            </a:endParaRPr>
          </a:p>
        </p:txBody>
      </p:sp>
      <p:graphicFrame>
        <p:nvGraphicFramePr>
          <p:cNvPr id="3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062956997"/>
              </p:ext>
            </p:extLst>
          </p:nvPr>
        </p:nvGraphicFramePr>
        <p:xfrm>
          <a:off x="457200" y="1600200"/>
          <a:ext cx="8229600" cy="4446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06488"/>
                <a:gridCol w="3384376"/>
                <a:gridCol w="353873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Řešení: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6.p.plurál ( č.mn.)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7.p.plurál (č.mn.)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vznášedlo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 vznášedlech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Se vznášedly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67040">
                <a:tc>
                  <a:txBody>
                    <a:bodyPr/>
                    <a:lstStyle/>
                    <a:p>
                      <a:r>
                        <a:rPr lang="cs-CZ" dirty="0" smtClean="0"/>
                        <a:t>nebe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 nebích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 nebi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údolí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 údolích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 údolími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svědomí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 svědomích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Se svědomími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 kolech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 koly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hedvábí</a:t>
                      </a:r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 hedvábích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 hedvábími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pole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 polích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 poli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zábradlí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 zábradlích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Se zábradlími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obydlí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 obydlích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 obydlími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jeviště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 jevištích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 jevišti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house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 housatech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 housaty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Mrak 3"/>
          <p:cNvSpPr/>
          <p:nvPr/>
        </p:nvSpPr>
        <p:spPr>
          <a:xfrm>
            <a:off x="2843808" y="620688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Slunce 4"/>
          <p:cNvSpPr/>
          <p:nvPr/>
        </p:nvSpPr>
        <p:spPr>
          <a:xfrm>
            <a:off x="5194920" y="548680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646752" y="2057148"/>
            <a:ext cx="151216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53116" y="2417188"/>
            <a:ext cx="151216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653116" y="2777228"/>
            <a:ext cx="151216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639731" y="3147176"/>
            <a:ext cx="151216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633293" y="3507216"/>
            <a:ext cx="151216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646752" y="3855038"/>
            <a:ext cx="151216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633293" y="4227296"/>
            <a:ext cx="151216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612694" y="4587336"/>
            <a:ext cx="151216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612694" y="4959890"/>
            <a:ext cx="151216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620885" y="5307416"/>
            <a:ext cx="151216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148310" y="2777228"/>
            <a:ext cx="151216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143174" y="3148641"/>
            <a:ext cx="151216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143174" y="3507216"/>
            <a:ext cx="151216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143174" y="3874795"/>
            <a:ext cx="151216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7148248" y="4227296"/>
            <a:ext cx="151216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7148248" y="4587336"/>
            <a:ext cx="151216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7137707" y="4968242"/>
            <a:ext cx="151216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7137707" y="5293589"/>
            <a:ext cx="151216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7137707" y="5655951"/>
            <a:ext cx="151216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612694" y="5673146"/>
            <a:ext cx="151216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7155331" y="2057148"/>
            <a:ext cx="151216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7155331" y="2431976"/>
            <a:ext cx="151216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1916756" y="2053484"/>
            <a:ext cx="1296144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5461248" y="1941703"/>
            <a:ext cx="1296144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1916756" y="2426523"/>
            <a:ext cx="1296144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1916756" y="2758943"/>
            <a:ext cx="1296144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1916756" y="3128296"/>
            <a:ext cx="1296144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1916756" y="3488336"/>
            <a:ext cx="1296144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1916756" y="3848376"/>
            <a:ext cx="1296144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1916756" y="4208416"/>
            <a:ext cx="1296144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1916756" y="4573509"/>
            <a:ext cx="1296144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1916756" y="4933549"/>
            <a:ext cx="1296144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1916756" y="5307416"/>
            <a:ext cx="1296144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1916756" y="5690839"/>
            <a:ext cx="1296144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5489474" y="5639969"/>
            <a:ext cx="1296144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1893348" y="2094103"/>
            <a:ext cx="1296144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5489474" y="5276747"/>
            <a:ext cx="1296144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5489474" y="4916707"/>
            <a:ext cx="1296144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5489474" y="4583257"/>
            <a:ext cx="1296144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5475164" y="4215078"/>
            <a:ext cx="1296144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5475164" y="3867256"/>
            <a:ext cx="1296144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5475164" y="3469540"/>
            <a:ext cx="1296144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5461248" y="2343370"/>
            <a:ext cx="1296144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5475164" y="3079246"/>
            <a:ext cx="1296144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5474502" y="2713359"/>
            <a:ext cx="1296144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2499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spcFirstLastPara="1" numCol="1">
            <a:prstTxWarp prst="textArchUp">
              <a:avLst/>
            </a:prstTxWarp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rgbClr val="FF0000"/>
                </a:solidFill>
              </a:rPr>
              <a:t>Skloňování </a:t>
            </a:r>
            <a:r>
              <a:rPr lang="cs-CZ" dirty="0">
                <a:solidFill>
                  <a:srgbClr val="FF0000"/>
                </a:solidFill>
              </a:rPr>
              <a:t>podstatných jmen rodu </a:t>
            </a:r>
            <a:r>
              <a:rPr lang="cs-CZ" dirty="0" smtClean="0">
                <a:solidFill>
                  <a:srgbClr val="FF0000"/>
                </a:solidFill>
              </a:rPr>
              <a:t>středního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Mrak 2"/>
          <p:cNvSpPr/>
          <p:nvPr/>
        </p:nvSpPr>
        <p:spPr>
          <a:xfrm>
            <a:off x="2843808" y="620688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Slunce 3"/>
          <p:cNvSpPr/>
          <p:nvPr/>
        </p:nvSpPr>
        <p:spPr>
          <a:xfrm>
            <a:off x="5210515" y="548680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65101888"/>
              </p:ext>
            </p:extLst>
          </p:nvPr>
        </p:nvGraphicFramePr>
        <p:xfrm>
          <a:off x="1403648" y="1844824"/>
          <a:ext cx="6096000" cy="64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dříví</a:t>
                      </a:r>
                      <a:r>
                        <a:rPr lang="cs-CZ" dirty="0" smtClean="0"/>
                        <a:t>, mýdlo, údolí, křídlo, rákosí, zelí, veslo, letadlo,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 </a:t>
                      </a:r>
                      <a:r>
                        <a:rPr lang="cs-CZ" dirty="0" smtClean="0"/>
                        <a:t>pole, zvíře, hřiště, poupě,  kotě, vejce, strniště, doupě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8783153"/>
              </p:ext>
            </p:extLst>
          </p:nvPr>
        </p:nvGraphicFramePr>
        <p:xfrm>
          <a:off x="323528" y="3068960"/>
          <a:ext cx="8712968" cy="2931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/>
                <a:gridCol w="2160240"/>
                <a:gridCol w="2304256"/>
                <a:gridCol w="223224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město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moře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kuře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stavení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pole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zvíře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dříví</a:t>
                      </a:r>
                    </a:p>
                    <a:p>
                      <a:pPr algn="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endParaRPr lang="cs-CZ" dirty="0" smtClean="0">
                        <a:solidFill>
                          <a:srgbClr val="FF0000"/>
                        </a:solidFill>
                      </a:endParaRPr>
                    </a:p>
                    <a:p>
                      <a:pPr algn="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Křídlo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 smtClean="0">
                        <a:solidFill>
                          <a:srgbClr val="FF0000"/>
                        </a:solidFill>
                      </a:endParaRPr>
                    </a:p>
                    <a:p>
                      <a:pPr algn="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hřiště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 smtClean="0">
                        <a:solidFill>
                          <a:srgbClr val="FF0000"/>
                        </a:solidFill>
                      </a:endParaRPr>
                    </a:p>
                    <a:p>
                      <a:pPr algn="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poupě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 smtClean="0">
                        <a:solidFill>
                          <a:srgbClr val="FF0000"/>
                        </a:solidFill>
                      </a:endParaRPr>
                    </a:p>
                    <a:p>
                      <a:pPr algn="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údolí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endParaRPr lang="cs-CZ" dirty="0" smtClean="0">
                        <a:solidFill>
                          <a:srgbClr val="FF0000"/>
                        </a:solidFill>
                      </a:endParaRPr>
                    </a:p>
                    <a:p>
                      <a:pPr algn="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veslo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 smtClean="0">
                        <a:solidFill>
                          <a:srgbClr val="FF0000"/>
                        </a:solidFill>
                      </a:endParaRPr>
                    </a:p>
                    <a:p>
                      <a:pPr algn="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vejce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 smtClean="0">
                        <a:solidFill>
                          <a:srgbClr val="FF0000"/>
                        </a:solidFill>
                      </a:endParaRPr>
                    </a:p>
                    <a:p>
                      <a:pPr algn="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kotě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 smtClean="0">
                        <a:solidFill>
                          <a:srgbClr val="FF0000"/>
                        </a:solidFill>
                      </a:endParaRPr>
                    </a:p>
                    <a:p>
                      <a:pPr algn="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rákosí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endParaRPr lang="cs-CZ" dirty="0" smtClean="0">
                        <a:solidFill>
                          <a:srgbClr val="FF0000"/>
                        </a:solidFill>
                      </a:endParaRPr>
                    </a:p>
                    <a:p>
                      <a:pPr algn="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letadlo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 smtClean="0">
                        <a:solidFill>
                          <a:srgbClr val="FF0000"/>
                        </a:solidFill>
                      </a:endParaRPr>
                    </a:p>
                    <a:p>
                      <a:pPr algn="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strniště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 smtClean="0">
                        <a:solidFill>
                          <a:srgbClr val="FF0000"/>
                        </a:solidFill>
                      </a:endParaRPr>
                    </a:p>
                    <a:p>
                      <a:pPr algn="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doupě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 smtClean="0">
                        <a:solidFill>
                          <a:srgbClr val="FF0000"/>
                        </a:solidFill>
                      </a:endParaRPr>
                    </a:p>
                    <a:p>
                      <a:pPr algn="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zelí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1437449" y="3432677"/>
            <a:ext cx="93610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437449" y="4060888"/>
            <a:ext cx="93610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437449" y="4708960"/>
            <a:ext cx="93610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553564" y="4734213"/>
            <a:ext cx="93610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553564" y="5382285"/>
            <a:ext cx="93610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8073149" y="5368280"/>
            <a:ext cx="93610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8079527" y="4765468"/>
            <a:ext cx="93610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8099553" y="4117396"/>
            <a:ext cx="93610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8100392" y="3434559"/>
            <a:ext cx="93610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567735" y="4073729"/>
            <a:ext cx="93610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3558952" y="3424064"/>
            <a:ext cx="93610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868144" y="3376457"/>
            <a:ext cx="93610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5868144" y="4072136"/>
            <a:ext cx="93610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5868144" y="4734213"/>
            <a:ext cx="93610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868144" y="5368280"/>
            <a:ext cx="93610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437449" y="5368280"/>
            <a:ext cx="93610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323528" y="3434559"/>
            <a:ext cx="1113921" cy="637577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21459" y="4078976"/>
            <a:ext cx="1113921" cy="637577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321460" y="4708960"/>
            <a:ext cx="1113921" cy="637577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21461" y="5351783"/>
            <a:ext cx="1113921" cy="637577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2403456" y="5351784"/>
            <a:ext cx="1113921" cy="637577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2403455" y="4714207"/>
            <a:ext cx="1113921" cy="637577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2403454" y="4088396"/>
            <a:ext cx="1113921" cy="637577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2403456" y="3436152"/>
            <a:ext cx="1113921" cy="637577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4653553" y="5377037"/>
            <a:ext cx="1113921" cy="637577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4653554" y="4739460"/>
            <a:ext cx="1113921" cy="637577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4653554" y="4084224"/>
            <a:ext cx="1113921" cy="637577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4653554" y="3432676"/>
            <a:ext cx="1113921" cy="637577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7003714" y="5387532"/>
            <a:ext cx="1113921" cy="637577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6986471" y="4761598"/>
            <a:ext cx="1113921" cy="637577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6986471" y="4108851"/>
            <a:ext cx="1113921" cy="637577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6959227" y="3432677"/>
            <a:ext cx="1113921" cy="637577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5724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1124744"/>
            <a:ext cx="792088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Autor: Mgr. Danuše Manová</a:t>
            </a:r>
          </a:p>
          <a:p>
            <a:endParaRPr lang="cs-CZ" dirty="0"/>
          </a:p>
          <a:p>
            <a:r>
              <a:rPr lang="cs-CZ" dirty="0"/>
              <a:t>Škola: Základní škola a mateřská škola Liběšice, okres Louny, příspěvková            organizace</a:t>
            </a:r>
          </a:p>
          <a:p>
            <a:endParaRPr lang="cs-CZ" dirty="0"/>
          </a:p>
          <a:p>
            <a:r>
              <a:rPr lang="cs-CZ" dirty="0"/>
              <a:t>Zpracováno v programu Microsoft Office 2010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Vytvořeno:  2011, upraveno 2013</a:t>
            </a:r>
          </a:p>
        </p:txBody>
      </p:sp>
    </p:spTree>
    <p:extLst>
      <p:ext uri="{BB962C8B-B14F-4D97-AF65-F5344CB8AC3E}">
        <p14:creationId xmlns:p14="http://schemas.microsoft.com/office/powerpoint/2010/main" val="425605192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532</TotalTime>
  <Words>396</Words>
  <Application>Microsoft Office PowerPoint</Application>
  <PresentationFormat>Předvádění na obrazovce (4:3)</PresentationFormat>
  <Paragraphs>172</Paragraphs>
  <Slides>7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VY_32_INOVACE_09_ Skloňování podstatných jmen rodu středního</vt:lpstr>
      <vt:lpstr>Prezentace aplikace PowerPoint</vt:lpstr>
      <vt:lpstr>Skloňování podstatných jmen rodu středního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VY_32_INOVACE_01_ Skloňování podstatných jmen rodu středního</dc:title>
  <dc:creator>VLASTNIK</dc:creator>
  <cp:lastModifiedBy>VLASTNIK</cp:lastModifiedBy>
  <cp:revision>31</cp:revision>
  <dcterms:created xsi:type="dcterms:W3CDTF">2011-04-11T17:55:22Z</dcterms:created>
  <dcterms:modified xsi:type="dcterms:W3CDTF">2013-03-14T16:24:52Z</dcterms:modified>
</cp:coreProperties>
</file>