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9" r:id="rId3"/>
    <p:sldId id="257" r:id="rId4"/>
    <p:sldId id="258" r:id="rId5"/>
    <p:sldId id="259" r:id="rId6"/>
    <p:sldId id="270" r:id="rId7"/>
    <p:sldId id="260" r:id="rId8"/>
    <p:sldId id="261" r:id="rId9"/>
    <p:sldId id="262" r:id="rId10"/>
    <p:sldId id="263" r:id="rId11"/>
    <p:sldId id="271" r:id="rId12"/>
    <p:sldId id="265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4CEE2-B7C7-4F36-91FC-28F454DC18C4}" type="datetimeFigureOut">
              <a:rPr lang="cs-CZ" smtClean="0"/>
              <a:pPr/>
              <a:t>10.4.2012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CC142-BF4E-4852-B8E4-42A79CF1334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11472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4CEE2-B7C7-4F36-91FC-28F454DC18C4}" type="datetimeFigureOut">
              <a:rPr lang="cs-CZ" smtClean="0"/>
              <a:pPr/>
              <a:t>10.4.2012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CC142-BF4E-4852-B8E4-42A79CF1334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5567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4CEE2-B7C7-4F36-91FC-28F454DC18C4}" type="datetimeFigureOut">
              <a:rPr lang="cs-CZ" smtClean="0"/>
              <a:pPr/>
              <a:t>10.4.2012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CC142-BF4E-4852-B8E4-42A79CF1334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5737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4CEE2-B7C7-4F36-91FC-28F454DC18C4}" type="datetimeFigureOut">
              <a:rPr lang="cs-CZ" smtClean="0"/>
              <a:pPr/>
              <a:t>10.4.2012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CC142-BF4E-4852-B8E4-42A79CF1334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3240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4CEE2-B7C7-4F36-91FC-28F454DC18C4}" type="datetimeFigureOut">
              <a:rPr lang="cs-CZ" smtClean="0"/>
              <a:pPr/>
              <a:t>10.4.2012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CC142-BF4E-4852-B8E4-42A79CF1334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76492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4CEE2-B7C7-4F36-91FC-28F454DC18C4}" type="datetimeFigureOut">
              <a:rPr lang="cs-CZ" smtClean="0"/>
              <a:pPr/>
              <a:t>10.4.2012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CC142-BF4E-4852-B8E4-42A79CF1334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7699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4CEE2-B7C7-4F36-91FC-28F454DC18C4}" type="datetimeFigureOut">
              <a:rPr lang="cs-CZ" smtClean="0"/>
              <a:pPr/>
              <a:t>10.4.2012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CC142-BF4E-4852-B8E4-42A79CF1334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2467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4CEE2-B7C7-4F36-91FC-28F454DC18C4}" type="datetimeFigureOut">
              <a:rPr lang="cs-CZ" smtClean="0"/>
              <a:pPr/>
              <a:t>10.4.2012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CC142-BF4E-4852-B8E4-42A79CF1334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9497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4CEE2-B7C7-4F36-91FC-28F454DC18C4}" type="datetimeFigureOut">
              <a:rPr lang="cs-CZ" smtClean="0"/>
              <a:pPr/>
              <a:t>10.4.2012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CC142-BF4E-4852-B8E4-42A79CF1334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073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4CEE2-B7C7-4F36-91FC-28F454DC18C4}" type="datetimeFigureOut">
              <a:rPr lang="cs-CZ" smtClean="0"/>
              <a:pPr/>
              <a:t>10.4.2012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CC142-BF4E-4852-B8E4-42A79CF1334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2055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4CEE2-B7C7-4F36-91FC-28F454DC18C4}" type="datetimeFigureOut">
              <a:rPr lang="cs-CZ" smtClean="0"/>
              <a:pPr/>
              <a:t>10.4.2012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9CC142-BF4E-4852-B8E4-42A79CF1334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83313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CEE2-B7C7-4F36-91FC-28F454DC18C4}" type="datetimeFigureOut">
              <a:rPr lang="cs-CZ" smtClean="0"/>
              <a:pPr/>
              <a:t>10.4.2012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9CC142-BF4E-4852-B8E4-42A79CF1334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7020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8053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27434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VY_32_INOVACE_05-08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11760" y="908720"/>
            <a:ext cx="3782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Mechanika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05822055"/>
              </p:ext>
            </p:extLst>
          </p:nvPr>
        </p:nvGraphicFramePr>
        <p:xfrm>
          <a:off x="1331616" y="2132856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+mn-lt"/>
                          <a:ea typeface="+mn-ea"/>
                        </a:rPr>
                        <a:t>Mechanika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Jednoduché stroje – páka I.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1.3.2011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Seznamuje s pákou</a:t>
                      </a:r>
                      <a:r>
                        <a:rPr lang="cs-CZ" sz="1400" kern="50" baseline="0" dirty="0" smtClean="0">
                          <a:effectLst/>
                        </a:rPr>
                        <a:t> a jejím užitím v praxi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196066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67252" y="2967335"/>
            <a:ext cx="78095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Jednoduché stroje – páka I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632160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603AB"/>
            </a:gs>
            <a:gs pos="21001">
              <a:srgbClr val="0819FB"/>
            </a:gs>
            <a:gs pos="35001">
              <a:srgbClr val="1A8D48"/>
            </a:gs>
            <a:gs pos="52000">
              <a:srgbClr val="FFFF00"/>
            </a:gs>
            <a:gs pos="73000">
              <a:srgbClr val="EE3F17"/>
            </a:gs>
            <a:gs pos="88000">
              <a:srgbClr val="E81766"/>
            </a:gs>
            <a:gs pos="100000">
              <a:srgbClr val="A603AB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Druhy jednoduchých strojů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</a:t>
            </a:r>
            <a:r>
              <a:rPr lang="cs-CZ" b="1" dirty="0" smtClean="0"/>
              <a:t>áka</a:t>
            </a:r>
            <a:endParaRPr lang="cs-CZ" b="1" dirty="0" smtClean="0"/>
          </a:p>
          <a:p>
            <a:r>
              <a:rPr lang="cs-CZ" b="1" dirty="0" smtClean="0"/>
              <a:t>kl</a:t>
            </a:r>
            <a:r>
              <a:rPr lang="cs-CZ" b="1" dirty="0" smtClean="0"/>
              <a:t>adka</a:t>
            </a:r>
            <a:endParaRPr lang="cs-CZ" b="1" dirty="0" smtClean="0"/>
          </a:p>
          <a:p>
            <a:r>
              <a:rPr lang="cs-CZ" b="1" dirty="0" smtClean="0"/>
              <a:t>k</a:t>
            </a:r>
            <a:r>
              <a:rPr lang="cs-CZ" b="1" dirty="0" smtClean="0"/>
              <a:t>ladkostroj</a:t>
            </a:r>
            <a:endParaRPr lang="cs-CZ" b="1" dirty="0" smtClean="0"/>
          </a:p>
          <a:p>
            <a:r>
              <a:rPr lang="cs-CZ" b="1" dirty="0" smtClean="0"/>
              <a:t>n</a:t>
            </a:r>
            <a:r>
              <a:rPr lang="cs-CZ" b="1" dirty="0" smtClean="0"/>
              <a:t>akloněná </a:t>
            </a:r>
            <a:r>
              <a:rPr lang="cs-CZ" b="1" dirty="0" smtClean="0"/>
              <a:t>rovina</a:t>
            </a:r>
          </a:p>
          <a:p>
            <a:r>
              <a:rPr lang="cs-CZ" b="1" dirty="0" smtClean="0"/>
              <a:t>k</a:t>
            </a:r>
            <a:r>
              <a:rPr lang="cs-CZ" b="1" dirty="0" smtClean="0"/>
              <a:t>olo </a:t>
            </a:r>
            <a:r>
              <a:rPr lang="cs-CZ" b="1" dirty="0" smtClean="0"/>
              <a:t>na hřídeli</a:t>
            </a:r>
          </a:p>
        </p:txBody>
      </p:sp>
      <p:sp>
        <p:nvSpPr>
          <p:cNvPr id="4" name="Obdélník 3"/>
          <p:cNvSpPr/>
          <p:nvPr/>
        </p:nvSpPr>
        <p:spPr>
          <a:xfrm>
            <a:off x="4479634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7040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Páka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j</a:t>
            </a:r>
            <a:r>
              <a:rPr lang="cs-CZ" b="1" dirty="0" smtClean="0"/>
              <a:t>ednozvratná</a:t>
            </a: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403648" y="2708920"/>
            <a:ext cx="4392488" cy="1872208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ovnoramenný trojúhelník 5"/>
          <p:cNvSpPr/>
          <p:nvPr/>
        </p:nvSpPr>
        <p:spPr>
          <a:xfrm>
            <a:off x="1403648" y="4581128"/>
            <a:ext cx="14401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lů 6"/>
          <p:cNvSpPr/>
          <p:nvPr/>
        </p:nvSpPr>
        <p:spPr>
          <a:xfrm>
            <a:off x="1979712" y="4365104"/>
            <a:ext cx="72008" cy="1152128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Šipka nahoru 7"/>
          <p:cNvSpPr/>
          <p:nvPr/>
        </p:nvSpPr>
        <p:spPr>
          <a:xfrm flipH="1">
            <a:off x="5652121" y="2276872"/>
            <a:ext cx="72008" cy="432048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95636" y="418043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2912" y="202657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52" y="5236526"/>
            <a:ext cx="332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G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000375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Páka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d</a:t>
            </a:r>
            <a:r>
              <a:rPr lang="cs-CZ" b="1" dirty="0" smtClean="0"/>
              <a:t>vojzvratná </a:t>
            </a:r>
            <a:r>
              <a:rPr lang="cs-CZ" b="1" dirty="0" smtClean="0"/>
              <a:t>- nerovnoramenná</a:t>
            </a:r>
          </a:p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907704" y="3861048"/>
            <a:ext cx="4464496" cy="72008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Šipka dolů 5"/>
          <p:cNvSpPr/>
          <p:nvPr/>
        </p:nvSpPr>
        <p:spPr>
          <a:xfrm>
            <a:off x="2123728" y="3933056"/>
            <a:ext cx="45719" cy="43204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4644008" y="3897052"/>
            <a:ext cx="144016" cy="18002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Šipka dolů 7"/>
          <p:cNvSpPr/>
          <p:nvPr/>
        </p:nvSpPr>
        <p:spPr>
          <a:xfrm>
            <a:off x="5976156" y="3897052"/>
            <a:ext cx="108012" cy="122413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53998" y="3490107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9" name="TextovéPole 8"/>
              <p:cNvSpPr txBox="1"/>
              <p:nvPr/>
            </p:nvSpPr>
            <p:spPr>
              <a:xfrm>
                <a:off x="6144509" y="4869160"/>
                <a:ext cx="4594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𝐅</m:t>
                          </m:r>
                        </m:e>
                        <m:sub>
                          <m:r>
                            <a:rPr lang="cs-CZ" b="1" i="0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4509" y="4869160"/>
                <a:ext cx="459485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1633390" y="4324454"/>
                <a:ext cx="4594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𝐅</m:t>
                          </m:r>
                        </m:e>
                        <m:sub>
                          <m:r>
                            <a:rPr lang="cs-CZ" b="1" i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3390" y="4324454"/>
                <a:ext cx="459485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325379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Páka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d</a:t>
            </a:r>
            <a:r>
              <a:rPr lang="cs-CZ" sz="2800" b="1" dirty="0" smtClean="0"/>
              <a:t>vojzvratná </a:t>
            </a:r>
            <a:r>
              <a:rPr lang="cs-CZ" sz="2800" b="1" dirty="0" smtClean="0"/>
              <a:t>– </a:t>
            </a:r>
            <a:br>
              <a:rPr lang="cs-CZ" sz="2800" b="1" dirty="0" smtClean="0"/>
            </a:br>
            <a:r>
              <a:rPr lang="cs-CZ" sz="2800" b="1" dirty="0" smtClean="0"/>
              <a:t>- rovnoramenná</a:t>
            </a:r>
            <a:endParaRPr lang="cs-CZ" sz="2800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 smtClean="0"/>
              <a:t>  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                         </a:t>
            </a:r>
            <a:endParaRPr lang="cs-CZ" sz="20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771800" y="4149080"/>
            <a:ext cx="3456384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vnoramenný trojúhelník 6"/>
          <p:cNvSpPr/>
          <p:nvPr/>
        </p:nvSpPr>
        <p:spPr>
          <a:xfrm>
            <a:off x="4379976" y="4149080"/>
            <a:ext cx="288032" cy="228600"/>
          </a:xfrm>
          <a:prstGeom prst="triangle">
            <a:avLst>
              <a:gd name="adj" fmla="val 4741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Šipka dolů 7"/>
          <p:cNvSpPr/>
          <p:nvPr/>
        </p:nvSpPr>
        <p:spPr>
          <a:xfrm>
            <a:off x="5868144" y="4149080"/>
            <a:ext cx="78581" cy="97840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Šipka dolů 8"/>
          <p:cNvSpPr/>
          <p:nvPr/>
        </p:nvSpPr>
        <p:spPr>
          <a:xfrm>
            <a:off x="3059832" y="4149080"/>
            <a:ext cx="108012" cy="978408"/>
          </a:xfrm>
          <a:prstGeom prst="down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TextovéPole 9"/>
              <p:cNvSpPr txBox="1"/>
              <p:nvPr/>
            </p:nvSpPr>
            <p:spPr>
              <a:xfrm>
                <a:off x="3183860" y="4918814"/>
                <a:ext cx="34736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𝐅</m:t>
                          </m:r>
                        </m:e>
                        <m:sub>
                          <m:r>
                            <a:rPr lang="cs-CZ" b="1" i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83860" y="4918814"/>
                <a:ext cx="347369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r="-87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4349149" y="36450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0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TextovéPole 12"/>
              <p:cNvSpPr txBox="1"/>
              <p:nvPr/>
            </p:nvSpPr>
            <p:spPr>
              <a:xfrm>
                <a:off x="5997832" y="4918814"/>
                <a:ext cx="4683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𝐅</m:t>
                          </m:r>
                        </m:e>
                        <m:sub>
                          <m:r>
                            <a:rPr lang="cs-CZ" b="1" i="0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7832" y="4918814"/>
                <a:ext cx="468333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3543530" y="366345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x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20072" y="3645024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y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88024" y="177281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/ x / = / y /</a:t>
            </a:r>
            <a:endParaRPr lang="cs-CZ" b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6948264" y="1794552"/>
                <a:ext cx="11521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b="1" i="0" smtClean="0"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b="1" dirty="0" smtClean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0" dirty="0" smtClean="0">
                            <a:latin typeface="Cambria Math"/>
                          </a:rPr>
                          <m:t>𝐅</m:t>
                        </m:r>
                      </m:e>
                      <m:sub>
                        <m:r>
                          <a:rPr lang="cs-CZ" b="1" i="0" dirty="0" smtClean="0"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endParaRPr lang="cs-CZ" b="1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8264" y="1794552"/>
                <a:ext cx="1152128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54355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Popis páky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r</a:t>
            </a:r>
            <a:r>
              <a:rPr lang="cs-CZ" b="1" dirty="0" smtClean="0">
                <a:solidFill>
                  <a:schemeClr val="accent2"/>
                </a:solidFill>
              </a:rPr>
              <a:t>ameno </a:t>
            </a:r>
            <a:r>
              <a:rPr lang="cs-CZ" b="1" dirty="0" smtClean="0">
                <a:solidFill>
                  <a:schemeClr val="accent2"/>
                </a:solidFill>
              </a:rPr>
              <a:t>síly </a:t>
            </a:r>
            <a:r>
              <a:rPr lang="cs-CZ" dirty="0" smtClean="0"/>
              <a:t>– </a:t>
            </a:r>
            <a:r>
              <a:rPr lang="cs-CZ" b="1" dirty="0" smtClean="0"/>
              <a:t>a, b, x, z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r</a:t>
            </a:r>
            <a:r>
              <a:rPr lang="cs-CZ" b="1" dirty="0" smtClean="0">
                <a:solidFill>
                  <a:srgbClr val="00B050"/>
                </a:solidFill>
              </a:rPr>
              <a:t>ameno břemene</a:t>
            </a:r>
            <a:r>
              <a:rPr lang="cs-CZ" dirty="0" smtClean="0"/>
              <a:t> </a:t>
            </a:r>
            <a:r>
              <a:rPr lang="cs-CZ" dirty="0" smtClean="0"/>
              <a:t> /druhé síly/</a:t>
            </a:r>
            <a:endParaRPr lang="cs-CZ" dirty="0" smtClean="0"/>
          </a:p>
          <a:p>
            <a:r>
              <a:rPr lang="cs-CZ" b="1" dirty="0" smtClean="0">
                <a:solidFill>
                  <a:schemeClr val="accent2"/>
                </a:solidFill>
              </a:rPr>
              <a:t>m</a:t>
            </a:r>
            <a:r>
              <a:rPr lang="cs-CZ" b="1" dirty="0" smtClean="0">
                <a:solidFill>
                  <a:schemeClr val="accent2"/>
                </a:solidFill>
              </a:rPr>
              <a:t>ísto </a:t>
            </a:r>
            <a:r>
              <a:rPr lang="cs-CZ" b="1" dirty="0" smtClean="0">
                <a:solidFill>
                  <a:schemeClr val="accent2"/>
                </a:solidFill>
              </a:rPr>
              <a:t>působení síly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00B050"/>
                </a:solidFill>
              </a:rPr>
              <a:t>tíhy břemene </a:t>
            </a:r>
          </a:p>
          <a:p>
            <a:r>
              <a:rPr lang="cs-CZ" b="1" dirty="0" smtClean="0"/>
              <a:t>m</a:t>
            </a:r>
            <a:r>
              <a:rPr lang="cs-CZ" b="1" dirty="0" smtClean="0"/>
              <a:t>ísto </a:t>
            </a:r>
            <a:r>
              <a:rPr lang="cs-CZ" b="1" dirty="0" smtClean="0"/>
              <a:t>podložení </a:t>
            </a:r>
            <a:r>
              <a:rPr lang="cs-CZ" b="1" dirty="0" smtClean="0"/>
              <a:t>/zavěšení/ </a:t>
            </a:r>
            <a:r>
              <a:rPr lang="cs-CZ" b="1" dirty="0" smtClean="0"/>
              <a:t>páky – 0</a:t>
            </a:r>
          </a:p>
          <a:p>
            <a:pPr marL="0" indent="0">
              <a:buNone/>
            </a:pPr>
            <a:endParaRPr lang="cs-CZ" b="1" dirty="0" smtClean="0"/>
          </a:p>
        </p:txBody>
      </p:sp>
      <p:cxnSp>
        <p:nvCxnSpPr>
          <p:cNvPr id="5" name="Přímá spojnice 4"/>
          <p:cNvCxnSpPr/>
          <p:nvPr/>
        </p:nvCxnSpPr>
        <p:spPr>
          <a:xfrm>
            <a:off x="2195736" y="5229200"/>
            <a:ext cx="360040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ovnoramenný trojúhelník 5"/>
          <p:cNvSpPr/>
          <p:nvPr/>
        </p:nvSpPr>
        <p:spPr>
          <a:xfrm>
            <a:off x="3995936" y="5229200"/>
            <a:ext cx="265176" cy="1440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lů 6"/>
          <p:cNvSpPr/>
          <p:nvPr/>
        </p:nvSpPr>
        <p:spPr>
          <a:xfrm>
            <a:off x="2519772" y="5224600"/>
            <a:ext cx="72008" cy="64807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Šipka dolů 7"/>
          <p:cNvSpPr/>
          <p:nvPr/>
        </p:nvSpPr>
        <p:spPr>
          <a:xfrm>
            <a:off x="5652120" y="5268329"/>
            <a:ext cx="72008" cy="64807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55776" y="4929775"/>
            <a:ext cx="35283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rameno břemene    </a:t>
            </a:r>
            <a:r>
              <a:rPr lang="cs-CZ" sz="1600" b="1" i="1" dirty="0" smtClean="0"/>
              <a:t>0</a:t>
            </a:r>
            <a:r>
              <a:rPr lang="cs-CZ" sz="1000" i="1" dirty="0" smtClean="0"/>
              <a:t>      </a:t>
            </a:r>
            <a:r>
              <a:rPr lang="cs-CZ" sz="1400" b="1" dirty="0" smtClean="0"/>
              <a:t>rameno síly</a:t>
            </a:r>
            <a:endParaRPr lang="cs-CZ" sz="1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5718783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p</a:t>
            </a:r>
            <a:r>
              <a:rPr lang="cs-CZ" sz="2000" b="1" dirty="0" smtClean="0"/>
              <a:t>ůsobící síla - F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51708" y="5373216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tíha břemene - G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88248" y="4668062"/>
            <a:ext cx="3113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89120" y="467146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090526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Rovnováha na páce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solidFill>
                <a:schemeClr val="accent4">
                  <a:lumMod val="40000"/>
                  <a:lumOff val="60000"/>
                </a:schemeClr>
              </a:solidFill>
            </p:spPr>
            <p:txBody>
              <a:bodyPr/>
              <a:lstStyle/>
              <a:p>
                <a:endParaRPr lang="cs-CZ" dirty="0" smtClean="0"/>
              </a:p>
              <a:p>
                <a:pPr marL="0" indent="0">
                  <a:buNone/>
                </a:pPr>
                <a:r>
                  <a:rPr lang="cs-CZ" dirty="0" smtClean="0"/>
                  <a:t>    </a:t>
                </a:r>
                <a:r>
                  <a:rPr lang="cs-CZ" b="1" dirty="0" smtClean="0">
                    <a:solidFill>
                      <a:schemeClr val="accent2">
                        <a:lumMod val="50000"/>
                      </a:schemeClr>
                    </a:solidFill>
                  </a:rPr>
                  <a:t>F . a = G . b    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</m:sub>
                    </m:sSub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cs-CZ" b="1" dirty="0" smtClean="0">
                    <a:solidFill>
                      <a:srgbClr val="FF0000"/>
                    </a:solidFill>
                  </a:rPr>
                  <a:t> 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</m:e>
                      <m:sub>
                        <m:r>
                          <a:rPr lang="cs-CZ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sub>
                    </m:sSub>
                  </m:oMath>
                </a14:m>
                <a:endParaRPr lang="cs-CZ" b="1" dirty="0" smtClean="0"/>
              </a:p>
              <a:p>
                <a:endParaRPr lang="cs-CZ" dirty="0"/>
              </a:p>
              <a:p>
                <a:r>
                  <a:rPr lang="cs-CZ" b="1" dirty="0" smtClean="0"/>
                  <a:t>G – tíha tělesa</a:t>
                </a:r>
              </a:p>
              <a:p>
                <a:r>
                  <a:rPr lang="cs-CZ" b="1" dirty="0" smtClean="0"/>
                  <a:t>F – síla</a:t>
                </a:r>
              </a:p>
              <a:p>
                <a:r>
                  <a:rPr lang="cs-CZ" b="1" dirty="0" smtClean="0"/>
                  <a:t>a, b – ramena / vzdálenosti mezi osou otáčení a místem, kde síla působila /</a:t>
                </a:r>
              </a:p>
              <a:p>
                <a:endParaRPr lang="cs-CZ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1630" r="-2741"/>
                </a:stretch>
              </a:blipFill>
            </p:spPr>
            <p:txBody>
              <a:bodyPr/>
              <a:lstStyle/>
              <a:p>
                <a:r>
                  <a:rPr lang="cs-CZ" dirty="0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628611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Nástroje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    Urči druh páky: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ůžky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na plech</a:t>
            </a:r>
          </a:p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ůžky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na papír, látku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k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leště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ští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pací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leště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kombinované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š</a:t>
            </a:r>
            <a:r>
              <a:rPr lang="cs-CZ" b="1" dirty="0" smtClean="0">
                <a:solidFill>
                  <a:srgbClr val="7030A0"/>
                </a:solidFill>
              </a:rPr>
              <a:t>roubovák</a:t>
            </a:r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92D050"/>
                </a:solidFill>
              </a:rPr>
              <a:t>z</a:t>
            </a:r>
            <a:r>
              <a:rPr lang="cs-CZ" b="1" dirty="0" smtClean="0">
                <a:solidFill>
                  <a:srgbClr val="92D050"/>
                </a:solidFill>
              </a:rPr>
              <a:t>ahradní </a:t>
            </a:r>
            <a:r>
              <a:rPr lang="cs-CZ" b="1" dirty="0" smtClean="0">
                <a:solidFill>
                  <a:srgbClr val="92D050"/>
                </a:solidFill>
              </a:rPr>
              <a:t>kolečko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o</a:t>
            </a:r>
            <a:r>
              <a:rPr lang="cs-CZ" b="1" dirty="0" smtClean="0">
                <a:solidFill>
                  <a:srgbClr val="C00000"/>
                </a:solidFill>
              </a:rPr>
              <a:t>tvírák </a:t>
            </a:r>
            <a:r>
              <a:rPr lang="cs-CZ" b="1" dirty="0" smtClean="0">
                <a:solidFill>
                  <a:srgbClr val="C00000"/>
                </a:solidFill>
              </a:rPr>
              <a:t>na korunkové uzávěry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027" name="Picture 3" descr="C:\Documents and Settings\Jaroslava\Local Settings\Temporary Internet Files\Content.IE5\5VQQYEF2\MP90043044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61369"/>
            <a:ext cx="3179697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aroslava\Local Settings\Temporary Internet Files\Content.IE5\PA3LHJ33\MC9002795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19724">
            <a:off x="5508104" y="2641701"/>
            <a:ext cx="2304255" cy="571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42978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popiskami obrázek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                                                                        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267744" y="3420140"/>
            <a:ext cx="403244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vnoramenný trojúhelník 13"/>
          <p:cNvSpPr/>
          <p:nvPr/>
        </p:nvSpPr>
        <p:spPr>
          <a:xfrm>
            <a:off x="3635896" y="3420140"/>
            <a:ext cx="72008" cy="15287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ů 21"/>
          <p:cNvSpPr/>
          <p:nvPr/>
        </p:nvSpPr>
        <p:spPr>
          <a:xfrm>
            <a:off x="2843808" y="3420140"/>
            <a:ext cx="72008" cy="944964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nahoru 22"/>
          <p:cNvSpPr/>
          <p:nvPr/>
        </p:nvSpPr>
        <p:spPr>
          <a:xfrm>
            <a:off x="6228184" y="2924944"/>
            <a:ext cx="45719" cy="495196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2267744" y="3420140"/>
            <a:ext cx="7920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Levá složená závorka 7"/>
          <p:cNvSpPr/>
          <p:nvPr/>
        </p:nvSpPr>
        <p:spPr>
          <a:xfrm rot="5400000">
            <a:off x="4826243" y="2018199"/>
            <a:ext cx="247598" cy="255628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Levá složená závorka 8"/>
          <p:cNvSpPr/>
          <p:nvPr/>
        </p:nvSpPr>
        <p:spPr>
          <a:xfrm rot="5400000">
            <a:off x="3146613" y="2905741"/>
            <a:ext cx="258486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6089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Možné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2267744" y="3420140"/>
            <a:ext cx="403244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vnoramenný trojúhelník 13"/>
          <p:cNvSpPr/>
          <p:nvPr/>
        </p:nvSpPr>
        <p:spPr>
          <a:xfrm>
            <a:off x="3635896" y="3420140"/>
            <a:ext cx="72008" cy="15287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ů 21"/>
          <p:cNvSpPr/>
          <p:nvPr/>
        </p:nvSpPr>
        <p:spPr>
          <a:xfrm>
            <a:off x="2843808" y="3420140"/>
            <a:ext cx="72008" cy="944964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nahoru 22"/>
          <p:cNvSpPr/>
          <p:nvPr/>
        </p:nvSpPr>
        <p:spPr>
          <a:xfrm>
            <a:off x="6228184" y="2924944"/>
            <a:ext cx="45719" cy="495196"/>
          </a:xfrm>
          <a:prstGeom prst="up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/>
          <p:nvPr/>
        </p:nvCxnSpPr>
        <p:spPr>
          <a:xfrm>
            <a:off x="2267744" y="3420140"/>
            <a:ext cx="7920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Levá složená závorka 7"/>
          <p:cNvSpPr/>
          <p:nvPr/>
        </p:nvSpPr>
        <p:spPr>
          <a:xfrm rot="5400000">
            <a:off x="4826243" y="2018199"/>
            <a:ext cx="247598" cy="255628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Levá složená závorka 8"/>
          <p:cNvSpPr/>
          <p:nvPr/>
        </p:nvSpPr>
        <p:spPr>
          <a:xfrm rot="5400000">
            <a:off x="3146613" y="2905741"/>
            <a:ext cx="258486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498518" y="4180438"/>
            <a:ext cx="330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G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1" y="2764354"/>
            <a:ext cx="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2731294"/>
            <a:ext cx="3275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98976" y="2701582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215817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0570" y="1140343"/>
            <a:ext cx="4542603" cy="2016224"/>
          </a:xfrm>
          <a:prstGeom prst="rect">
            <a:avLst/>
          </a:prstGeom>
          <a:ln/>
          <a:effectLst>
            <a:glow rad="101600">
              <a:schemeClr val="accent2">
                <a:satMod val="175000"/>
                <a:alpha val="40000"/>
              </a:schemeClr>
            </a:glow>
            <a:outerShdw blurRad="63500" dist="25400" dir="5400000" rotWithShape="0">
              <a:srgbClr val="000000">
                <a:alpha val="43000"/>
              </a:srgbClr>
            </a:outerShdw>
          </a:effectLst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631665">
            <a:off x="398750" y="3971741"/>
            <a:ext cx="2404007" cy="2351518"/>
          </a:xfrm>
          <a:prstGeom prst="rect">
            <a:avLst/>
          </a:prstGeom>
          <a:ln/>
          <a:effectLst>
            <a:glow rad="101600">
              <a:schemeClr val="accent1">
                <a:satMod val="175000"/>
                <a:alpha val="40000"/>
              </a:schemeClr>
            </a:glow>
            <a:outerShdw blurRad="63500" dist="25400" dir="5400000" rotWithShape="0">
              <a:srgbClr val="000000">
                <a:alpha val="43000"/>
              </a:srgbClr>
            </a:outerShdw>
          </a:effectLst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377" y="1124745"/>
            <a:ext cx="2562134" cy="21602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84574"/>
            <a:ext cx="3048339" cy="2592288"/>
          </a:xfrm>
          <a:prstGeom prst="rect">
            <a:avLst/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290" y="3501008"/>
            <a:ext cx="2088806" cy="2594615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260648"/>
            <a:ext cx="8502728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 smtClean="0"/>
              <a:t>URČI DRUH PÁKY V JEDNOTLIVÉM NÁŘADÍ</a:t>
            </a:r>
          </a:p>
          <a:p>
            <a:pPr marL="0" indent="0">
              <a:buNone/>
            </a:pPr>
            <a:endParaRPr lang="cs-CZ" sz="1600" dirty="0" smtClean="0"/>
          </a:p>
        </p:txBody>
      </p:sp>
      <p:sp>
        <p:nvSpPr>
          <p:cNvPr id="6" name="TextovéPole 5"/>
          <p:cNvSpPr txBox="1"/>
          <p:nvPr/>
        </p:nvSpPr>
        <p:spPr>
          <a:xfrm rot="10800000" flipV="1">
            <a:off x="1942320" y="2494078"/>
            <a:ext cx="397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3568" y="5170548"/>
            <a:ext cx="3514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91768" y="4715852"/>
            <a:ext cx="570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72000" y="21328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36296" y="40050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91693" y="1772816"/>
            <a:ext cx="3603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803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Všechny použité obrázky: www.office.microsoft.com [online]. c2011 [cit. </a:t>
            </a:r>
            <a:r>
              <a:rPr lang="cs-CZ" sz="2000" smtClean="0"/>
              <a:t>2011-03-01</a:t>
            </a:r>
            <a:r>
              <a:rPr lang="cs-CZ" sz="2000" dirty="0"/>
              <a:t>]. </a:t>
            </a:r>
          </a:p>
        </p:txBody>
      </p:sp>
    </p:spTree>
    <p:extLst>
      <p:ext uri="{BB962C8B-B14F-4D97-AF65-F5344CB8AC3E}">
        <p14:creationId xmlns:p14="http://schemas.microsoft.com/office/powerpoint/2010/main" xmlns="" val="27513234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622</TotalTime>
  <Words>193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Snímek 2</vt:lpstr>
      <vt:lpstr>Druhy jednoduchých strojů</vt:lpstr>
      <vt:lpstr>Páka</vt:lpstr>
      <vt:lpstr>Páka </vt:lpstr>
      <vt:lpstr>Páka</vt:lpstr>
      <vt:lpstr>Popis páky </vt:lpstr>
      <vt:lpstr>Rovnováha na páce</vt:lpstr>
      <vt:lpstr>Nástroje </vt:lpstr>
      <vt:lpstr>Doplň popiskami obrázek</vt:lpstr>
      <vt:lpstr>Možné řešení</vt:lpstr>
      <vt:lpstr> 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Jednoduché stroje</dc:title>
  <dc:creator>FVONDR</dc:creator>
  <cp:lastModifiedBy>expert</cp:lastModifiedBy>
  <cp:revision>77</cp:revision>
  <dcterms:created xsi:type="dcterms:W3CDTF">2011-03-01T14:02:21Z</dcterms:created>
  <dcterms:modified xsi:type="dcterms:W3CDTF">2012-04-10T18:05:01Z</dcterms:modified>
</cp:coreProperties>
</file>