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4"/>
  </p:notesMasterIdLst>
  <p:sldIdLst>
    <p:sldId id="273" r:id="rId2"/>
    <p:sldId id="284" r:id="rId3"/>
    <p:sldId id="280" r:id="rId4"/>
    <p:sldId id="261" r:id="rId5"/>
    <p:sldId id="281" r:id="rId6"/>
    <p:sldId id="263" r:id="rId7"/>
    <p:sldId id="282" r:id="rId8"/>
    <p:sldId id="268" r:id="rId9"/>
    <p:sldId id="278" r:id="rId10"/>
    <p:sldId id="270" r:id="rId11"/>
    <p:sldId id="275" r:id="rId12"/>
    <p:sldId id="283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066" autoAdjust="0"/>
  </p:normalViewPr>
  <p:slideViewPr>
    <p:cSldViewPr>
      <p:cViewPr varScale="1">
        <p:scale>
          <a:sx n="72" d="100"/>
          <a:sy n="72" d="100"/>
        </p:scale>
        <p:origin x="-1488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25D3AAD-F9F8-482B-BC98-FD686494DF8E}" type="datetimeFigureOut">
              <a:rPr lang="cs-CZ" smtClean="0"/>
              <a:pPr/>
              <a:t>14.3.2013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C521EB6-5AD3-47A8-9747-D4CF1EEB922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5806048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0DC0AD8-AA49-47DA-AFEF-324584D21FF1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7054662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Do sloupků doplň správné tvary. Pak z okna č.3 okopíruj postupně</a:t>
            </a:r>
            <a:r>
              <a:rPr lang="cs-CZ" baseline="0" dirty="0" smtClean="0"/>
              <a:t> sloupky s řešením a porovnej. Neukládej!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C521EB6-5AD3-47A8-9747-D4CF1EEB922F}" type="slidenum">
              <a:rPr lang="cs-CZ" smtClean="0"/>
              <a:pPr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7490584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Postupně</a:t>
            </a:r>
            <a:r>
              <a:rPr lang="cs-CZ" baseline="0" dirty="0" smtClean="0"/>
              <a:t> kopíruj sloupky s řešením do posledního sloupku okénka č.2. Neukládej!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C521EB6-5AD3-47A8-9747-D4CF1EEB922F}" type="slidenum">
              <a:rPr lang="cs-CZ" smtClean="0"/>
              <a:pPr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4636314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Do sloupků doplň správné tvary. Pak z okna č.3 okopíruj postupně</a:t>
            </a:r>
            <a:r>
              <a:rPr lang="cs-CZ" baseline="0" dirty="0" smtClean="0"/>
              <a:t> sloupky s řešením a porovnej. Neukládej!</a:t>
            </a:r>
            <a:endParaRPr lang="cs-CZ" dirty="0" smtClean="0"/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C521EB6-5AD3-47A8-9747-D4CF1EEB922F}" type="slidenum">
              <a:rPr lang="cs-CZ" smtClean="0"/>
              <a:pPr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2550739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Postupně</a:t>
            </a:r>
            <a:r>
              <a:rPr lang="cs-CZ" baseline="0" dirty="0" smtClean="0"/>
              <a:t> kopíruj sloupky s řešením do posledního sloupku okénka č.2. Neukládej!</a:t>
            </a:r>
            <a:endParaRPr lang="cs-CZ" dirty="0" smtClean="0"/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C521EB6-5AD3-47A8-9747-D4CF1EEB922F}" type="slidenum">
              <a:rPr lang="cs-CZ" smtClean="0"/>
              <a:pPr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23706450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Pomocí pera nebo klávesnice doplň tvary. Pak odtáhni modrý rámeček a porovnej. Neukládej!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C521EB6-5AD3-47A8-9747-D4CF1EEB922F}" type="slidenum">
              <a:rPr lang="cs-CZ" smtClean="0"/>
              <a:pPr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42997366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Pomocí pera nebo klávesnice doplň tvary. Pak odtáhni zelený rámeček a porovnej. Neukládej!</a:t>
            </a: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C521EB6-5AD3-47A8-9747-D4CF1EEB922F}" type="slidenum">
              <a:rPr lang="cs-CZ" smtClean="0"/>
              <a:pPr/>
              <a:t>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50849435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Pomocí pera nebo klávesnice doplň tvary. Pak odtáhni oranžový rámeček a porovnej. Neukládej!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C521EB6-5AD3-47A8-9747-D4CF1EEB922F}" type="slidenum">
              <a:rPr lang="cs-CZ" smtClean="0"/>
              <a:pPr/>
              <a:t>9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97021930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Pomocí pera nebo klávesnice doplň tvary. Pak odtáhni žlutý rámeček a porovnej. Neukládej!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C521EB6-5AD3-47A8-9747-D4CF1EEB922F}" type="slidenum">
              <a:rPr lang="cs-CZ" smtClean="0"/>
              <a:pPr/>
              <a:t>10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14604038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Pomocí pera nebo klávesnice doplň tvary. Pak </a:t>
            </a:r>
            <a:r>
              <a:rPr lang="cs-CZ" smtClean="0"/>
              <a:t>odtáhni červený </a:t>
            </a:r>
            <a:r>
              <a:rPr lang="cs-CZ" dirty="0" smtClean="0"/>
              <a:t>rámeček a porovnej. Neukládej!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C521EB6-5AD3-47A8-9747-D4CF1EEB922F}" type="slidenum">
              <a:rPr lang="cs-CZ" smtClean="0"/>
              <a:pPr/>
              <a:t>11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2894250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83BBB0-169A-41F8-BCD3-9B087E1BE9AF}" type="datetimeFigureOut">
              <a:rPr lang="cs-CZ" smtClean="0"/>
              <a:pPr/>
              <a:t>14.3.2013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C85638-6D65-4610-BAC5-9E856B457BA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9742990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83BBB0-169A-41F8-BCD3-9B087E1BE9AF}" type="datetimeFigureOut">
              <a:rPr lang="cs-CZ" smtClean="0"/>
              <a:pPr/>
              <a:t>14.3.2013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C85638-6D65-4610-BAC5-9E856B457BA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0879294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83BBB0-169A-41F8-BCD3-9B087E1BE9AF}" type="datetimeFigureOut">
              <a:rPr lang="cs-CZ" smtClean="0"/>
              <a:pPr/>
              <a:t>14.3.2013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C85638-6D65-4610-BAC5-9E856B457BA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9295845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83BBB0-169A-41F8-BCD3-9B087E1BE9AF}" type="datetimeFigureOut">
              <a:rPr lang="cs-CZ" smtClean="0"/>
              <a:pPr/>
              <a:t>14.3.2013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C85638-6D65-4610-BAC5-9E856B457BA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8374095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83BBB0-169A-41F8-BCD3-9B087E1BE9AF}" type="datetimeFigureOut">
              <a:rPr lang="cs-CZ" smtClean="0"/>
              <a:pPr/>
              <a:t>14.3.2013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C85638-6D65-4610-BAC5-9E856B457BA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5860589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83BBB0-169A-41F8-BCD3-9B087E1BE9AF}" type="datetimeFigureOut">
              <a:rPr lang="cs-CZ" smtClean="0"/>
              <a:pPr/>
              <a:t>14.3.2013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C85638-6D65-4610-BAC5-9E856B457BA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7356969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83BBB0-169A-41F8-BCD3-9B087E1BE9AF}" type="datetimeFigureOut">
              <a:rPr lang="cs-CZ" smtClean="0"/>
              <a:pPr/>
              <a:t>14.3.2013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C85638-6D65-4610-BAC5-9E856B457BA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8565080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83BBB0-169A-41F8-BCD3-9B087E1BE9AF}" type="datetimeFigureOut">
              <a:rPr lang="cs-CZ" smtClean="0"/>
              <a:pPr/>
              <a:t>14.3.2013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C85638-6D65-4610-BAC5-9E856B457BA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3127100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83BBB0-169A-41F8-BCD3-9B087E1BE9AF}" type="datetimeFigureOut">
              <a:rPr lang="cs-CZ" smtClean="0"/>
              <a:pPr/>
              <a:t>14.3.2013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C85638-6D65-4610-BAC5-9E856B457BA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154655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83BBB0-169A-41F8-BCD3-9B087E1BE9AF}" type="datetimeFigureOut">
              <a:rPr lang="cs-CZ" smtClean="0"/>
              <a:pPr/>
              <a:t>14.3.2013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C85638-6D65-4610-BAC5-9E856B457BA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9467925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83BBB0-169A-41F8-BCD3-9B087E1BE9AF}" type="datetimeFigureOut">
              <a:rPr lang="cs-CZ" smtClean="0"/>
              <a:pPr/>
              <a:t>14.3.2013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C85638-6D65-4610-BAC5-9E856B457BA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7088999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A83BBB0-169A-41F8-BCD3-9B087E1BE9AF}" type="datetimeFigureOut">
              <a:rPr lang="cs-CZ" smtClean="0"/>
              <a:pPr/>
              <a:t>14.3.2013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1C85638-6D65-4610-BAC5-9E856B457BA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18342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3284984"/>
            <a:ext cx="7772400" cy="1470025"/>
          </a:xfrm>
        </p:spPr>
        <p:txBody>
          <a:bodyPr>
            <a:normAutofit/>
          </a:bodyPr>
          <a:lstStyle/>
          <a:p>
            <a:r>
              <a:rPr lang="cs-CZ" sz="3600" smtClean="0"/>
              <a:t>VY_32_INOVACE_10_ </a:t>
            </a:r>
            <a:r>
              <a:rPr lang="cs-CZ" sz="3600" dirty="0" smtClean="0"/>
              <a:t>Skloňování </a:t>
            </a:r>
            <a:r>
              <a:rPr lang="cs-CZ" sz="3600" smtClean="0"/>
              <a:t>podstatných jmen </a:t>
            </a:r>
            <a:r>
              <a:rPr lang="cs-CZ" sz="3600" dirty="0" smtClean="0"/>
              <a:t>rodu mužského</a:t>
            </a:r>
            <a:endParaRPr lang="cs-CZ" sz="36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31144" y="332656"/>
            <a:ext cx="6081712" cy="14859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2873041" y="5157192"/>
            <a:ext cx="372467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Mgr. Danuše Manová</a:t>
            </a:r>
            <a:endParaRPr lang="cs-CZ" sz="3200" dirty="0"/>
          </a:p>
        </p:txBody>
      </p:sp>
      <p:sp>
        <p:nvSpPr>
          <p:cNvPr id="7" name="TextovéPole 4"/>
          <p:cNvSpPr txBox="1"/>
          <p:nvPr/>
        </p:nvSpPr>
        <p:spPr>
          <a:xfrm>
            <a:off x="2195736" y="1988840"/>
            <a:ext cx="4919937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3200" dirty="0" smtClean="0"/>
              <a:t>Jazyk a jazyková komunikace</a:t>
            </a:r>
          </a:p>
          <a:p>
            <a:pPr algn="ctr"/>
            <a:r>
              <a:rPr lang="cs-CZ" sz="3200" dirty="0" smtClean="0"/>
              <a:t>Český jazyk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148727147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1586825" y="1564516"/>
            <a:ext cx="5655458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2400" dirty="0" smtClean="0"/>
              <a:t>ANOTACE</a:t>
            </a:r>
          </a:p>
          <a:p>
            <a:pPr algn="ctr"/>
            <a:endParaRPr lang="cs-CZ" sz="2400" dirty="0"/>
          </a:p>
          <a:p>
            <a:pPr algn="ctr"/>
            <a:r>
              <a:rPr lang="cs-CZ" sz="2400" dirty="0" smtClean="0"/>
              <a:t>DUM </a:t>
            </a:r>
            <a:r>
              <a:rPr lang="cs-CZ" sz="2400" dirty="0" smtClean="0"/>
              <a:t>slouží k procvičování slovních druhů – </a:t>
            </a:r>
          </a:p>
          <a:p>
            <a:pPr algn="ctr"/>
            <a:r>
              <a:rPr lang="cs-CZ" sz="2400" dirty="0" smtClean="0"/>
              <a:t>podstatných jmen rodu mužského</a:t>
            </a:r>
          </a:p>
        </p:txBody>
      </p:sp>
    </p:spTree>
    <p:extLst>
      <p:ext uri="{BB962C8B-B14F-4D97-AF65-F5344CB8AC3E}">
        <p14:creationId xmlns:p14="http://schemas.microsoft.com/office/powerpoint/2010/main" val="83330173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cs-CZ" sz="2000" dirty="0" smtClean="0"/>
              <a:t>Substantiva rodu mužského</a:t>
            </a:r>
            <a:br>
              <a:rPr lang="cs-CZ" sz="2000" dirty="0" smtClean="0"/>
            </a:br>
            <a:r>
              <a:rPr lang="cs-CZ" sz="2000" dirty="0" smtClean="0"/>
              <a:t>životnost - procvičení</a:t>
            </a:r>
            <a:endParaRPr lang="cs-CZ" sz="2000" dirty="0"/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03894185"/>
              </p:ext>
            </p:extLst>
          </p:nvPr>
        </p:nvGraphicFramePr>
        <p:xfrm>
          <a:off x="457200" y="1600200"/>
          <a:ext cx="8229600" cy="51917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522512"/>
                <a:gridCol w="1220688"/>
                <a:gridCol w="1371600"/>
                <a:gridCol w="1371600"/>
                <a:gridCol w="1371600"/>
                <a:gridCol w="1371600"/>
              </a:tblGrid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Substantivum</a:t>
                      </a:r>
                      <a:endParaRPr lang="cs-CZ" dirty="0"/>
                    </a:p>
                  </a:txBody>
                  <a:tcPr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1.p.</a:t>
                      </a:r>
                      <a:r>
                        <a:rPr lang="cs-CZ" baseline="0" dirty="0" smtClean="0"/>
                        <a:t> č.j.</a:t>
                      </a:r>
                      <a:endParaRPr lang="cs-CZ" dirty="0"/>
                    </a:p>
                  </a:txBody>
                  <a:tcPr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2.p.č.j.</a:t>
                      </a:r>
                      <a:endParaRPr lang="cs-CZ" dirty="0"/>
                    </a:p>
                  </a:txBody>
                  <a:tcPr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4.p. č.j.</a:t>
                      </a:r>
                      <a:endParaRPr lang="cs-CZ" dirty="0"/>
                    </a:p>
                  </a:txBody>
                  <a:tcPr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životnost</a:t>
                      </a:r>
                      <a:endParaRPr lang="cs-CZ" dirty="0"/>
                    </a:p>
                  </a:txBody>
                  <a:tcPr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řešení</a:t>
                      </a:r>
                      <a:endParaRPr lang="cs-CZ" dirty="0"/>
                    </a:p>
                  </a:txBody>
                  <a:tcPr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motýl</a:t>
                      </a:r>
                      <a:endParaRPr lang="cs-CZ" dirty="0"/>
                    </a:p>
                  </a:txBody>
                  <a:tcPr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endParaRPr lang="cs-CZ" dirty="0"/>
                    </a:p>
                  </a:txBody>
                  <a:tcPr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smysl</a:t>
                      </a:r>
                    </a:p>
                  </a:txBody>
                  <a:tcPr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endParaRPr lang="cs-CZ" dirty="0"/>
                    </a:p>
                  </a:txBody>
                  <a:tcPr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obyvatel</a:t>
                      </a:r>
                      <a:endParaRPr lang="cs-CZ" dirty="0"/>
                    </a:p>
                  </a:txBody>
                  <a:tcPr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endParaRPr lang="cs-CZ" dirty="0"/>
                    </a:p>
                  </a:txBody>
                  <a:tcPr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pštros</a:t>
                      </a:r>
                      <a:endParaRPr lang="cs-CZ" dirty="0"/>
                    </a:p>
                  </a:txBody>
                  <a:tcPr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endParaRPr lang="cs-CZ" dirty="0"/>
                    </a:p>
                  </a:txBody>
                  <a:tcPr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vítěz</a:t>
                      </a:r>
                      <a:endParaRPr lang="cs-CZ" dirty="0"/>
                    </a:p>
                  </a:txBody>
                  <a:tcPr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endParaRPr lang="cs-CZ" dirty="0"/>
                    </a:p>
                  </a:txBody>
                  <a:tcPr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učitel</a:t>
                      </a:r>
                      <a:endParaRPr lang="cs-CZ" dirty="0"/>
                    </a:p>
                  </a:txBody>
                  <a:tcPr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endParaRPr lang="cs-CZ" dirty="0"/>
                    </a:p>
                  </a:txBody>
                  <a:tcPr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cíl</a:t>
                      </a:r>
                      <a:endParaRPr lang="cs-CZ" dirty="0"/>
                    </a:p>
                  </a:txBody>
                  <a:tcPr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endParaRPr lang="cs-CZ" dirty="0"/>
                    </a:p>
                  </a:txBody>
                  <a:tcPr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mráz</a:t>
                      </a:r>
                      <a:endParaRPr lang="cs-CZ" dirty="0"/>
                    </a:p>
                  </a:txBody>
                  <a:tcPr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endParaRPr lang="cs-CZ" dirty="0"/>
                    </a:p>
                  </a:txBody>
                  <a:tcPr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lev</a:t>
                      </a:r>
                      <a:endParaRPr lang="cs-CZ" dirty="0"/>
                    </a:p>
                  </a:txBody>
                  <a:tcPr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endParaRPr lang="cs-CZ" dirty="0"/>
                    </a:p>
                  </a:txBody>
                  <a:tcPr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mol</a:t>
                      </a:r>
                      <a:endParaRPr lang="cs-CZ" dirty="0"/>
                    </a:p>
                  </a:txBody>
                  <a:tcPr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endParaRPr lang="cs-CZ" dirty="0"/>
                    </a:p>
                  </a:txBody>
                  <a:tcPr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šakal</a:t>
                      </a:r>
                      <a:endParaRPr lang="cs-CZ" dirty="0"/>
                    </a:p>
                  </a:txBody>
                  <a:tcPr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endParaRPr lang="cs-CZ" dirty="0"/>
                    </a:p>
                  </a:txBody>
                  <a:tcPr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dopis</a:t>
                      </a:r>
                      <a:endParaRPr lang="cs-CZ" dirty="0"/>
                    </a:p>
                  </a:txBody>
                  <a:tcPr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endParaRPr lang="cs-CZ" dirty="0"/>
                    </a:p>
                  </a:txBody>
                  <a:tcPr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kos</a:t>
                      </a:r>
                      <a:endParaRPr lang="cs-CZ" dirty="0"/>
                    </a:p>
                  </a:txBody>
                  <a:tcPr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endParaRPr lang="cs-CZ" dirty="0"/>
                    </a:p>
                  </a:txBody>
                  <a:tcPr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3047148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00B0F0"/>
          </a:solidFill>
        </p:spPr>
        <p:txBody>
          <a:bodyPr>
            <a:normAutofit/>
          </a:bodyPr>
          <a:lstStyle/>
          <a:p>
            <a:r>
              <a:rPr lang="cs-CZ" sz="2000" dirty="0" smtClean="0"/>
              <a:t>Substantiva rodu mužského</a:t>
            </a:r>
            <a:br>
              <a:rPr lang="cs-CZ" sz="2000" dirty="0" smtClean="0"/>
            </a:br>
            <a:r>
              <a:rPr lang="cs-CZ" sz="2000" dirty="0" smtClean="0"/>
              <a:t>životnost - řešení</a:t>
            </a:r>
            <a:endParaRPr lang="cs-CZ" sz="2000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264355992"/>
              </p:ext>
            </p:extLst>
          </p:nvPr>
        </p:nvGraphicFramePr>
        <p:xfrm>
          <a:off x="1835696" y="1397000"/>
          <a:ext cx="5987008" cy="51917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522512"/>
                <a:gridCol w="1069776"/>
                <a:gridCol w="1152128"/>
                <a:gridCol w="1090464"/>
                <a:gridCol w="1152128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Substantivum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1.p. č.j.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2.p.  č.j.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4.p. č.j.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životnost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motýl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rgbClr val="00B050"/>
                          </a:solidFill>
                        </a:rPr>
                        <a:t>motýl</a:t>
                      </a:r>
                      <a:endParaRPr lang="cs-CZ" dirty="0">
                        <a:solidFill>
                          <a:srgbClr val="00B05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motýla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rgbClr val="0070C0"/>
                          </a:solidFill>
                        </a:rPr>
                        <a:t>motýla</a:t>
                      </a:r>
                      <a:endParaRPr lang="cs-CZ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životný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smysl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rgbClr val="00B050"/>
                          </a:solidFill>
                        </a:rPr>
                        <a:t>smysl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smyslu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rgbClr val="0070C0"/>
                          </a:solidFill>
                        </a:rPr>
                        <a:t>smysl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neživotný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obyvatel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rgbClr val="00B050"/>
                          </a:solidFill>
                        </a:rPr>
                        <a:t>obyvatel</a:t>
                      </a:r>
                      <a:endParaRPr lang="cs-CZ" dirty="0">
                        <a:solidFill>
                          <a:srgbClr val="00B05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obyvatele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rgbClr val="0070C0"/>
                          </a:solidFill>
                        </a:rPr>
                        <a:t>obyvatele</a:t>
                      </a:r>
                      <a:endParaRPr lang="cs-CZ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životný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pštros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rgbClr val="00B050"/>
                          </a:solidFill>
                        </a:rPr>
                        <a:t>pštros</a:t>
                      </a:r>
                      <a:endParaRPr lang="cs-CZ" dirty="0">
                        <a:solidFill>
                          <a:srgbClr val="00B05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pštrosa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rgbClr val="0070C0"/>
                          </a:solidFill>
                        </a:rPr>
                        <a:t>pštrosa</a:t>
                      </a:r>
                      <a:endParaRPr lang="cs-CZ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životný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vítěz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rgbClr val="00B050"/>
                          </a:solidFill>
                        </a:rPr>
                        <a:t>vítěz</a:t>
                      </a:r>
                      <a:endParaRPr lang="cs-CZ" dirty="0">
                        <a:solidFill>
                          <a:srgbClr val="00B05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vítěze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rgbClr val="0070C0"/>
                          </a:solidFill>
                        </a:rPr>
                        <a:t>vítěze</a:t>
                      </a:r>
                      <a:endParaRPr lang="cs-CZ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životný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učitel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rgbClr val="00B050"/>
                          </a:solidFill>
                        </a:rPr>
                        <a:t>učitel</a:t>
                      </a:r>
                      <a:endParaRPr lang="cs-CZ" dirty="0">
                        <a:solidFill>
                          <a:srgbClr val="00B05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učitele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rgbClr val="0070C0"/>
                          </a:solidFill>
                        </a:rPr>
                        <a:t>učitele</a:t>
                      </a:r>
                      <a:endParaRPr lang="cs-CZ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životný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cíl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rgbClr val="00B050"/>
                          </a:solidFill>
                        </a:rPr>
                        <a:t>cíl</a:t>
                      </a:r>
                      <a:endParaRPr lang="cs-CZ" dirty="0">
                        <a:solidFill>
                          <a:srgbClr val="00B05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cíle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rgbClr val="0070C0"/>
                          </a:solidFill>
                        </a:rPr>
                        <a:t>cíl</a:t>
                      </a:r>
                      <a:endParaRPr lang="cs-CZ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neživotný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mráz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rgbClr val="00B050"/>
                          </a:solidFill>
                        </a:rPr>
                        <a:t>mráz</a:t>
                      </a:r>
                      <a:endParaRPr lang="cs-CZ" dirty="0">
                        <a:solidFill>
                          <a:srgbClr val="00B05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mrazu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rgbClr val="0070C0"/>
                          </a:solidFill>
                        </a:rPr>
                        <a:t>mráz</a:t>
                      </a:r>
                      <a:endParaRPr lang="cs-CZ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neživotný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lev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rgbClr val="00B050"/>
                          </a:solidFill>
                        </a:rPr>
                        <a:t>lev</a:t>
                      </a:r>
                      <a:endParaRPr lang="cs-CZ" dirty="0">
                        <a:solidFill>
                          <a:srgbClr val="00B05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lva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rgbClr val="0070C0"/>
                          </a:solidFill>
                        </a:rPr>
                        <a:t>lva</a:t>
                      </a:r>
                      <a:endParaRPr lang="cs-CZ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životný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mol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rgbClr val="00B050"/>
                          </a:solidFill>
                        </a:rPr>
                        <a:t>mol</a:t>
                      </a:r>
                      <a:endParaRPr lang="cs-CZ" dirty="0">
                        <a:solidFill>
                          <a:srgbClr val="00B05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mola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rgbClr val="0070C0"/>
                          </a:solidFill>
                        </a:rPr>
                        <a:t>mola</a:t>
                      </a:r>
                      <a:endParaRPr lang="cs-CZ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životný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šakal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rgbClr val="00B050"/>
                          </a:solidFill>
                        </a:rPr>
                        <a:t>šakal</a:t>
                      </a:r>
                      <a:endParaRPr lang="cs-CZ" dirty="0">
                        <a:solidFill>
                          <a:srgbClr val="00B05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šakala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rgbClr val="0070C0"/>
                          </a:solidFill>
                        </a:rPr>
                        <a:t>šakala</a:t>
                      </a:r>
                      <a:endParaRPr lang="cs-CZ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životný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dopis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rgbClr val="00B050"/>
                          </a:solidFill>
                        </a:rPr>
                        <a:t>dopis</a:t>
                      </a:r>
                      <a:endParaRPr lang="cs-CZ" dirty="0">
                        <a:solidFill>
                          <a:srgbClr val="00B05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dopisu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rgbClr val="0070C0"/>
                          </a:solidFill>
                        </a:rPr>
                        <a:t>dopis</a:t>
                      </a:r>
                      <a:endParaRPr lang="cs-CZ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neživotný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kos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rgbClr val="00B050"/>
                          </a:solidFill>
                        </a:rPr>
                        <a:t>kos</a:t>
                      </a:r>
                      <a:endParaRPr lang="cs-CZ" dirty="0">
                        <a:solidFill>
                          <a:srgbClr val="00B05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kosa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rgbClr val="0070C0"/>
                          </a:solidFill>
                        </a:rPr>
                        <a:t>kosa</a:t>
                      </a:r>
                      <a:endParaRPr lang="cs-CZ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životný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3" name="Obdélník 2"/>
          <p:cNvSpPr/>
          <p:nvPr/>
        </p:nvSpPr>
        <p:spPr>
          <a:xfrm>
            <a:off x="9144000" y="4149080"/>
            <a:ext cx="45719" cy="144016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158811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graphicFrame>
        <p:nvGraphicFramePr>
          <p:cNvPr id="6" name="Zástupný symbol pro obsah 5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485074151"/>
              </p:ext>
            </p:extLst>
          </p:nvPr>
        </p:nvGraphicFramePr>
        <p:xfrm>
          <a:off x="482424" y="1666240"/>
          <a:ext cx="6583680" cy="51917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645920"/>
                <a:gridCol w="1645920"/>
                <a:gridCol w="1645920"/>
                <a:gridCol w="1645920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Substantivum</a:t>
                      </a:r>
                      <a:endParaRPr lang="cs-CZ" dirty="0"/>
                    </a:p>
                  </a:txBody>
                  <a:tcPr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1.p. č.j.</a:t>
                      </a:r>
                      <a:endParaRPr lang="cs-CZ" dirty="0"/>
                    </a:p>
                  </a:txBody>
                  <a:tcPr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2.p. č.j.</a:t>
                      </a:r>
                      <a:endParaRPr lang="cs-CZ" dirty="0"/>
                    </a:p>
                  </a:txBody>
                  <a:tcPr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vzor</a:t>
                      </a:r>
                      <a:endParaRPr lang="cs-CZ" dirty="0"/>
                    </a:p>
                  </a:txBody>
                  <a:tcPr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motýl</a:t>
                      </a:r>
                      <a:endParaRPr lang="cs-CZ" dirty="0"/>
                    </a:p>
                  </a:txBody>
                  <a:tcPr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smysl</a:t>
                      </a:r>
                    </a:p>
                  </a:txBody>
                  <a:tcPr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obyvatel</a:t>
                      </a:r>
                      <a:endParaRPr lang="cs-CZ" dirty="0"/>
                    </a:p>
                  </a:txBody>
                  <a:tcPr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pštros</a:t>
                      </a:r>
                      <a:endParaRPr lang="cs-CZ" dirty="0"/>
                    </a:p>
                  </a:txBody>
                  <a:tcPr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vítěz</a:t>
                      </a:r>
                      <a:endParaRPr lang="cs-CZ" dirty="0"/>
                    </a:p>
                  </a:txBody>
                  <a:tcPr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učitel</a:t>
                      </a:r>
                      <a:endParaRPr lang="cs-CZ" dirty="0"/>
                    </a:p>
                  </a:txBody>
                  <a:tcPr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cíl</a:t>
                      </a:r>
                      <a:endParaRPr lang="cs-CZ" dirty="0"/>
                    </a:p>
                  </a:txBody>
                  <a:tcPr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mráz</a:t>
                      </a:r>
                      <a:endParaRPr lang="cs-CZ" dirty="0"/>
                    </a:p>
                  </a:txBody>
                  <a:tcPr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lev</a:t>
                      </a:r>
                      <a:endParaRPr lang="cs-CZ" dirty="0"/>
                    </a:p>
                  </a:txBody>
                  <a:tcPr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mol</a:t>
                      </a:r>
                      <a:endParaRPr lang="cs-CZ" dirty="0"/>
                    </a:p>
                  </a:txBody>
                  <a:tcPr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šakal</a:t>
                      </a:r>
                      <a:endParaRPr lang="cs-CZ" dirty="0"/>
                    </a:p>
                  </a:txBody>
                  <a:tcPr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dopis</a:t>
                      </a:r>
                      <a:endParaRPr lang="cs-CZ" dirty="0"/>
                    </a:p>
                  </a:txBody>
                  <a:tcPr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kos</a:t>
                      </a:r>
                      <a:endParaRPr lang="cs-CZ" dirty="0"/>
                    </a:p>
                  </a:txBody>
                  <a:tcPr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</a:tbl>
          </a:graphicData>
        </a:graphic>
      </p:graphicFrame>
      <p:sp>
        <p:nvSpPr>
          <p:cNvPr id="4" name="Nadpis 1"/>
          <p:cNvSpPr txBox="1">
            <a:spLocks/>
          </p:cNvSpPr>
          <p:nvPr/>
        </p:nvSpPr>
        <p:spPr>
          <a:xfrm>
            <a:off x="457200" y="274638"/>
            <a:ext cx="8229600" cy="1143000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000" dirty="0" smtClean="0"/>
              <a:t>Substantiva rodu mužského</a:t>
            </a:r>
            <a:br>
              <a:rPr lang="cs-CZ" sz="2000" dirty="0" smtClean="0"/>
            </a:br>
            <a:r>
              <a:rPr lang="cs-CZ" sz="2000" dirty="0" smtClean="0"/>
              <a:t>vzory - procvičení</a:t>
            </a:r>
            <a:endParaRPr lang="cs-CZ" sz="2000" dirty="0"/>
          </a:p>
        </p:txBody>
      </p:sp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089959608"/>
              </p:ext>
            </p:extLst>
          </p:nvPr>
        </p:nvGraphicFramePr>
        <p:xfrm>
          <a:off x="7040880" y="1668616"/>
          <a:ext cx="1645920" cy="51917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645920"/>
              </a:tblGrid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řešení</a:t>
                      </a:r>
                      <a:endParaRPr lang="cs-CZ" dirty="0"/>
                    </a:p>
                  </a:txBody>
                  <a:tcPr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endParaRPr lang="cs-CZ" dirty="0"/>
                    </a:p>
                  </a:txBody>
                  <a:tcPr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endParaRPr lang="cs-CZ" dirty="0" smtClean="0"/>
                    </a:p>
                  </a:txBody>
                  <a:tcPr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endParaRPr lang="cs-CZ" dirty="0"/>
                    </a:p>
                  </a:txBody>
                  <a:tcPr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endParaRPr lang="cs-CZ" dirty="0"/>
                    </a:p>
                  </a:txBody>
                  <a:tcPr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endParaRPr lang="cs-CZ" dirty="0"/>
                    </a:p>
                  </a:txBody>
                  <a:tcPr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endParaRPr lang="cs-CZ" dirty="0"/>
                    </a:p>
                  </a:txBody>
                  <a:tcPr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endParaRPr lang="cs-CZ" dirty="0"/>
                    </a:p>
                  </a:txBody>
                  <a:tcPr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endParaRPr lang="cs-CZ" dirty="0"/>
                    </a:p>
                  </a:txBody>
                  <a:tcPr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endParaRPr lang="cs-CZ" dirty="0"/>
                    </a:p>
                  </a:txBody>
                  <a:tcPr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endParaRPr lang="cs-CZ" dirty="0"/>
                    </a:p>
                  </a:txBody>
                  <a:tcPr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endParaRPr lang="cs-CZ" dirty="0"/>
                    </a:p>
                  </a:txBody>
                  <a:tcPr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endParaRPr lang="cs-CZ" dirty="0"/>
                    </a:p>
                  </a:txBody>
                  <a:tcPr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endParaRPr lang="cs-CZ" dirty="0"/>
                    </a:p>
                  </a:txBody>
                  <a:tcPr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4580836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260648"/>
            <a:ext cx="8229600" cy="1143000"/>
          </a:xfrm>
          <a:solidFill>
            <a:srgbClr val="00B0F0"/>
          </a:solidFill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cs-CZ" sz="2000" dirty="0" smtClean="0"/>
              <a:t>Substantiva rodu mužského</a:t>
            </a:r>
            <a:br>
              <a:rPr lang="cs-CZ" sz="2000" dirty="0" smtClean="0"/>
            </a:br>
            <a:r>
              <a:rPr lang="cs-CZ" sz="2000" dirty="0" smtClean="0"/>
              <a:t>vzory - řešení</a:t>
            </a:r>
            <a:endParaRPr lang="cs-CZ" sz="2000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558928945"/>
              </p:ext>
            </p:extLst>
          </p:nvPr>
        </p:nvGraphicFramePr>
        <p:xfrm>
          <a:off x="2051720" y="1484784"/>
          <a:ext cx="4896544" cy="51917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645920"/>
                <a:gridCol w="1018376"/>
                <a:gridCol w="1224136"/>
                <a:gridCol w="1008112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Substantivum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1.p. č.j.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2.p. č.j.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vzor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motýl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rgbClr val="00B050"/>
                          </a:solidFill>
                        </a:rPr>
                        <a:t>motýl</a:t>
                      </a:r>
                      <a:endParaRPr lang="cs-CZ" dirty="0">
                        <a:solidFill>
                          <a:srgbClr val="00B05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motýla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pán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smysl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rgbClr val="00B050"/>
                          </a:solidFill>
                        </a:rPr>
                        <a:t>smysl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smyslu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hrad</a:t>
                      </a: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obyvatel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rgbClr val="00B050"/>
                          </a:solidFill>
                        </a:rPr>
                        <a:t>obyvatel</a:t>
                      </a:r>
                      <a:endParaRPr lang="cs-CZ" dirty="0">
                        <a:solidFill>
                          <a:srgbClr val="00B05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obyvatele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muž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pštros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rgbClr val="00B050"/>
                          </a:solidFill>
                        </a:rPr>
                        <a:t>pštros</a:t>
                      </a:r>
                      <a:endParaRPr lang="cs-CZ" dirty="0">
                        <a:solidFill>
                          <a:srgbClr val="00B05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pštrosa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pán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vítěz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rgbClr val="00B050"/>
                          </a:solidFill>
                        </a:rPr>
                        <a:t>vítěz</a:t>
                      </a:r>
                      <a:endParaRPr lang="cs-CZ" dirty="0">
                        <a:solidFill>
                          <a:srgbClr val="00B05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vítěze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muž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učitel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rgbClr val="00B050"/>
                          </a:solidFill>
                        </a:rPr>
                        <a:t>učitel</a:t>
                      </a:r>
                      <a:endParaRPr lang="cs-CZ" dirty="0">
                        <a:solidFill>
                          <a:srgbClr val="00B05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učitele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muž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cíl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rgbClr val="00B050"/>
                          </a:solidFill>
                        </a:rPr>
                        <a:t>cíl</a:t>
                      </a:r>
                      <a:endParaRPr lang="cs-CZ" dirty="0">
                        <a:solidFill>
                          <a:srgbClr val="00B05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cíle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stroj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mráz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rgbClr val="00B050"/>
                          </a:solidFill>
                        </a:rPr>
                        <a:t>mráz</a:t>
                      </a:r>
                      <a:endParaRPr lang="cs-CZ" dirty="0">
                        <a:solidFill>
                          <a:srgbClr val="00B05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mrazu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hrad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lev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rgbClr val="00B050"/>
                          </a:solidFill>
                        </a:rPr>
                        <a:t>lev</a:t>
                      </a:r>
                      <a:endParaRPr lang="cs-CZ" dirty="0">
                        <a:solidFill>
                          <a:srgbClr val="00B05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lva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pán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mol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rgbClr val="00B050"/>
                          </a:solidFill>
                        </a:rPr>
                        <a:t>mol</a:t>
                      </a:r>
                      <a:endParaRPr lang="cs-CZ" dirty="0">
                        <a:solidFill>
                          <a:srgbClr val="00B05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mola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pán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šakal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rgbClr val="00B050"/>
                          </a:solidFill>
                        </a:rPr>
                        <a:t>šakal</a:t>
                      </a:r>
                      <a:endParaRPr lang="cs-CZ" dirty="0">
                        <a:solidFill>
                          <a:srgbClr val="00B05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šakala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pán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dopis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rgbClr val="00B050"/>
                          </a:solidFill>
                        </a:rPr>
                        <a:t>dopis</a:t>
                      </a:r>
                      <a:endParaRPr lang="cs-CZ" dirty="0">
                        <a:solidFill>
                          <a:srgbClr val="00B05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dopisu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hrad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kos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rgbClr val="00B050"/>
                          </a:solidFill>
                        </a:rPr>
                        <a:t>kos</a:t>
                      </a:r>
                      <a:endParaRPr lang="cs-CZ" dirty="0">
                        <a:solidFill>
                          <a:srgbClr val="00B05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kosa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pán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7510612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cs-CZ" sz="2000" dirty="0" smtClean="0"/>
              <a:t>Substantiva rodu mužského </a:t>
            </a:r>
            <a:br>
              <a:rPr lang="cs-CZ" sz="2000" dirty="0" smtClean="0"/>
            </a:br>
            <a:r>
              <a:rPr lang="cs-CZ" sz="2000" dirty="0" smtClean="0"/>
              <a:t>číslo - procvičení</a:t>
            </a:r>
            <a:endParaRPr lang="cs-CZ" sz="2000" dirty="0"/>
          </a:p>
        </p:txBody>
      </p:sp>
      <p:graphicFrame>
        <p:nvGraphicFramePr>
          <p:cNvPr id="7" name="Zástupný symbol pro obsah 6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11182435"/>
              </p:ext>
            </p:extLst>
          </p:nvPr>
        </p:nvGraphicFramePr>
        <p:xfrm>
          <a:off x="457200" y="1600200"/>
          <a:ext cx="8229600" cy="44500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743200"/>
                <a:gridCol w="2743200"/>
                <a:gridCol w="2743200"/>
              </a:tblGrid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řešení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bratříčci, bratříčkové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kůň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králíci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holub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válečky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bílek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psi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tatínek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vojáci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bič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chlapci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8" name="Tabulka 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715951170"/>
              </p:ext>
            </p:extLst>
          </p:nvPr>
        </p:nvGraphicFramePr>
        <p:xfrm>
          <a:off x="457200" y="1600200"/>
          <a:ext cx="5410944" cy="44450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602632"/>
                <a:gridCol w="2808312"/>
              </a:tblGrid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Číslo jednotné - singulár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Číslo množné - plurál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bratříček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295032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koně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králík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holubi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váleček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bílky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pes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tatínkové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voják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biče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chlapec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9" name="Zkosené hrany 8"/>
          <p:cNvSpPr/>
          <p:nvPr/>
        </p:nvSpPr>
        <p:spPr>
          <a:xfrm>
            <a:off x="5915321" y="2054775"/>
            <a:ext cx="2689127" cy="4032448"/>
          </a:xfrm>
          <a:prstGeom prst="bevel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891319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60648"/>
            <a:ext cx="8229600" cy="1143000"/>
          </a:xfr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cs-CZ" sz="2000" dirty="0" smtClean="0"/>
              <a:t>Skloňování substantiv rodu mužského – procvičení 1</a:t>
            </a:r>
            <a:br>
              <a:rPr lang="cs-CZ" sz="2000" dirty="0" smtClean="0"/>
            </a:br>
            <a:r>
              <a:rPr lang="cs-CZ" sz="2000" dirty="0" smtClean="0"/>
              <a:t>(tvoř tvary)</a:t>
            </a:r>
            <a:endParaRPr lang="cs-CZ" sz="2000" dirty="0"/>
          </a:p>
        </p:txBody>
      </p:sp>
      <p:graphicFrame>
        <p:nvGraphicFramePr>
          <p:cNvPr id="7" name="Zástupný symbol pro obsah 6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009099331"/>
              </p:ext>
            </p:extLst>
          </p:nvPr>
        </p:nvGraphicFramePr>
        <p:xfrm>
          <a:off x="457200" y="1600200"/>
          <a:ext cx="4618856" cy="44500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314600"/>
                <a:gridCol w="2304256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Substantivum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1.pád plurál (č.mn.)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dopis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vůl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vůz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dub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kos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velitel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kotel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přítel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sob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rozhlas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vítěz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27696917"/>
              </p:ext>
            </p:extLst>
          </p:nvPr>
        </p:nvGraphicFramePr>
        <p:xfrm>
          <a:off x="5436096" y="1628800"/>
          <a:ext cx="3384376" cy="475252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384376"/>
              </a:tblGrid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1.pád plurál (č.mn.) řešení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dopisy ( hrady)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voli (páni)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vozy (hrady)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duby (hrady)</a:t>
                      </a: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kosi</a:t>
                      </a:r>
                      <a:r>
                        <a:rPr lang="cs-CZ" baseline="0" dirty="0" smtClean="0">
                          <a:solidFill>
                            <a:srgbClr val="FF0000"/>
                          </a:solidFill>
                        </a:rPr>
                        <a:t> </a:t>
                      </a:r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(páni)</a:t>
                      </a: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velitelé (muži – obyvatelé)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kotle (stroje)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přátelé (muži - obyvatelé)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sobi (páni)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rozhlasy (hrady)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  <a:tr h="673288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vítězi, vítězové  (muži – mužové)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5" name="Zkosené hrany 4"/>
          <p:cNvSpPr/>
          <p:nvPr/>
        </p:nvSpPr>
        <p:spPr>
          <a:xfrm>
            <a:off x="5436096" y="1628800"/>
            <a:ext cx="3168352" cy="4464496"/>
          </a:xfrm>
          <a:prstGeom prst="bevel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325878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 txBox="1">
            <a:spLocks/>
          </p:cNvSpPr>
          <p:nvPr/>
        </p:nvSpPr>
        <p:spPr>
          <a:xfrm>
            <a:off x="611560" y="116632"/>
            <a:ext cx="8229600" cy="1143000"/>
          </a:xfrm>
          <a:prstGeom prst="rect">
            <a:avLst/>
          </a:prstGeom>
          <a:solidFill>
            <a:schemeClr val="accent3"/>
          </a:solidFill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cs-CZ" sz="2000" dirty="0" smtClean="0"/>
          </a:p>
          <a:p>
            <a:r>
              <a:rPr lang="cs-CZ" sz="2000" dirty="0" smtClean="0"/>
              <a:t>Skloňování substantiv rodu mužského – procvičení 2</a:t>
            </a:r>
            <a:endParaRPr lang="cs-CZ" sz="2000" dirty="0"/>
          </a:p>
        </p:txBody>
      </p:sp>
      <p:graphicFrame>
        <p:nvGraphicFramePr>
          <p:cNvPr id="5" name="Zástupný symbol pro obsah 9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3501927123"/>
              </p:ext>
            </p:extLst>
          </p:nvPr>
        </p:nvGraphicFramePr>
        <p:xfrm>
          <a:off x="323528" y="1666240"/>
          <a:ext cx="7056784" cy="43891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625307"/>
                <a:gridCol w="2348747"/>
                <a:gridCol w="3082730"/>
              </a:tblGrid>
              <a:tr h="363101">
                <a:tc>
                  <a:txBody>
                    <a:bodyPr/>
                    <a:lstStyle/>
                    <a:p>
                      <a:r>
                        <a:rPr lang="cs-CZ" dirty="0" smtClean="0"/>
                        <a:t>Substantivum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7.pád  plurál (č.mn.)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7.pád  plurál (č.mn.)  řešení</a:t>
                      </a:r>
                    </a:p>
                  </a:txBody>
                  <a:tcPr/>
                </a:tc>
              </a:tr>
              <a:tr h="363101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dopis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rgbClr val="00B050"/>
                          </a:solidFill>
                        </a:rPr>
                        <a:t> dopisy (hrady)</a:t>
                      </a:r>
                      <a:endParaRPr lang="cs-CZ" dirty="0">
                        <a:solidFill>
                          <a:srgbClr val="00B050"/>
                        </a:solidFill>
                      </a:endParaRPr>
                    </a:p>
                  </a:txBody>
                  <a:tcPr/>
                </a:tc>
              </a:tr>
              <a:tr h="363101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vůl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rgbClr val="00B050"/>
                          </a:solidFill>
                        </a:rPr>
                        <a:t>voly (pány)</a:t>
                      </a:r>
                      <a:endParaRPr lang="cs-CZ" dirty="0">
                        <a:solidFill>
                          <a:srgbClr val="00B050"/>
                        </a:solidFill>
                      </a:endParaRPr>
                    </a:p>
                  </a:txBody>
                  <a:tcPr/>
                </a:tc>
              </a:tr>
              <a:tr h="363101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vůz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rgbClr val="00B050"/>
                          </a:solidFill>
                        </a:rPr>
                        <a:t>vozy (hrady)</a:t>
                      </a:r>
                      <a:endParaRPr lang="cs-CZ" dirty="0">
                        <a:solidFill>
                          <a:srgbClr val="00B050"/>
                        </a:solidFill>
                      </a:endParaRPr>
                    </a:p>
                  </a:txBody>
                  <a:tcPr/>
                </a:tc>
              </a:tr>
              <a:tr h="363101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dub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dirty="0" smtClean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>
                          <a:solidFill>
                            <a:srgbClr val="00B050"/>
                          </a:solidFill>
                        </a:rPr>
                        <a:t>duby (hrady)</a:t>
                      </a:r>
                    </a:p>
                  </a:txBody>
                  <a:tcPr/>
                </a:tc>
              </a:tr>
              <a:tr h="363101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kos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dirty="0" smtClean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>
                          <a:solidFill>
                            <a:srgbClr val="00B050"/>
                          </a:solidFill>
                        </a:rPr>
                        <a:t>kosy (pány)</a:t>
                      </a:r>
                    </a:p>
                  </a:txBody>
                  <a:tcPr/>
                </a:tc>
              </a:tr>
              <a:tr h="363101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velitel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>
                          <a:solidFill>
                            <a:srgbClr val="00B050"/>
                          </a:solidFill>
                        </a:rPr>
                        <a:t>veliteli  (muži)</a:t>
                      </a:r>
                    </a:p>
                  </a:txBody>
                  <a:tcPr/>
                </a:tc>
              </a:tr>
              <a:tr h="363101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kotel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rgbClr val="00B050"/>
                          </a:solidFill>
                        </a:rPr>
                        <a:t>kotli (stroji)</a:t>
                      </a:r>
                      <a:endParaRPr lang="cs-CZ" dirty="0">
                        <a:solidFill>
                          <a:srgbClr val="00B050"/>
                        </a:solidFill>
                      </a:endParaRPr>
                    </a:p>
                  </a:txBody>
                  <a:tcPr/>
                </a:tc>
              </a:tr>
              <a:tr h="363101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přítel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rgbClr val="00B050"/>
                          </a:solidFill>
                        </a:rPr>
                        <a:t>přáteli (muži)</a:t>
                      </a:r>
                      <a:endParaRPr lang="cs-CZ" dirty="0">
                        <a:solidFill>
                          <a:srgbClr val="00B050"/>
                        </a:solidFill>
                      </a:endParaRPr>
                    </a:p>
                  </a:txBody>
                  <a:tcPr/>
                </a:tc>
              </a:tr>
              <a:tr h="363101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sob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rgbClr val="00B050"/>
                          </a:solidFill>
                        </a:rPr>
                        <a:t>soby (pány)</a:t>
                      </a:r>
                      <a:endParaRPr lang="cs-CZ" dirty="0">
                        <a:solidFill>
                          <a:srgbClr val="00B050"/>
                        </a:solidFill>
                      </a:endParaRPr>
                    </a:p>
                  </a:txBody>
                  <a:tcPr/>
                </a:tc>
              </a:tr>
              <a:tr h="363101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rozhlas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rgbClr val="00B050"/>
                          </a:solidFill>
                        </a:rPr>
                        <a:t>rozhlasy</a:t>
                      </a:r>
                      <a:r>
                        <a:rPr lang="cs-CZ" baseline="0" dirty="0" smtClean="0">
                          <a:solidFill>
                            <a:srgbClr val="00B050"/>
                          </a:solidFill>
                        </a:rPr>
                        <a:t> (hrady)</a:t>
                      </a:r>
                      <a:endParaRPr lang="cs-CZ" dirty="0">
                        <a:solidFill>
                          <a:srgbClr val="00B050"/>
                        </a:solidFill>
                      </a:endParaRPr>
                    </a:p>
                  </a:txBody>
                  <a:tcPr/>
                </a:tc>
              </a:tr>
              <a:tr h="363101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vítěz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rgbClr val="00B050"/>
                          </a:solidFill>
                        </a:rPr>
                        <a:t>vítězi (muži)</a:t>
                      </a:r>
                      <a:endParaRPr lang="cs-CZ" dirty="0">
                        <a:solidFill>
                          <a:srgbClr val="00B050"/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2" name="Zkosené hrany 1"/>
          <p:cNvSpPr/>
          <p:nvPr/>
        </p:nvSpPr>
        <p:spPr>
          <a:xfrm>
            <a:off x="4355976" y="2132856"/>
            <a:ext cx="2448272" cy="3960440"/>
          </a:xfrm>
          <a:prstGeom prst="bevel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8155350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146557833"/>
              </p:ext>
            </p:extLst>
          </p:nvPr>
        </p:nvGraphicFramePr>
        <p:xfrm>
          <a:off x="457200" y="1600200"/>
          <a:ext cx="4546848" cy="44500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26568"/>
                <a:gridCol w="252028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Substantivum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6.pád plurál ( č.mn.)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vychovatel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ředitel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spisovatel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pytel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cvičitel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cíl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cestovatel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kašel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jetel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badatel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sklenář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4" name="Nadpis 1"/>
          <p:cNvSpPr>
            <a:spLocks noGrp="1"/>
          </p:cNvSpPr>
          <p:nvPr>
            <p:ph type="title"/>
          </p:nvPr>
        </p:nvSpPr>
        <p:spPr/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cs-CZ" sz="2000" dirty="0" smtClean="0"/>
              <a:t>Skloňování substantiv rodu mužského – procvičení 3</a:t>
            </a:r>
            <a:endParaRPr lang="cs-CZ" sz="2000" dirty="0"/>
          </a:p>
        </p:txBody>
      </p:sp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407015616"/>
              </p:ext>
            </p:extLst>
          </p:nvPr>
        </p:nvGraphicFramePr>
        <p:xfrm>
          <a:off x="5148064" y="1628800"/>
          <a:ext cx="2975992" cy="44500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975992"/>
              </a:tblGrid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6.pád plurál (č.mn.) řešení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o vychovatelích (mužích)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o ředitelích (mužích)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o spisovatelích (mužích)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o pytlích (strojích)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o cvičitelích (mužích)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o cíl</a:t>
                      </a:r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ech</a:t>
                      </a:r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 ( stroj</a:t>
                      </a:r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ích</a:t>
                      </a:r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)</a:t>
                      </a: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o cestovatelích (mužích)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o kašl</a:t>
                      </a:r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ech</a:t>
                      </a:r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 ( stroj</a:t>
                      </a:r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ích</a:t>
                      </a:r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 )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o jetel</a:t>
                      </a:r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ech</a:t>
                      </a:r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 ( stroj</a:t>
                      </a:r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ích</a:t>
                      </a:r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)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o badatelích (mužích)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o sklenářích ( mužích)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3" name="Zkosené hrany 2"/>
          <p:cNvSpPr/>
          <p:nvPr/>
        </p:nvSpPr>
        <p:spPr>
          <a:xfrm>
            <a:off x="5148064" y="2060848"/>
            <a:ext cx="2736304" cy="4032448"/>
          </a:xfrm>
          <a:prstGeom prst="bevel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955460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Zástupný symbol pro obsah 4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2821507458"/>
              </p:ext>
            </p:extLst>
          </p:nvPr>
        </p:nvGraphicFramePr>
        <p:xfrm>
          <a:off x="609600" y="1752600"/>
          <a:ext cx="4106416" cy="44500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586136"/>
                <a:gridCol w="252028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Substantivum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6.pád  singulár ( č.j.)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vychovatel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ředitel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spisovatel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pytel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cvičitel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krotitel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cestovatel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nepřítel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vítěz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badatel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jetel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5" name="Nadpis 1"/>
          <p:cNvSpPr txBox="1">
            <a:spLocks/>
          </p:cNvSpPr>
          <p:nvPr/>
        </p:nvSpPr>
        <p:spPr>
          <a:xfrm>
            <a:off x="609600" y="427038"/>
            <a:ext cx="8229600" cy="1143000"/>
          </a:xfrm>
          <a:prstGeom prst="rect">
            <a:avLst/>
          </a:prstGeom>
          <a:solidFill>
            <a:schemeClr val="accent3">
              <a:lumMod val="75000"/>
            </a:schemeClr>
          </a:solidFill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000" dirty="0" smtClean="0"/>
              <a:t>Skloňování substantiv rodu mužského – procvičení 4 (tvoř tvary)</a:t>
            </a:r>
            <a:endParaRPr lang="cs-CZ" sz="2000" dirty="0"/>
          </a:p>
        </p:txBody>
      </p: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754881"/>
              </p:ext>
            </p:extLst>
          </p:nvPr>
        </p:nvGraphicFramePr>
        <p:xfrm>
          <a:off x="5220072" y="1772816"/>
          <a:ext cx="2764904" cy="44500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764904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6.pád  singulár ( č.j.) řešení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o vychovateli (muži)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o řediteli (muži)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o spisovateli</a:t>
                      </a:r>
                      <a:r>
                        <a:rPr lang="cs-CZ" baseline="0" dirty="0" smtClean="0"/>
                        <a:t> (muži)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o pytli (stroji)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o cvičiteli (muži)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o krotiteli (muži)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o cestovateli (muži)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o nepříteli (muži)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o vítězi (muži)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o badateli (muži)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o jeteli (stroji)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6" name="Zkosené hrany 5"/>
          <p:cNvSpPr/>
          <p:nvPr/>
        </p:nvSpPr>
        <p:spPr>
          <a:xfrm>
            <a:off x="5220072" y="2204864"/>
            <a:ext cx="2664296" cy="4032448"/>
          </a:xfrm>
          <a:prstGeom prst="bevel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5995675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827584" y="1124744"/>
            <a:ext cx="7920880" cy="313932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Autor: Mgr. Danuše Manová</a:t>
            </a:r>
          </a:p>
          <a:p>
            <a:endParaRPr lang="cs-CZ" dirty="0"/>
          </a:p>
          <a:p>
            <a:r>
              <a:rPr lang="cs-CZ" dirty="0"/>
              <a:t>Škola: Základní škola a mateřská škola Liběšice, okres Louny, příspěvková            organizace</a:t>
            </a:r>
          </a:p>
          <a:p>
            <a:endParaRPr lang="cs-CZ" dirty="0"/>
          </a:p>
          <a:p>
            <a:r>
              <a:rPr lang="cs-CZ" dirty="0"/>
              <a:t>Zpracováno v programu Microsoft Office 2010</a:t>
            </a:r>
          </a:p>
          <a:p>
            <a:endParaRPr lang="cs-CZ" dirty="0"/>
          </a:p>
          <a:p>
            <a:endParaRPr lang="cs-CZ" dirty="0"/>
          </a:p>
          <a:p>
            <a:endParaRPr lang="cs-CZ" dirty="0"/>
          </a:p>
          <a:p>
            <a:endParaRPr lang="cs-CZ" dirty="0"/>
          </a:p>
          <a:p>
            <a:r>
              <a:rPr lang="cs-CZ" dirty="0"/>
              <a:t>Vytvořeno:  2011, upraveno 2013</a:t>
            </a:r>
          </a:p>
        </p:txBody>
      </p:sp>
    </p:spTree>
    <p:extLst>
      <p:ext uri="{BB962C8B-B14F-4D97-AF65-F5344CB8AC3E}">
        <p14:creationId xmlns:p14="http://schemas.microsoft.com/office/powerpoint/2010/main" val="1258279781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564</TotalTime>
  <Words>787</Words>
  <Application>Microsoft Office PowerPoint</Application>
  <PresentationFormat>Předvádění na obrazovce (4:3)</PresentationFormat>
  <Paragraphs>335</Paragraphs>
  <Slides>12</Slides>
  <Notes>10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systému Office</vt:lpstr>
      <vt:lpstr>VY_32_INOVACE_10_ Skloňování podstatných jmen rodu mužského</vt:lpstr>
      <vt:lpstr>Prezentace aplikace PowerPoint</vt:lpstr>
      <vt:lpstr>Substantiva rodu mužského životnost - procvičení</vt:lpstr>
      <vt:lpstr>Substantiva rodu mužského životnost - řešení</vt:lpstr>
      <vt:lpstr>Prezentace aplikace PowerPoint</vt:lpstr>
      <vt:lpstr>Substantiva rodu mužského vzory - řešení</vt:lpstr>
      <vt:lpstr>Substantiva rodu mužského  číslo - procvičení</vt:lpstr>
      <vt:lpstr>Skloňování substantiv rodu mužského – procvičení 1 (tvoř tvary)</vt:lpstr>
      <vt:lpstr>Prezentace aplikace PowerPoint</vt:lpstr>
      <vt:lpstr>Skloňování substantiv rodu mužského – procvičení 3</vt:lpstr>
      <vt:lpstr>Prezentace aplikace PowerPoint</vt:lpstr>
      <vt:lpstr>Prezentace aplikace PowerPoint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VLASTNIK</dc:creator>
  <cp:lastModifiedBy>VLASTNIK</cp:lastModifiedBy>
  <cp:revision>60</cp:revision>
  <dcterms:created xsi:type="dcterms:W3CDTF">2011-04-20T21:06:30Z</dcterms:created>
  <dcterms:modified xsi:type="dcterms:W3CDTF">2013-03-14T16:26:21Z</dcterms:modified>
</cp:coreProperties>
</file>