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8" r:id="rId2"/>
    <p:sldId id="272" r:id="rId3"/>
    <p:sldId id="270" r:id="rId4"/>
    <p:sldId id="260" r:id="rId5"/>
    <p:sldId id="262" r:id="rId6"/>
    <p:sldId id="271" r:id="rId7"/>
    <p:sldId id="266" r:id="rId8"/>
    <p:sldId id="268" r:id="rId9"/>
    <p:sldId id="27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0E7EB8-DF41-4F48-ACD2-0B9B9E5F4963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6F7A3F-5B4B-47B3-B07D-84DF8638BE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60256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Do sloupků doplň správné tvary. Pak z okna č.3 okopíruj postupně</a:t>
            </a:r>
            <a:r>
              <a:rPr lang="cs-CZ" baseline="0" dirty="0" smtClean="0"/>
              <a:t> sloupky s řešením a porovnej. Neukládej!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6F7A3F-5B4B-47B3-B07D-84DF8638BE6B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1114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 Z okna č.3 okopíruj postupně</a:t>
            </a:r>
            <a:r>
              <a:rPr lang="cs-CZ" baseline="0" dirty="0" smtClean="0"/>
              <a:t> sloupky s řešením a porovnej. Neukládej!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6F7A3F-5B4B-47B3-B07D-84DF8638BE6B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656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 klávesnice nebo perem doplň tvary. Pak odtáhni válec a porovnej řešení.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6F7A3F-5B4B-47B3-B07D-84DF8638BE6B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32306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 perem doplň tvary. Pak odtáhni válce a porovnej řešení.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6F7A3F-5B4B-47B3-B07D-84DF8638BE6B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91462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 perem doplň tvary. Pak odtáhni válec a porovnej řešení.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6F7A3F-5B4B-47B3-B07D-84DF8638BE6B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46838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 perem doplň tvary. Pak </a:t>
            </a:r>
            <a:r>
              <a:rPr lang="cs-CZ" smtClean="0"/>
              <a:t>odtáhni válce </a:t>
            </a:r>
            <a:r>
              <a:rPr lang="cs-CZ" dirty="0" smtClean="0"/>
              <a:t>a porovnej řešení.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6F7A3F-5B4B-47B3-B07D-84DF8638BE6B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95555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85800" y="3284984"/>
            <a:ext cx="7772400" cy="1470025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smtClean="0"/>
              <a:t>VY_32_INOVACE_11_ Skloňování podstatných jmen rodu ženského</a:t>
            </a:r>
            <a:endParaRPr lang="cs-CZ" sz="36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879276" y="2285583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73041" y="5157192"/>
            <a:ext cx="37246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Danuše Manová</a:t>
            </a:r>
            <a:endParaRPr lang="cs-CZ" sz="3200" dirty="0"/>
          </a:p>
        </p:txBody>
      </p:sp>
      <p:sp>
        <p:nvSpPr>
          <p:cNvPr id="8" name="TextovéPole 4"/>
          <p:cNvSpPr txBox="1"/>
          <p:nvPr/>
        </p:nvSpPr>
        <p:spPr>
          <a:xfrm>
            <a:off x="2123728" y="1916832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Jazyk a jazyková komunikace</a:t>
            </a:r>
          </a:p>
          <a:p>
            <a:pPr algn="ctr"/>
            <a:r>
              <a:rPr lang="cs-CZ" sz="3200" dirty="0" smtClean="0"/>
              <a:t>Český jazyk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17416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586825" y="1564516"/>
            <a:ext cx="565545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ANOTACE</a:t>
            </a:r>
          </a:p>
          <a:p>
            <a:pPr algn="ctr"/>
            <a:endParaRPr lang="cs-CZ" sz="2400" dirty="0"/>
          </a:p>
          <a:p>
            <a:pPr algn="ctr"/>
            <a:r>
              <a:rPr lang="cs-CZ" sz="2400" dirty="0" smtClean="0"/>
              <a:t>DUM </a:t>
            </a:r>
            <a:r>
              <a:rPr lang="cs-CZ" sz="2400" dirty="0" smtClean="0"/>
              <a:t>slouží k procvičování slovních druhů – </a:t>
            </a:r>
          </a:p>
          <a:p>
            <a:pPr algn="ctr"/>
            <a:r>
              <a:rPr lang="cs-CZ" sz="2400" dirty="0" smtClean="0"/>
              <a:t>podstatných jmen rodu ženského</a:t>
            </a:r>
          </a:p>
        </p:txBody>
      </p:sp>
    </p:spTree>
    <p:extLst>
      <p:ext uri="{BB962C8B-B14F-4D97-AF65-F5344CB8AC3E}">
        <p14:creationId xmlns:p14="http://schemas.microsoft.com/office/powerpoint/2010/main" val="2903173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Substantiva rodu ženského</a:t>
            </a:r>
            <a:br>
              <a:rPr lang="cs-CZ" sz="2000" dirty="0" smtClean="0"/>
            </a:br>
            <a:r>
              <a:rPr lang="cs-CZ" sz="2000" dirty="0" smtClean="0"/>
              <a:t>vzory - procvičení</a:t>
            </a:r>
            <a:endParaRPr lang="cs-CZ" sz="2000" dirty="0"/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0718920"/>
              </p:ext>
            </p:extLst>
          </p:nvPr>
        </p:nvGraphicFramePr>
        <p:xfrm>
          <a:off x="467544" y="1772816"/>
          <a:ext cx="8229600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Substantivum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vzor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řešení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železnice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lednička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vosa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houba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tabule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nesnáz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obuv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včela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větev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řeč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jedle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mísa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093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67544" y="305775"/>
            <a:ext cx="8229600" cy="11430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Substantiva rodu ženského</a:t>
            </a:r>
            <a:br>
              <a:rPr lang="cs-CZ" sz="2000" dirty="0" smtClean="0"/>
            </a:br>
            <a:r>
              <a:rPr lang="cs-CZ" sz="2000" dirty="0" smtClean="0"/>
              <a:t>vzory - řešení</a:t>
            </a:r>
            <a:endParaRPr lang="cs-CZ" sz="2000" dirty="0"/>
          </a:p>
        </p:txBody>
      </p:sp>
      <p:graphicFrame>
        <p:nvGraphicFramePr>
          <p:cNvPr id="5" name="Zástupný symbol pro obsah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01573745"/>
              </p:ext>
            </p:extLst>
          </p:nvPr>
        </p:nvGraphicFramePr>
        <p:xfrm>
          <a:off x="2051720" y="1755139"/>
          <a:ext cx="5544616" cy="509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1326976"/>
                <a:gridCol w="1296144"/>
                <a:gridCol w="86409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Substantivum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1.pád řešení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2.pád řešení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Vzor řešení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železnice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železnice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železnice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růže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lednička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lednička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ledničky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žena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vosa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vosa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vosy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žena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houba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houba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houby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žena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tabule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tabule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tabule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růže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nesnáz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nesnáz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nesnáze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píseň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obuv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obuv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obuvi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kost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včela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včela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včely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žena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větev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větev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větve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píseň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řeč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řeč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řeči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kost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jedle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jedle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jedle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růže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mísa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mísa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mísy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žena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8567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Substantiva rodu ženského</a:t>
            </a:r>
          </a:p>
          <a:p>
            <a:r>
              <a:rPr lang="cs-CZ" sz="2000" dirty="0" smtClean="0"/>
              <a:t>číslo - procvičení</a:t>
            </a:r>
            <a:endParaRPr lang="cs-CZ" sz="2000" dirty="0"/>
          </a:p>
        </p:txBody>
      </p:sp>
      <p:graphicFrame>
        <p:nvGraphicFramePr>
          <p:cNvPr id="3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02526244"/>
              </p:ext>
            </p:extLst>
          </p:nvPr>
        </p:nvGraphicFramePr>
        <p:xfrm>
          <a:off x="457200" y="1600200"/>
          <a:ext cx="5626968" cy="4445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6648"/>
                <a:gridCol w="2880320"/>
              </a:tblGrid>
              <a:tr h="31663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Číslo jednotné - singulár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Číslo množné - plurál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hvězda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košile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holubice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lampa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břízy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žula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budovy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káva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šťávy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lípa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5669497"/>
              </p:ext>
            </p:extLst>
          </p:nvPr>
        </p:nvGraphicFramePr>
        <p:xfrm>
          <a:off x="6228184" y="1628800"/>
          <a:ext cx="1574612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461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Číslo - řešení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hvězdy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košile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školy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holubice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lampy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bříza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žuly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budova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kávy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šťáva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lípa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Vývojový diagram: magnetický disk 8"/>
          <p:cNvSpPr/>
          <p:nvPr/>
        </p:nvSpPr>
        <p:spPr>
          <a:xfrm>
            <a:off x="6558138" y="1916832"/>
            <a:ext cx="1008112" cy="4248472"/>
          </a:xfrm>
          <a:prstGeom prst="flowChartMagneticDisk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4622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Skloňování substantiv rodu ženského – procvičení 1</a:t>
            </a:r>
            <a:br>
              <a:rPr lang="cs-CZ" sz="2000" dirty="0" smtClean="0"/>
            </a:br>
            <a:r>
              <a:rPr lang="cs-CZ" sz="2000" dirty="0" smtClean="0"/>
              <a:t>(tvoř tvary)</a:t>
            </a:r>
            <a:endParaRPr lang="cs-CZ" sz="20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0592189"/>
              </p:ext>
            </p:extLst>
          </p:nvPr>
        </p:nvGraphicFramePr>
        <p:xfrm>
          <a:off x="470527" y="1988840"/>
          <a:ext cx="6549745" cy="4719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639940"/>
                <a:gridCol w="1728192"/>
                <a:gridCol w="165761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Substantivum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2.pád singulár</a:t>
                      </a:r>
                    </a:p>
                    <a:p>
                      <a:r>
                        <a:rPr lang="cs-CZ" dirty="0" smtClean="0"/>
                        <a:t> ( č.j.)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7.pád  plurál (č.mn.)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2.pád singulár</a:t>
                      </a:r>
                    </a:p>
                    <a:p>
                      <a:pPr algn="ctr"/>
                      <a:r>
                        <a:rPr lang="cs-CZ" dirty="0" smtClean="0"/>
                        <a:t> ( č.j.)řešení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hlava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hlavy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skála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skály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velryba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velryby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košile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košile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bolest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bolesti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stavba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stavby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sláma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slámy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chvíle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chvíle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sovy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slíva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slívy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hůl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hole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6078114"/>
              </p:ext>
            </p:extLst>
          </p:nvPr>
        </p:nvGraphicFramePr>
        <p:xfrm>
          <a:off x="7020272" y="1988840"/>
          <a:ext cx="1823864" cy="4719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386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7.pád  plurál (č.mn.)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hlavami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skalami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velrybami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košilemi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bolestmi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stavbami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slámami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chvílemi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sovami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slívami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holemi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Vývojový diagram: magnetický disk 5"/>
          <p:cNvSpPr/>
          <p:nvPr/>
        </p:nvSpPr>
        <p:spPr>
          <a:xfrm>
            <a:off x="5478084" y="2627216"/>
            <a:ext cx="1440160" cy="4221088"/>
          </a:xfrm>
          <a:prstGeom prst="flowChartMagneticDisk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magnetický disk 6"/>
          <p:cNvSpPr/>
          <p:nvPr/>
        </p:nvSpPr>
        <p:spPr>
          <a:xfrm>
            <a:off x="7205600" y="2630056"/>
            <a:ext cx="1368152" cy="4221088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5943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Skloňování substantiv rodu ženského – procvičení 2(tvoř tvary)</a:t>
            </a:r>
            <a:endParaRPr lang="cs-CZ" sz="2000" dirty="0"/>
          </a:p>
        </p:txBody>
      </p:sp>
      <p:graphicFrame>
        <p:nvGraphicFramePr>
          <p:cNvPr id="3" name="Zástupný symbol pro obsah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26942068"/>
              </p:ext>
            </p:extLst>
          </p:nvPr>
        </p:nvGraphicFramePr>
        <p:xfrm>
          <a:off x="457200" y="1600200"/>
          <a:ext cx="4978896" cy="4719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2512"/>
                <a:gridCol w="1728192"/>
                <a:gridCol w="172819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Substantivum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6.p.  singulár (č.j.)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2.p. plurál (č.mn.)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hlava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skála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velryba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košile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bolest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stavba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sláma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chvíle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slíva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hůl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436647"/>
              </p:ext>
            </p:extLst>
          </p:nvPr>
        </p:nvGraphicFramePr>
        <p:xfrm>
          <a:off x="5580112" y="1628800"/>
          <a:ext cx="3264024" cy="4719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79848"/>
                <a:gridCol w="1584176"/>
              </a:tblGrid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6.p.  singulár (č.j.) řešení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2.p. plurál (č.mn.) řešení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hlavě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hlav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skále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skal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velrybě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velryb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košili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košil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bolesti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bolestí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stavbě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staveb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slámě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slam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chvíli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chvil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sově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sov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slívě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slív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holi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holí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Vývojový diagram: magnetický disk 4"/>
          <p:cNvSpPr/>
          <p:nvPr/>
        </p:nvSpPr>
        <p:spPr>
          <a:xfrm>
            <a:off x="5940152" y="2204864"/>
            <a:ext cx="1008112" cy="4320480"/>
          </a:xfrm>
          <a:prstGeom prst="flowChartMagneticDisk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magnetický disk 5"/>
          <p:cNvSpPr/>
          <p:nvPr/>
        </p:nvSpPr>
        <p:spPr>
          <a:xfrm>
            <a:off x="7576323" y="2204864"/>
            <a:ext cx="936104" cy="4320480"/>
          </a:xfrm>
          <a:prstGeom prst="flowChartMagneticDisk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6839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000" dirty="0" smtClean="0"/>
          </a:p>
          <a:p>
            <a:r>
              <a:rPr lang="cs-CZ" sz="2000" dirty="0" smtClean="0"/>
              <a:t>Skloňování substantiv rodu ženského – procvičení 3(tvoř tvary)</a:t>
            </a:r>
            <a:endParaRPr lang="cs-CZ" sz="2000" dirty="0"/>
          </a:p>
        </p:txBody>
      </p:sp>
      <p:graphicFrame>
        <p:nvGraphicFramePr>
          <p:cNvPr id="3" name="Zástupný symbol pro obsah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16244923"/>
              </p:ext>
            </p:extLst>
          </p:nvPr>
        </p:nvGraphicFramePr>
        <p:xfrm>
          <a:off x="467544" y="1628800"/>
          <a:ext cx="4392488" cy="4719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2512"/>
                <a:gridCol w="1440160"/>
                <a:gridCol w="142981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Substantivum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3.p.  singulár (j.č.)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6.p. plurál (č.mn.)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hlava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skála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velryba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košile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bolest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stavba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sláma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chvíle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slíva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hůl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413526"/>
              </p:ext>
            </p:extLst>
          </p:nvPr>
        </p:nvGraphicFramePr>
        <p:xfrm>
          <a:off x="5148064" y="1628800"/>
          <a:ext cx="3264024" cy="4719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35832"/>
                <a:gridCol w="172819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3.p.  singulár (j.č.) řešení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6.p. plurál (č.mn.)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hlavě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hlavách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skále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skalách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velrybě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velrybách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košili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košilích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bolesti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bolestech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stavbě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stavbách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slámě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slámách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chvíli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chvílích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sově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sovách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slívě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slívách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holi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holích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Vývojový diagram: magnetický disk 4"/>
          <p:cNvSpPr/>
          <p:nvPr/>
        </p:nvSpPr>
        <p:spPr>
          <a:xfrm>
            <a:off x="5292080" y="2276872"/>
            <a:ext cx="1296144" cy="4104456"/>
          </a:xfrm>
          <a:prstGeom prst="flowChartMagneticDisk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magnetický disk 5"/>
          <p:cNvSpPr/>
          <p:nvPr/>
        </p:nvSpPr>
        <p:spPr>
          <a:xfrm>
            <a:off x="6948264" y="2259259"/>
            <a:ext cx="1152128" cy="4104456"/>
          </a:xfrm>
          <a:prstGeom prst="flowChartMagneticDisk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273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124744"/>
            <a:ext cx="792088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Danuše Manová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          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Vytvořeno:  2011, upraveno 2013</a:t>
            </a:r>
          </a:p>
        </p:txBody>
      </p:sp>
    </p:spTree>
    <p:extLst>
      <p:ext uri="{BB962C8B-B14F-4D97-AF65-F5344CB8AC3E}">
        <p14:creationId xmlns:p14="http://schemas.microsoft.com/office/powerpoint/2010/main" val="4199062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229</TotalTime>
  <Words>506</Words>
  <Application>Microsoft Office PowerPoint</Application>
  <PresentationFormat>Předvádění na obrazovce (4:3)</PresentationFormat>
  <Paragraphs>248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Substantiva rodu ženského vzory - procvičení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VLASTNIK</cp:lastModifiedBy>
  <cp:revision>29</cp:revision>
  <dcterms:modified xsi:type="dcterms:W3CDTF">2013-03-14T16:38:12Z</dcterms:modified>
</cp:coreProperties>
</file>