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3" r:id="rId2"/>
    <p:sldId id="287" r:id="rId3"/>
    <p:sldId id="280" r:id="rId4"/>
    <p:sldId id="281" r:id="rId5"/>
    <p:sldId id="265" r:id="rId6"/>
    <p:sldId id="282" r:id="rId7"/>
    <p:sldId id="283" r:id="rId8"/>
    <p:sldId id="268" r:id="rId9"/>
    <p:sldId id="284" r:id="rId10"/>
    <p:sldId id="285" r:id="rId11"/>
    <p:sldId id="286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5C47"/>
    <a:srgbClr val="FF0000"/>
    <a:srgbClr val="FF9933"/>
    <a:srgbClr val="FF6600"/>
    <a:srgbClr val="BD5F4F"/>
    <a:srgbClr val="FF9999"/>
    <a:srgbClr val="99CC00"/>
    <a:srgbClr val="33CC33"/>
    <a:srgbClr val="99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066" autoAdjust="0"/>
  </p:normalViewPr>
  <p:slideViewPr>
    <p:cSldViewPr>
      <p:cViewPr varScale="1">
        <p:scale>
          <a:sx n="72" d="100"/>
          <a:sy n="72" d="100"/>
        </p:scale>
        <p:origin x="-148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D3AAD-F9F8-482B-BC98-FD686494DF8E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521EB6-5AD3-47A8-9747-D4CF1EEB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060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029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Přiřaď</a:t>
            </a:r>
            <a:r>
              <a:rPr lang="cs-CZ" baseline="0" dirty="0" smtClean="0"/>
              <a:t> správně zájmena.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9834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oranžové obdélníky s větami ke správnému číslu.</a:t>
            </a:r>
            <a:r>
              <a:rPr lang="cs-CZ" baseline="0" dirty="0" smtClean="0"/>
              <a:t>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186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obdélníky se slovesy do správných sloupečků podle časů.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5009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3359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</a:t>
            </a:r>
            <a:r>
              <a:rPr lang="cs-CZ" dirty="0" err="1" smtClean="0"/>
              <a:t>dopň</a:t>
            </a:r>
            <a:r>
              <a:rPr lang="cs-CZ" dirty="0" smtClean="0"/>
              <a:t> infinitiv.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9609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určité tvary. Pak odtáhni růžové rámečky a porovnej. Neukládej!.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0346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vytvoř všechny tvary</a:t>
            </a:r>
            <a:r>
              <a:rPr lang="cs-CZ" baseline="0" dirty="0" smtClean="0"/>
              <a:t> rozkazovacího způsobu. Pak odtáhni světlé obdélníky, ověř si správnost.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5572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Vzor: najedl bych se</a:t>
            </a:r>
            <a:r>
              <a:rPr lang="cs-CZ" baseline="0" dirty="0" smtClean="0"/>
              <a:t> nebo najedla bych se. Odtáhni světlé obdélníky a  ověř si správnost. </a:t>
            </a:r>
            <a:r>
              <a:rPr lang="cs-CZ" baseline="0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8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429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792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958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740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605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569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650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271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46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679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889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34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VY_32_INOVACE_13</a:t>
            </a:r>
            <a:r>
              <a:rPr lang="cs-CZ" sz="3600" smtClean="0"/>
              <a:t>_ Slovesa </a:t>
            </a:r>
            <a:r>
              <a:rPr lang="cs-CZ" sz="3600" dirty="0" smtClean="0"/>
              <a:t>– osoba, číslo, čas, způsob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  <p:sp>
        <p:nvSpPr>
          <p:cNvPr id="7" name="TextovéPole 4"/>
          <p:cNvSpPr txBox="1"/>
          <p:nvPr/>
        </p:nvSpPr>
        <p:spPr>
          <a:xfrm>
            <a:off x="2339752" y="1988840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8727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86825" y="1564516"/>
            <a:ext cx="56554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slovních druhů – </a:t>
            </a:r>
          </a:p>
          <a:p>
            <a:pPr algn="ctr"/>
            <a:r>
              <a:rPr lang="cs-CZ" sz="2400" dirty="0" smtClean="0"/>
              <a:t>sloves: osoba, číslo, čas a způsob</a:t>
            </a:r>
          </a:p>
        </p:txBody>
      </p:sp>
    </p:spTree>
    <p:extLst>
      <p:ext uri="{BB962C8B-B14F-4D97-AF65-F5344CB8AC3E}">
        <p14:creationId xmlns:p14="http://schemas.microsoft.com/office/powerpoint/2010/main" val="675147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Poznej slovesa a vybarvi 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Vozy se zastavily pod okny.</a:t>
            </a:r>
          </a:p>
          <a:p>
            <a:r>
              <a:rPr lang="cs-CZ" dirty="0" smtClean="0"/>
              <a:t>Pepík a Karel jedou na Zelený vrch.</a:t>
            </a:r>
          </a:p>
          <a:p>
            <a:r>
              <a:rPr lang="cs-CZ" dirty="0" smtClean="0"/>
              <a:t>Jezdci mají radost.</a:t>
            </a:r>
          </a:p>
          <a:p>
            <a:r>
              <a:rPr lang="cs-CZ" dirty="0" smtClean="0"/>
              <a:t>Po oddechu spustili motory a pokračovali </a:t>
            </a:r>
          </a:p>
          <a:p>
            <a:r>
              <a:rPr lang="cs-CZ" dirty="0" smtClean="0"/>
              <a:t>v jízdě.</a:t>
            </a:r>
          </a:p>
          <a:p>
            <a:r>
              <a:rPr lang="cs-CZ" dirty="0" smtClean="0"/>
              <a:t>U silnice byl potok, který přejedeme.</a:t>
            </a:r>
          </a:p>
          <a:p>
            <a:r>
              <a:rPr lang="cs-CZ" dirty="0" smtClean="0"/>
              <a:t>Lampy na ulicích svítily.</a:t>
            </a:r>
          </a:p>
          <a:p>
            <a:r>
              <a:rPr lang="cs-CZ" dirty="0" smtClean="0"/>
              <a:t>Sedím a sleduji film.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384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Slovesa – osoba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2743032"/>
              </p:ext>
            </p:extLst>
          </p:nvPr>
        </p:nvGraphicFramePr>
        <p:xfrm>
          <a:off x="6732240" y="1556792"/>
          <a:ext cx="1944216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Jsem kopal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budete mluvit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sedím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vozilo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jsi kopal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bude mluvit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jste kopali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jsem vozila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sedíš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budu mluvit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budou mluvit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čekají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5298037"/>
              </p:ext>
            </p:extLst>
          </p:nvPr>
        </p:nvGraphicFramePr>
        <p:xfrm>
          <a:off x="3203848" y="1556792"/>
          <a:ext cx="1895872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58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sedíme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kopali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kopala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budeš mluvit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sedíte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jsme čekali 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sedí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kopal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se radujeme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jsme kopali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hrajete 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budeme mluvit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0" name="Pětiúhelník 19"/>
          <p:cNvSpPr/>
          <p:nvPr/>
        </p:nvSpPr>
        <p:spPr>
          <a:xfrm>
            <a:off x="1695872" y="2882945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ona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1" name="Pětiúhelník 20"/>
          <p:cNvSpPr/>
          <p:nvPr/>
        </p:nvSpPr>
        <p:spPr>
          <a:xfrm>
            <a:off x="415109" y="3706655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ony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2" name="Pětiúhelník 21"/>
          <p:cNvSpPr/>
          <p:nvPr/>
        </p:nvSpPr>
        <p:spPr>
          <a:xfrm>
            <a:off x="1477776" y="4703607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oni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3" name="Pětiúhelník 22"/>
          <p:cNvSpPr/>
          <p:nvPr/>
        </p:nvSpPr>
        <p:spPr>
          <a:xfrm>
            <a:off x="1331640" y="1235867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my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4" name="Pětiúhelník 23"/>
          <p:cNvSpPr/>
          <p:nvPr/>
        </p:nvSpPr>
        <p:spPr>
          <a:xfrm>
            <a:off x="4427984" y="6328438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my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5" name="Pětiúhelník 24"/>
          <p:cNvSpPr/>
          <p:nvPr/>
        </p:nvSpPr>
        <p:spPr>
          <a:xfrm>
            <a:off x="467544" y="4548765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on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6" name="Pětiúhelník 25"/>
          <p:cNvSpPr/>
          <p:nvPr/>
        </p:nvSpPr>
        <p:spPr>
          <a:xfrm>
            <a:off x="503289" y="5673155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on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7" name="Pětiúhelník 26"/>
          <p:cNvSpPr/>
          <p:nvPr/>
        </p:nvSpPr>
        <p:spPr>
          <a:xfrm>
            <a:off x="467544" y="3052251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my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8" name="Pětiúhelník 27"/>
          <p:cNvSpPr/>
          <p:nvPr/>
        </p:nvSpPr>
        <p:spPr>
          <a:xfrm>
            <a:off x="6401433" y="6247420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9" name="Pětiúhelník 28"/>
          <p:cNvSpPr/>
          <p:nvPr/>
        </p:nvSpPr>
        <p:spPr>
          <a:xfrm>
            <a:off x="2486068" y="6293190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ty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0" name="Pětiúhelník 29"/>
          <p:cNvSpPr/>
          <p:nvPr/>
        </p:nvSpPr>
        <p:spPr>
          <a:xfrm>
            <a:off x="1517137" y="6325599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ona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1" name="Pětiúhelník 30"/>
          <p:cNvSpPr/>
          <p:nvPr/>
        </p:nvSpPr>
        <p:spPr>
          <a:xfrm>
            <a:off x="323528" y="2445545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oni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2" name="Pětiúhelník 31"/>
          <p:cNvSpPr/>
          <p:nvPr/>
        </p:nvSpPr>
        <p:spPr>
          <a:xfrm>
            <a:off x="467544" y="5095292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my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3" name="Pětiúhelník 32"/>
          <p:cNvSpPr/>
          <p:nvPr/>
        </p:nvSpPr>
        <p:spPr>
          <a:xfrm>
            <a:off x="323528" y="1903899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ono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4" name="Pětiúhelník 33"/>
          <p:cNvSpPr/>
          <p:nvPr/>
        </p:nvSpPr>
        <p:spPr>
          <a:xfrm>
            <a:off x="1517137" y="5375071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5" name="Pětiúhelník 34"/>
          <p:cNvSpPr/>
          <p:nvPr/>
        </p:nvSpPr>
        <p:spPr>
          <a:xfrm>
            <a:off x="5531905" y="6381328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ty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6" name="Pětiúhelník 35"/>
          <p:cNvSpPr/>
          <p:nvPr/>
        </p:nvSpPr>
        <p:spPr>
          <a:xfrm>
            <a:off x="1143573" y="2163180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7" name="Pětiúhelník 36"/>
          <p:cNvSpPr/>
          <p:nvPr/>
        </p:nvSpPr>
        <p:spPr>
          <a:xfrm>
            <a:off x="1197044" y="4280949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8" name="Pětiúhelník 37"/>
          <p:cNvSpPr/>
          <p:nvPr/>
        </p:nvSpPr>
        <p:spPr>
          <a:xfrm>
            <a:off x="3419872" y="6367689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9" name="Pětiúhelník 38"/>
          <p:cNvSpPr/>
          <p:nvPr/>
        </p:nvSpPr>
        <p:spPr>
          <a:xfrm>
            <a:off x="8385044" y="6325599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my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0" name="Pětiúhelník 39"/>
          <p:cNvSpPr/>
          <p:nvPr/>
        </p:nvSpPr>
        <p:spPr>
          <a:xfrm>
            <a:off x="7452320" y="6367689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1" name="Pětiúhelník 40"/>
          <p:cNvSpPr/>
          <p:nvPr/>
        </p:nvSpPr>
        <p:spPr>
          <a:xfrm>
            <a:off x="323528" y="1337802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2" name="Pětiúhelník 41"/>
          <p:cNvSpPr/>
          <p:nvPr/>
        </p:nvSpPr>
        <p:spPr>
          <a:xfrm>
            <a:off x="468580" y="6247420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3" name="Pětiúhelník 42"/>
          <p:cNvSpPr/>
          <p:nvPr/>
        </p:nvSpPr>
        <p:spPr>
          <a:xfrm>
            <a:off x="1287589" y="3438839"/>
            <a:ext cx="728464" cy="267816"/>
          </a:xfrm>
          <a:prstGeom prst="homePlat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ty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514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Slovesa - číslo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8082573"/>
              </p:ext>
            </p:extLst>
          </p:nvPr>
        </p:nvGraphicFramePr>
        <p:xfrm>
          <a:off x="2483768" y="1700808"/>
          <a:ext cx="4248472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2088232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Číslo jednotné - singulár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Číslo množné - plurál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7124257" y="2257289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Ty utíkáš.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92280" y="1448780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 se blíží.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4976" y="4148561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Ono brečelo.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092280" y="2617329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Ona pozorovala.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4976" y="4508601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Ony padaly.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65110" y="4062379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Oni pojedou.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050158" y="3702819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 skáčete.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655496" y="6498296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 píšeme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65110" y="4815630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Ty voláš.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51306" y="3401121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 lže.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092280" y="2977369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Já se dívám.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58989" y="3054870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Budu číst.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092280" y="1865547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Budeme plavat.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51306" y="1988840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Setmělo se.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065110" y="4455590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 zlobíte.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57808" y="3761161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 se nebojíme.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065110" y="3342779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Já se bojím.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779912" y="6497960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Ony nesou.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51306" y="2334790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Zpívali jsme.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874568" y="6498296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 křičel.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58989" y="2694830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Procházejí se.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51306" y="1628800"/>
            <a:ext cx="1872208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 navštěvujete.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180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- čas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760349"/>
              </p:ext>
            </p:extLst>
          </p:nvPr>
        </p:nvGraphicFramePr>
        <p:xfrm>
          <a:off x="375484" y="1232768"/>
          <a:ext cx="5915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1944216"/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minulý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přítomný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budoucí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Vývojový diagram: postup 5"/>
          <p:cNvSpPr/>
          <p:nvPr/>
        </p:nvSpPr>
        <p:spPr>
          <a:xfrm>
            <a:off x="6692198" y="1484784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putovali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6697396" y="3645024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čekáš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6695449" y="2780928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chrání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3471088" y="5117356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cvičí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>
            <a:off x="1590168" y="5117356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těhují 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1586917" y="5438144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vychovává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5375127" y="5726176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dopravuje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5374521" y="5410426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vysvětluje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7331553" y="6374809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myjí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335716" y="5467393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smažím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1558586" y="6380000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vyrobil jsi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1569107" y="6091968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narazili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3457663" y="6081965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foukal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ývojový diagram: postup 18"/>
          <p:cNvSpPr/>
          <p:nvPr/>
        </p:nvSpPr>
        <p:spPr>
          <a:xfrm>
            <a:off x="3471088" y="5759057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vznikalo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Vývojový diagram: postup 19"/>
          <p:cNvSpPr/>
          <p:nvPr/>
        </p:nvSpPr>
        <p:spPr>
          <a:xfrm>
            <a:off x="5380899" y="6041379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chroupalo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ývojový diagram: postup 20"/>
          <p:cNvSpPr/>
          <p:nvPr/>
        </p:nvSpPr>
        <p:spPr>
          <a:xfrm>
            <a:off x="3471088" y="5410426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oupila jsem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Vývojový diagram: postup 21"/>
          <p:cNvSpPr/>
          <p:nvPr/>
        </p:nvSpPr>
        <p:spPr>
          <a:xfrm>
            <a:off x="7317761" y="5122394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trvalo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Vývojový diagram: postup 22"/>
          <p:cNvSpPr/>
          <p:nvPr/>
        </p:nvSpPr>
        <p:spPr>
          <a:xfrm>
            <a:off x="6697396" y="4077072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nebudeš skládat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Vývojový diagram: postup 23"/>
          <p:cNvSpPr/>
          <p:nvPr/>
        </p:nvSpPr>
        <p:spPr>
          <a:xfrm>
            <a:off x="6697396" y="3212976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udeme mluvit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Vývojový diagram: postup 24"/>
          <p:cNvSpPr/>
          <p:nvPr/>
        </p:nvSpPr>
        <p:spPr>
          <a:xfrm>
            <a:off x="6656971" y="1916832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udeš psát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Vývojový diagram: postup 25"/>
          <p:cNvSpPr/>
          <p:nvPr/>
        </p:nvSpPr>
        <p:spPr>
          <a:xfrm>
            <a:off x="5390384" y="5085184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udou vařit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Vývojový diagram: postup 26"/>
          <p:cNvSpPr/>
          <p:nvPr/>
        </p:nvSpPr>
        <p:spPr>
          <a:xfrm>
            <a:off x="1569107" y="5803936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udete sypat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Vývojový diagram: postup 27"/>
          <p:cNvSpPr/>
          <p:nvPr/>
        </p:nvSpPr>
        <p:spPr>
          <a:xfrm>
            <a:off x="3471088" y="6374809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udu jíst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Vývojový diagram: postup 28"/>
          <p:cNvSpPr/>
          <p:nvPr/>
        </p:nvSpPr>
        <p:spPr>
          <a:xfrm>
            <a:off x="5390384" y="6374809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ude zpívat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Vývojový diagram: postup 29"/>
          <p:cNvSpPr/>
          <p:nvPr/>
        </p:nvSpPr>
        <p:spPr>
          <a:xfrm>
            <a:off x="7331553" y="6086777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udeme jíst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Vývojový diagram: postup 30"/>
          <p:cNvSpPr/>
          <p:nvPr/>
        </p:nvSpPr>
        <p:spPr>
          <a:xfrm>
            <a:off x="7331553" y="5798745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udeš  létat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Vývojový diagram: postup 31"/>
          <p:cNvSpPr/>
          <p:nvPr/>
        </p:nvSpPr>
        <p:spPr>
          <a:xfrm>
            <a:off x="6692198" y="2348880"/>
            <a:ext cx="1800200" cy="288032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akopl jsem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186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Vybarvi zvratná slovesa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Myjeme si ruce několikrát denně.</a:t>
            </a:r>
          </a:p>
          <a:p>
            <a:r>
              <a:rPr lang="cs-CZ" dirty="0" smtClean="0"/>
              <a:t>Pilot ovládá složité přístroje.</a:t>
            </a:r>
          </a:p>
          <a:p>
            <a:r>
              <a:rPr lang="cs-CZ" dirty="0" smtClean="0"/>
              <a:t>Konipasové potřásají dlouhými ocásky.</a:t>
            </a:r>
          </a:p>
          <a:p>
            <a:r>
              <a:rPr lang="cs-CZ" dirty="0" smtClean="0"/>
              <a:t>Čížkové se radí, co udělají.</a:t>
            </a:r>
          </a:p>
          <a:p>
            <a:r>
              <a:rPr lang="cs-CZ" dirty="0" smtClean="0"/>
              <a:t>Ztichnou a hned se rozkřičí.</a:t>
            </a:r>
          </a:p>
          <a:p>
            <a:r>
              <a:rPr lang="cs-CZ" dirty="0" smtClean="0"/>
              <a:t>Rozloučí se a hned se rozletí.</a:t>
            </a:r>
          </a:p>
          <a:p>
            <a:r>
              <a:rPr lang="cs-CZ" dirty="0" smtClean="0"/>
              <a:t>Navštěvuji školu v Liběšicích.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37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Slovesa - infinitiv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1733439"/>
              </p:ext>
            </p:extLst>
          </p:nvPr>
        </p:nvGraphicFramePr>
        <p:xfrm>
          <a:off x="2123728" y="1700808"/>
          <a:ext cx="490688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2632"/>
                <a:gridCol w="23042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infinitiv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dohodneme se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řešíš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pamatuješ si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ztrácí se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svačíme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spěchali jsme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těšíte</a:t>
                      </a:r>
                      <a:r>
                        <a:rPr lang="cs-CZ" baseline="0" dirty="0" smtClean="0"/>
                        <a:t> se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vzkazoval jsem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slibují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jez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poraď</a:t>
                      </a:r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CC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587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Slovesa - infinitiv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5920395"/>
              </p:ext>
            </p:extLst>
          </p:nvPr>
        </p:nvGraphicFramePr>
        <p:xfrm>
          <a:off x="683568" y="1484784"/>
          <a:ext cx="7848872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520"/>
                <a:gridCol w="2952328"/>
                <a:gridCol w="33020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Infinitiv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Zadání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Určitý</a:t>
                      </a:r>
                      <a:r>
                        <a:rPr lang="cs-CZ" baseline="0" dirty="0" smtClean="0"/>
                        <a:t> tvar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přemýšlet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3.os., č.mn., čas minulý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přemýšleli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utrácet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2.os., č</a:t>
                      </a:r>
                      <a:r>
                        <a:rPr lang="cs-CZ" baseline="0" dirty="0" smtClean="0"/>
                        <a:t>. j., čas přítomný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utrácíš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přicházet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1.os., č.j., čas přítomný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přicházím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vařit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2.os., č.mn., čas přítomný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vaříte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umět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3.os., č.mn., čas minulý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uměli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ležet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1.os., č.mn., čas budoucí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budeme ležet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šedivět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1.os., č.j., čas přítomný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šedivím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mlčet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3.os., č.mn., čas přítomný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mlčí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malovat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2.os., č.mn., čas budoucí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budete malovat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Vývojový diagram: postup 16"/>
          <p:cNvSpPr/>
          <p:nvPr/>
        </p:nvSpPr>
        <p:spPr>
          <a:xfrm>
            <a:off x="5220072" y="1916832"/>
            <a:ext cx="3240360" cy="360040"/>
          </a:xfrm>
          <a:prstGeom prst="flowChartProcess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5206156" y="2276872"/>
            <a:ext cx="3240360" cy="360040"/>
          </a:xfrm>
          <a:prstGeom prst="flowChartProcess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postup 18"/>
          <p:cNvSpPr/>
          <p:nvPr/>
        </p:nvSpPr>
        <p:spPr>
          <a:xfrm>
            <a:off x="5220072" y="2636912"/>
            <a:ext cx="3240360" cy="360040"/>
          </a:xfrm>
          <a:prstGeom prst="flowChartProcess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5212658" y="2996952"/>
            <a:ext cx="3240360" cy="360040"/>
          </a:xfrm>
          <a:prstGeom prst="flowChartProcess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stup 20"/>
          <p:cNvSpPr/>
          <p:nvPr/>
        </p:nvSpPr>
        <p:spPr>
          <a:xfrm>
            <a:off x="5207460" y="3356992"/>
            <a:ext cx="3240360" cy="360040"/>
          </a:xfrm>
          <a:prstGeom prst="flowChartProcess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postup 21"/>
          <p:cNvSpPr/>
          <p:nvPr/>
        </p:nvSpPr>
        <p:spPr>
          <a:xfrm>
            <a:off x="5212658" y="3717032"/>
            <a:ext cx="3240360" cy="360040"/>
          </a:xfrm>
          <a:prstGeom prst="flowChartProcess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5220072" y="4077072"/>
            <a:ext cx="3240360" cy="360040"/>
          </a:xfrm>
          <a:prstGeom prst="flowChartProcess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postup 23"/>
          <p:cNvSpPr/>
          <p:nvPr/>
        </p:nvSpPr>
        <p:spPr>
          <a:xfrm>
            <a:off x="5220072" y="4437112"/>
            <a:ext cx="3240360" cy="360040"/>
          </a:xfrm>
          <a:prstGeom prst="flowChartProcess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postup 24"/>
          <p:cNvSpPr/>
          <p:nvPr/>
        </p:nvSpPr>
        <p:spPr>
          <a:xfrm>
            <a:off x="5220072" y="4797152"/>
            <a:ext cx="3240360" cy="360040"/>
          </a:xfrm>
          <a:prstGeom prst="flowChartProcess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120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Slovesa - rozkazovací způsob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4590262"/>
              </p:ext>
            </p:extLst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infinitiv</a:t>
                      </a:r>
                      <a:endParaRPr lang="cs-CZ" dirty="0"/>
                    </a:p>
                  </a:txBody>
                  <a:tcPr>
                    <a:solidFill>
                      <a:srgbClr val="BD5F4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2.os., č.j.</a:t>
                      </a:r>
                      <a:endParaRPr lang="cs-CZ" dirty="0"/>
                    </a:p>
                  </a:txBody>
                  <a:tcPr>
                    <a:solidFill>
                      <a:srgbClr val="BD5F4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1.os.č.mn.</a:t>
                      </a:r>
                      <a:endParaRPr lang="cs-CZ" dirty="0"/>
                    </a:p>
                  </a:txBody>
                  <a:tcPr>
                    <a:solidFill>
                      <a:srgbClr val="BD5F4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2.os.č.mn.</a:t>
                      </a:r>
                      <a:endParaRPr lang="cs-CZ" dirty="0"/>
                    </a:p>
                  </a:txBody>
                  <a:tcPr>
                    <a:solidFill>
                      <a:srgbClr val="BD5F4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najíst se</a:t>
                      </a:r>
                      <a:endParaRPr lang="cs-CZ" dirty="0"/>
                    </a:p>
                  </a:txBody>
                  <a:tcPr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najez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najezme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najezte 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ušít</a:t>
                      </a:r>
                      <a:endParaRPr lang="cs-CZ" dirty="0"/>
                    </a:p>
                  </a:txBody>
                  <a:tcPr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ušij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ušijme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ušijte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povídat</a:t>
                      </a:r>
                      <a:endParaRPr lang="cs-CZ" dirty="0"/>
                    </a:p>
                  </a:txBody>
                  <a:tcPr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povídej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povídejme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povídejte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svačit</a:t>
                      </a:r>
                      <a:endParaRPr lang="cs-CZ" dirty="0"/>
                    </a:p>
                  </a:txBody>
                  <a:tcPr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svač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svačme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svačte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ptát se</a:t>
                      </a:r>
                      <a:endParaRPr lang="cs-CZ" dirty="0"/>
                    </a:p>
                  </a:txBody>
                  <a:tcPr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ptej se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ptejme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ptejte 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číst</a:t>
                      </a:r>
                      <a:endParaRPr lang="cs-CZ" dirty="0"/>
                    </a:p>
                  </a:txBody>
                  <a:tcPr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čtěme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čtěte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chránit</a:t>
                      </a:r>
                      <a:endParaRPr lang="cs-CZ" dirty="0"/>
                    </a:p>
                  </a:txBody>
                  <a:tcPr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chraň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chraňme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chraňte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loupat</a:t>
                      </a:r>
                      <a:endParaRPr lang="cs-CZ" dirty="0"/>
                    </a:p>
                  </a:txBody>
                  <a:tcPr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loupej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loupejme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loupejte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běžet</a:t>
                      </a:r>
                      <a:endParaRPr lang="cs-CZ" dirty="0"/>
                    </a:p>
                  </a:txBody>
                  <a:tcPr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běžme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běžte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Vývojový diagram: postup 13"/>
          <p:cNvSpPr/>
          <p:nvPr/>
        </p:nvSpPr>
        <p:spPr>
          <a:xfrm>
            <a:off x="2567680" y="2420199"/>
            <a:ext cx="6120680" cy="360040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ostup 14"/>
          <p:cNvSpPr/>
          <p:nvPr/>
        </p:nvSpPr>
        <p:spPr>
          <a:xfrm>
            <a:off x="2567680" y="2062594"/>
            <a:ext cx="6120680" cy="360040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postup 15"/>
          <p:cNvSpPr/>
          <p:nvPr/>
        </p:nvSpPr>
        <p:spPr>
          <a:xfrm>
            <a:off x="2567680" y="2797591"/>
            <a:ext cx="6120680" cy="360040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postup 18"/>
          <p:cNvSpPr/>
          <p:nvPr/>
        </p:nvSpPr>
        <p:spPr>
          <a:xfrm>
            <a:off x="2555776" y="3114629"/>
            <a:ext cx="6120680" cy="360040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2567680" y="3474669"/>
            <a:ext cx="6120680" cy="360040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stup 20"/>
          <p:cNvSpPr/>
          <p:nvPr/>
        </p:nvSpPr>
        <p:spPr>
          <a:xfrm>
            <a:off x="2563166" y="3834709"/>
            <a:ext cx="6120680" cy="360040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postup 21"/>
          <p:cNvSpPr/>
          <p:nvPr/>
        </p:nvSpPr>
        <p:spPr>
          <a:xfrm>
            <a:off x="2563166" y="4213114"/>
            <a:ext cx="6120680" cy="360040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2555776" y="4581128"/>
            <a:ext cx="6120680" cy="360040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postup 23"/>
          <p:cNvSpPr/>
          <p:nvPr/>
        </p:nvSpPr>
        <p:spPr>
          <a:xfrm>
            <a:off x="2555776" y="4941168"/>
            <a:ext cx="6120680" cy="360040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51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Slovesa – podmiňovací  způsob 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6128461"/>
              </p:ext>
            </p:extLst>
          </p:nvPr>
        </p:nvGraphicFramePr>
        <p:xfrm>
          <a:off x="1547664" y="1673520"/>
          <a:ext cx="583264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3343200"/>
                <a:gridCol w="216024"/>
                <a:gridCol w="2160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infinitiv</a:t>
                      </a:r>
                      <a:endParaRPr lang="cs-CZ" dirty="0"/>
                    </a:p>
                  </a:txBody>
                  <a:tcPr>
                    <a:solidFill>
                      <a:srgbClr val="BD5F4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1.os., č.j.</a:t>
                      </a:r>
                      <a:endParaRPr lang="cs-CZ" dirty="0"/>
                    </a:p>
                  </a:txBody>
                  <a:tcPr>
                    <a:solidFill>
                      <a:srgbClr val="BD5F4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BD5F4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BD5F4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najíst se</a:t>
                      </a:r>
                      <a:endParaRPr lang="cs-CZ" dirty="0"/>
                    </a:p>
                  </a:txBody>
                  <a:tcPr>
                    <a:solidFill>
                      <a:srgbClr val="C55C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najedl bych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ušít</a:t>
                      </a:r>
                      <a:endParaRPr lang="cs-CZ" dirty="0"/>
                    </a:p>
                  </a:txBody>
                  <a:tcPr>
                    <a:solidFill>
                      <a:srgbClr val="C55C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šil bych, ušila bych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povídat</a:t>
                      </a:r>
                      <a:endParaRPr lang="cs-CZ" dirty="0"/>
                    </a:p>
                  </a:txBody>
                  <a:tcPr>
                    <a:solidFill>
                      <a:srgbClr val="C55C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povídal bych, povídala bych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svačit</a:t>
                      </a:r>
                      <a:endParaRPr lang="cs-CZ" dirty="0"/>
                    </a:p>
                  </a:txBody>
                  <a:tcPr>
                    <a:solidFill>
                      <a:srgbClr val="C55C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svačil bych, svačila bych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ptát se</a:t>
                      </a:r>
                      <a:endParaRPr lang="cs-CZ" dirty="0"/>
                    </a:p>
                  </a:txBody>
                  <a:tcPr>
                    <a:solidFill>
                      <a:srgbClr val="C55C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ptal bych se, ptala bych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číst</a:t>
                      </a:r>
                      <a:endParaRPr lang="cs-CZ" dirty="0"/>
                    </a:p>
                  </a:txBody>
                  <a:tcPr>
                    <a:solidFill>
                      <a:srgbClr val="C55C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četl bych, četla bych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chránit</a:t>
                      </a:r>
                      <a:endParaRPr lang="cs-CZ" dirty="0"/>
                    </a:p>
                  </a:txBody>
                  <a:tcPr>
                    <a:solidFill>
                      <a:srgbClr val="C55C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chránil bych, chránila bych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loupat</a:t>
                      </a:r>
                      <a:endParaRPr lang="cs-CZ" dirty="0"/>
                    </a:p>
                  </a:txBody>
                  <a:tcPr>
                    <a:solidFill>
                      <a:srgbClr val="C55C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loupal bych, loupala bych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běžet</a:t>
                      </a:r>
                      <a:endParaRPr lang="cs-CZ" dirty="0"/>
                    </a:p>
                  </a:txBody>
                  <a:tcPr>
                    <a:solidFill>
                      <a:srgbClr val="C55C4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běžel bych, běžela bych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Vývojový diagram: postup 14"/>
          <p:cNvSpPr/>
          <p:nvPr/>
        </p:nvSpPr>
        <p:spPr>
          <a:xfrm>
            <a:off x="3617568" y="2467944"/>
            <a:ext cx="3744416" cy="36004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postup 15"/>
          <p:cNvSpPr/>
          <p:nvPr/>
        </p:nvSpPr>
        <p:spPr>
          <a:xfrm>
            <a:off x="3617568" y="2827984"/>
            <a:ext cx="3744416" cy="36004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postup 16"/>
          <p:cNvSpPr/>
          <p:nvPr/>
        </p:nvSpPr>
        <p:spPr>
          <a:xfrm>
            <a:off x="3617568" y="3177916"/>
            <a:ext cx="3744416" cy="36004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3624071" y="3563174"/>
            <a:ext cx="3744416" cy="36004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postup 18"/>
          <p:cNvSpPr/>
          <p:nvPr/>
        </p:nvSpPr>
        <p:spPr>
          <a:xfrm>
            <a:off x="3635896" y="3917429"/>
            <a:ext cx="3744416" cy="36004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3635896" y="4258036"/>
            <a:ext cx="3744416" cy="36004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stup 20"/>
          <p:cNvSpPr/>
          <p:nvPr/>
        </p:nvSpPr>
        <p:spPr>
          <a:xfrm>
            <a:off x="3635896" y="4618076"/>
            <a:ext cx="3744416" cy="36004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postup 21"/>
          <p:cNvSpPr/>
          <p:nvPr/>
        </p:nvSpPr>
        <p:spPr>
          <a:xfrm>
            <a:off x="3635896" y="5013176"/>
            <a:ext cx="3744416" cy="36004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3617568" y="2107904"/>
            <a:ext cx="3744416" cy="36004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421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27552972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867</TotalTime>
  <Words>691</Words>
  <Application>Microsoft Office PowerPoint</Application>
  <PresentationFormat>Předvádění na obrazovce (4:3)</PresentationFormat>
  <Paragraphs>266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VY_32_INOVACE_13_ Slovesa – osoba, číslo, čas, způsob</vt:lpstr>
      <vt:lpstr>Prezentace aplikace PowerPoint</vt:lpstr>
      <vt:lpstr>Poznej slovesa a vybarvi je</vt:lpstr>
      <vt:lpstr>Slovesa – osoba</vt:lpstr>
      <vt:lpstr>Slovesa - číslo</vt:lpstr>
      <vt:lpstr>Slovesa - čas</vt:lpstr>
      <vt:lpstr>Vybarvi zvratná slovesa</vt:lpstr>
      <vt:lpstr>Slovesa - infinitiv</vt:lpstr>
      <vt:lpstr>Slovesa - infinitiv</vt:lpstr>
      <vt:lpstr>Slovesa - rozkazovací způsob 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VLASTNIK</dc:creator>
  <cp:lastModifiedBy>VLASTNIK</cp:lastModifiedBy>
  <cp:revision>77</cp:revision>
  <dcterms:created xsi:type="dcterms:W3CDTF">2011-04-20T21:06:30Z</dcterms:created>
  <dcterms:modified xsi:type="dcterms:W3CDTF">2013-03-14T16:46:12Z</dcterms:modified>
</cp:coreProperties>
</file>