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8" r:id="rId4"/>
    <p:sldId id="272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490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77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80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579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932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155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287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90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37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1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524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F4227-643F-410B-BA5F-DADD84759A4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3C89C-D746-4546-8882-2F62D91FA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16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55776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83768" y="1124744"/>
            <a:ext cx="38666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729298"/>
              </p:ext>
            </p:extLst>
          </p:nvPr>
        </p:nvGraphicFramePr>
        <p:xfrm>
          <a:off x="1348760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Jednoduché stroje – páka II.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17.4.2011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Obsahuje úlohy na výpočet i na úvahu.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234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1605" y="2967335"/>
            <a:ext cx="7860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Jednoduché stroje - páka II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8036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Vyřešíš tuto úlohu?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4000" b="1" dirty="0" smtClean="0"/>
              <a:t> </a:t>
            </a:r>
            <a:r>
              <a:rPr lang="cs-CZ" sz="4800" b="1" dirty="0" smtClean="0"/>
              <a:t>V jaké vzdálenosti od osy musíme na páce působit silou 50 N, abychom udrželi v rovnováze těleso o hmotnosti 100kg ve vzdálenost 4 cm od osy?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   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</a:t>
            </a:r>
            <a:r>
              <a:rPr lang="cs-CZ" sz="4400" b="1" dirty="0" smtClean="0">
                <a:solidFill>
                  <a:srgbClr val="FF0000"/>
                </a:solidFill>
              </a:rPr>
              <a:t>Odpověz nejprve na tyto otázky</a:t>
            </a:r>
            <a:r>
              <a:rPr lang="cs-CZ" sz="4400" b="1" dirty="0" smtClean="0"/>
              <a:t>:  </a:t>
            </a:r>
          </a:p>
          <a:p>
            <a:pPr>
              <a:buNone/>
            </a:pPr>
            <a:r>
              <a:rPr lang="cs-CZ" sz="4800" b="1" dirty="0" smtClean="0"/>
              <a:t>a /  jakou silou je k Zemi přitahováno těleso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                              </a:t>
            </a:r>
          </a:p>
          <a:p>
            <a:pPr>
              <a:buNone/>
            </a:pPr>
            <a:r>
              <a:rPr lang="cs-CZ" sz="4400" b="1" dirty="0" smtClean="0"/>
              <a:t>b </a:t>
            </a:r>
            <a:r>
              <a:rPr lang="cs-CZ" sz="4800" b="1" dirty="0" smtClean="0"/>
              <a:t>/  jak daleko </a:t>
            </a:r>
            <a:r>
              <a:rPr lang="cs-CZ" sz="4400" b="1" dirty="0" smtClean="0"/>
              <a:t>/ v metrech / je těleso umístěno </a:t>
            </a:r>
            <a:r>
              <a:rPr lang="cs-CZ" sz="4800" b="1" dirty="0" smtClean="0"/>
              <a:t>od osy otáčení</a:t>
            </a:r>
          </a:p>
          <a:p>
            <a:pPr>
              <a:buNone/>
            </a:pPr>
            <a:r>
              <a:rPr lang="cs-CZ" sz="4800" b="1" dirty="0" smtClean="0"/>
              <a:t>                                                           </a:t>
            </a:r>
          </a:p>
          <a:p>
            <a:pPr>
              <a:buNone/>
            </a:pPr>
            <a:r>
              <a:rPr lang="cs-CZ" sz="4800" b="1" dirty="0" smtClean="0"/>
              <a:t>c /  je pravděpodobné, že síla působí ve větší vzdálenosti než</a:t>
            </a:r>
            <a:br>
              <a:rPr lang="cs-CZ" sz="4800" b="1" dirty="0" smtClean="0"/>
            </a:br>
            <a:r>
              <a:rPr lang="cs-CZ" sz="4800" b="1" dirty="0" smtClean="0"/>
              <a:t> 4 cm od osy otáčení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 </a:t>
            </a:r>
            <a:endParaRPr lang="cs-CZ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017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0948" y="1340768"/>
            <a:ext cx="8712968" cy="4524315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/>
              <a:t>V jaké vzdálenosti od osy musíme na páce působit silou 50 N, abychom udrželi v rovnováze těleso o hmotnosti 100kg </a:t>
            </a:r>
            <a:endParaRPr lang="cs-CZ" sz="2400" b="1" dirty="0" smtClean="0"/>
          </a:p>
          <a:p>
            <a:r>
              <a:rPr lang="cs-CZ" sz="2400" b="1" dirty="0" smtClean="0"/>
              <a:t>ve </a:t>
            </a:r>
            <a:r>
              <a:rPr lang="cs-CZ" sz="2400" b="1" dirty="0"/>
              <a:t>vzdálenosti 4 cm </a:t>
            </a:r>
            <a:r>
              <a:rPr lang="cs-CZ" sz="2400" b="1" dirty="0" smtClean="0"/>
              <a:t>od </a:t>
            </a:r>
            <a:r>
              <a:rPr lang="cs-CZ" sz="2400" b="1" dirty="0"/>
              <a:t>osy?</a:t>
            </a:r>
            <a:endParaRPr lang="cs-CZ" sz="2400" dirty="0"/>
          </a:p>
          <a:p>
            <a:pPr algn="ctr"/>
            <a:endParaRPr lang="cs-CZ" sz="2400" dirty="0"/>
          </a:p>
          <a:p>
            <a:r>
              <a:rPr lang="cs-CZ" sz="2400" dirty="0"/>
              <a:t>    </a:t>
            </a:r>
            <a:endParaRPr lang="cs-CZ" sz="2400" dirty="0" smtClean="0"/>
          </a:p>
          <a:p>
            <a:r>
              <a:rPr lang="cs-CZ" sz="2400" b="1" dirty="0" smtClean="0">
                <a:solidFill>
                  <a:srgbClr val="C00000"/>
                </a:solidFill>
              </a:rPr>
              <a:t>Udělej </a:t>
            </a:r>
            <a:r>
              <a:rPr lang="cs-CZ" sz="2400" b="1" dirty="0">
                <a:solidFill>
                  <a:srgbClr val="C00000"/>
                </a:solidFill>
              </a:rPr>
              <a:t>zápis           </a:t>
            </a:r>
            <a:r>
              <a:rPr lang="cs-CZ" sz="2400" b="1" dirty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dirty="0"/>
              <a:t>    </a:t>
            </a:r>
            <a:endParaRPr lang="cs-CZ" sz="2400" dirty="0" smtClean="0"/>
          </a:p>
          <a:p>
            <a:r>
              <a:rPr lang="cs-CZ" sz="2400" b="1" dirty="0" smtClean="0">
                <a:solidFill>
                  <a:srgbClr val="00B050"/>
                </a:solidFill>
              </a:rPr>
              <a:t>Napiš </a:t>
            </a:r>
            <a:r>
              <a:rPr lang="cs-CZ" sz="2400" b="1" dirty="0">
                <a:solidFill>
                  <a:srgbClr val="00B050"/>
                </a:solidFill>
              </a:rPr>
              <a:t>potřebný vzorec   </a:t>
            </a:r>
            <a:r>
              <a:rPr lang="cs-CZ" sz="2400" b="1" dirty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rgbClr val="00B050"/>
              </a:solidFill>
            </a:endParaRPr>
          </a:p>
          <a:p>
            <a:r>
              <a:rPr lang="cs-CZ" sz="2400" dirty="0"/>
              <a:t>    </a:t>
            </a:r>
            <a:endParaRPr lang="cs-CZ" sz="2400" dirty="0" smtClean="0"/>
          </a:p>
          <a:p>
            <a:r>
              <a:rPr lang="cs-CZ" sz="2400" b="1" dirty="0" smtClean="0">
                <a:solidFill>
                  <a:srgbClr val="002060"/>
                </a:solidFill>
              </a:rPr>
              <a:t>Proveď </a:t>
            </a:r>
            <a:r>
              <a:rPr lang="cs-CZ" sz="2400" b="1" dirty="0">
                <a:solidFill>
                  <a:srgbClr val="002060"/>
                </a:solidFill>
              </a:rPr>
              <a:t>výpočty  </a:t>
            </a:r>
            <a:r>
              <a:rPr lang="cs-CZ" sz="2400" b="1" dirty="0">
                <a:solidFill>
                  <a:srgbClr val="002060"/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dirty="0"/>
              <a:t>    </a:t>
            </a:r>
            <a:endParaRPr lang="cs-CZ" sz="2400" dirty="0" smtClean="0"/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Zformuluj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odpověď 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45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Řešení úlohy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28575"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a = ?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F = 50 N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m = 100 kg    G = 1000 N</a:t>
                </a:r>
                <a:endParaRPr lang="cs-CZ" b="1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b = 4 cm = 0,04 m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F . a = G . B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50 N . a = 1000 N . 0,04 m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002060"/>
                    </a:solidFill>
                  </a:rPr>
                  <a:t>a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𝟏𝟎𝟎𝟎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𝐍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𝟎𝟒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𝐦</m:t>
                        </m:r>
                      </m:num>
                      <m:den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𝟓𝟎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𝐍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002060"/>
                    </a:solidFill>
                  </a:rPr>
                  <a:t>a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</a:t>
                </a:r>
                <a:r>
                  <a:rPr lang="cs-CZ" b="1" u="sng" dirty="0" smtClean="0">
                    <a:solidFill>
                      <a:srgbClr val="002060"/>
                    </a:solidFill>
                  </a:rPr>
                  <a:t>0,8 m</a:t>
                </a:r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Na páce musíme působit silou ve vzdálenosti 0,8 m od osy otáčení.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38" t="-1874"/>
                </a:stretch>
              </a:blipFill>
              <a:ln w="28575"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207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792088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dirty="0"/>
              <a:t>Popřemýšlej a pak udělej náčrty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</a:t>
            </a:r>
            <a:r>
              <a:rPr lang="cs-CZ" sz="2200" b="1" dirty="0" smtClean="0"/>
              <a:t>V jaké vzdálenosti od osy musíme na páce působit silou 50 N,</a:t>
            </a:r>
          </a:p>
          <a:p>
            <a:pPr>
              <a:buNone/>
            </a:pPr>
            <a:r>
              <a:rPr lang="cs-CZ" sz="2200" b="1" dirty="0" smtClean="0"/>
              <a:t>  abychom udrželi  v rovnováze těleso o hmotnosti 100 kg</a:t>
            </a:r>
          </a:p>
          <a:p>
            <a:pPr>
              <a:buNone/>
            </a:pPr>
            <a:r>
              <a:rPr lang="cs-CZ" sz="2200" b="1" dirty="0"/>
              <a:t> </a:t>
            </a:r>
            <a:r>
              <a:rPr lang="cs-CZ" sz="2200" b="1" dirty="0" smtClean="0"/>
              <a:t> zavěšené ve vzdálenosti 4 cm od osy?</a:t>
            </a:r>
          </a:p>
          <a:p>
            <a:pPr>
              <a:buNone/>
            </a:pPr>
            <a:endParaRPr lang="cs-CZ" dirty="0" smtClean="0"/>
          </a:p>
          <a:p>
            <a:pPr lvl="0">
              <a:defRPr/>
            </a:pPr>
            <a:r>
              <a:rPr lang="cs-CZ" sz="2000" b="1" i="1" dirty="0"/>
              <a:t>Načrtni výše uvedenou situaci při použití jednozvratné páky</a:t>
            </a:r>
          </a:p>
          <a:p>
            <a:pPr lvl="0">
              <a:defRPr/>
            </a:pPr>
            <a:endParaRPr lang="cs-CZ" dirty="0"/>
          </a:p>
          <a:p>
            <a:pPr lvl="0">
              <a:defRPr/>
            </a:pPr>
            <a:r>
              <a:rPr lang="cs-CZ" sz="2000" b="1" i="1" dirty="0"/>
              <a:t>Použij pro tuto situaci páku dvojzvratnou</a:t>
            </a:r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5649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Náčrt situace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6165"/>
            <a:ext cx="8229600" cy="4631147"/>
          </a:xfr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Použití jednozvratné páky</a:t>
            </a:r>
          </a:p>
          <a:p>
            <a:pPr marL="0" indent="0">
              <a:buNone/>
            </a:pPr>
            <a:endParaRPr lang="cs-CZ" sz="2400" b="1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958104" y="3573016"/>
            <a:ext cx="5040560" cy="115212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>
            <a:off x="1886096" y="4725144"/>
            <a:ext cx="144016" cy="2520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Levá složená závorka 29"/>
          <p:cNvSpPr/>
          <p:nvPr/>
        </p:nvSpPr>
        <p:spPr>
          <a:xfrm rot="4589030">
            <a:off x="2062280" y="4288638"/>
            <a:ext cx="219107" cy="476662"/>
          </a:xfrm>
          <a:prstGeom prst="leftBrace">
            <a:avLst>
              <a:gd name="adj1" fmla="val 8333"/>
              <a:gd name="adj2" fmla="val 50779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á složená závorka 31"/>
          <p:cNvSpPr/>
          <p:nvPr/>
        </p:nvSpPr>
        <p:spPr>
          <a:xfrm rot="4657258">
            <a:off x="4335059" y="1706969"/>
            <a:ext cx="343580" cy="5177663"/>
          </a:xfrm>
          <a:prstGeom prst="rightBrace">
            <a:avLst>
              <a:gd name="adj1" fmla="val 23148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se šipkou 33"/>
          <p:cNvCxnSpPr/>
          <p:nvPr/>
        </p:nvCxnSpPr>
        <p:spPr>
          <a:xfrm flipH="1" flipV="1">
            <a:off x="6911647" y="3212976"/>
            <a:ext cx="60959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2429169" y="4581128"/>
            <a:ext cx="0" cy="165618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078137" y="4111134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434230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030112" y="586798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942126" y="299509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623584" y="442833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9906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Náčrt situace II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dirty="0" smtClean="0"/>
              <a:t>Použití dvojzvratné páky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051720" y="3212976"/>
            <a:ext cx="5328592" cy="7200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>
            <a:off x="3707904" y="3284984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 rot="16200000">
            <a:off x="5510090" y="1361643"/>
            <a:ext cx="208591" cy="3531856"/>
          </a:xfrm>
          <a:prstGeom prst="rightBrace">
            <a:avLst>
              <a:gd name="adj1" fmla="val 3881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 rot="16200000">
            <a:off x="3405568" y="2811804"/>
            <a:ext cx="177166" cy="662960"/>
          </a:xfrm>
          <a:prstGeom prst="rightBrace">
            <a:avLst>
              <a:gd name="adj1" fmla="val 43254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7380312" y="3231867"/>
            <a:ext cx="2" cy="5258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162671" y="3248980"/>
            <a:ext cx="0" cy="255628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163611" y="572009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338835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57155" y="265394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4911" y="2738745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61138" y="26762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8454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Víš proč?</a:t>
            </a:r>
            <a:endParaRPr lang="cs-CZ" sz="3200" b="1" dirty="0"/>
          </a:p>
        </p:txBody>
      </p:sp>
      <p:pic>
        <p:nvPicPr>
          <p:cNvPr id="2051" name="Picture 3" descr="C:\Documents and Settings\Jaroslava\Plocha\krejnůž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3096344" cy="1872208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roslava\Plocha\nůžky na plech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288032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1700808"/>
            <a:ext cx="491743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Pozorně si prohlédni oboje nůžky.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Proč mají nůžky na plech kratší břity než držadla?</a:t>
            </a:r>
          </a:p>
          <a:p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Proč je to u nůžek na papír právě opačně?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3290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Poraď</a:t>
            </a:r>
            <a:endParaRPr lang="cs-CZ" sz="3200" b="1" dirty="0"/>
          </a:p>
        </p:txBody>
      </p:sp>
      <p:pic>
        <p:nvPicPr>
          <p:cNvPr id="3079" name="Picture 7" descr="C:\Documents and Settings\Jaroslava\Local Settings\Temporary Internet Files\Content.IE5\PA3LHJ33\MC900250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2852738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ln w="1905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400" b="1" dirty="0" smtClean="0"/>
              <a:t>Jak si má zahradník rozložit náklad na kolečko?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3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Uvažuj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400" b="1" dirty="0" smtClean="0">
                <a:solidFill>
                  <a:srgbClr val="00B0F0"/>
                </a:solidFill>
              </a:rPr>
              <a:t>Na kterém zahradním kolečku je materiál vhodněji rozložen?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5" name="Picture 6" descr="C:\Documents and Settings\Jaroslava\Local Settings\Temporary Internet Files\Content.IE5\Y4L107MR\MC900296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0" y="3645024"/>
            <a:ext cx="2599853" cy="21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Jaroslava\Local Settings\Temporary Internet Files\Content.IE5\P19YNWIN\MC900250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2221117" cy="263606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77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1. díl. </a:t>
            </a:r>
            <a:r>
              <a:rPr lang="cs-CZ" sz="2000" b="1" dirty="0" smtClean="0"/>
              <a:t>1. vydání. Prometheus, 1992. ISBN 80-04-26025-X. s. 77</a:t>
            </a:r>
          </a:p>
          <a:p>
            <a:r>
              <a:rPr lang="cs-CZ" sz="2000" b="1" dirty="0" smtClean="0"/>
              <a:t>Použité </a:t>
            </a:r>
            <a:r>
              <a:rPr lang="cs-CZ" sz="2000" b="1" dirty="0"/>
              <a:t>obrázky: www.office.microsoft.com [online]. c2011 [cit. </a:t>
            </a:r>
            <a:r>
              <a:rPr lang="cs-CZ" sz="2000" b="1" dirty="0" smtClean="0"/>
              <a:t>2011-04-17]. </a:t>
            </a:r>
            <a:endParaRPr lang="cs-CZ" sz="2000" b="1" dirty="0"/>
          </a:p>
          <a:p>
            <a:r>
              <a:rPr lang="cs-CZ" sz="2000" b="1" dirty="0" smtClean="0"/>
              <a:t>Vlastní </a:t>
            </a:r>
            <a:r>
              <a:rPr lang="cs-CZ" sz="2000" b="1" dirty="0" smtClean="0"/>
              <a:t>fotografie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7909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409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Vyřešíš tuto úlohu?</vt:lpstr>
      <vt:lpstr>Prezentace aplikace PowerPoint</vt:lpstr>
      <vt:lpstr>Řešení úlohy</vt:lpstr>
      <vt:lpstr>Popřemýšlej a pak udělej náčrty </vt:lpstr>
      <vt:lpstr>Náčrt situace I</vt:lpstr>
      <vt:lpstr>Náčrt situace II</vt:lpstr>
      <vt:lpstr>Víš proč?</vt:lpstr>
      <vt:lpstr>Poraď</vt:lpstr>
      <vt:lpstr>Uvažuj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39</cp:revision>
  <dcterms:created xsi:type="dcterms:W3CDTF">2011-04-17T09:56:02Z</dcterms:created>
  <dcterms:modified xsi:type="dcterms:W3CDTF">2012-04-10T14:49:13Z</dcterms:modified>
</cp:coreProperties>
</file>