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73" r:id="rId2"/>
    <p:sldId id="289" r:id="rId3"/>
    <p:sldId id="280" r:id="rId4"/>
    <p:sldId id="281" r:id="rId5"/>
    <p:sldId id="282" r:id="rId6"/>
    <p:sldId id="283" r:id="rId7"/>
    <p:sldId id="284" r:id="rId8"/>
    <p:sldId id="285" r:id="rId9"/>
    <p:sldId id="287" r:id="rId10"/>
    <p:sldId id="286" r:id="rId11"/>
    <p:sldId id="28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99"/>
    <a:srgbClr val="D3FBA3"/>
    <a:srgbClr val="99CC00"/>
    <a:srgbClr val="33CC33"/>
    <a:srgbClr val="FF9933"/>
    <a:srgbClr val="C55C47"/>
    <a:srgbClr val="FF6600"/>
    <a:srgbClr val="FF0000"/>
    <a:srgbClr val="BD5F4F"/>
    <a:srgbClr val="9933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066" autoAdjust="0"/>
  </p:normalViewPr>
  <p:slideViewPr>
    <p:cSldViewPr>
      <p:cViewPr varScale="1">
        <p:scale>
          <a:sx n="72" d="100"/>
          <a:sy n="72" d="100"/>
        </p:scale>
        <p:origin x="-148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5D3AAD-F9F8-482B-BC98-FD686494DF8E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521EB6-5AD3-47A8-9747-D4CF1EEB922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8060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C0AD8-AA49-47DA-AFEF-324584D21FF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05466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Neukládej!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21EB6-5AD3-47A8-9747-D4CF1EEB922F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49642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Neukládej!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21EB6-5AD3-47A8-9747-D4CF1EEB922F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58990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Neukládej!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21EB6-5AD3-47A8-9747-D4CF1EEB922F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14790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Časovat můžeš v jednotném čísle v rodě mužském, ženském i středním. V množném čísle by se měnilo i–y, í-ý </a:t>
            </a:r>
            <a:r>
              <a:rPr lang="cs-CZ" baseline="0" dirty="0" smtClean="0"/>
              <a:t> v koncovce. Doplň perem nebo pomocí klávesnice. Pak zkontroluj pod obdélníky. Neukládej!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21EB6-5AD3-47A8-9747-D4CF1EEB922F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32521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baseline="0" dirty="0" smtClean="0"/>
              <a:t>Doplň perem nebo pomocí klávesnice. Pak odtáhni obdélníky a porovnej. Neukládej!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21EB6-5AD3-47A8-9747-D4CF1EEB922F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70039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aseline="0" dirty="0" smtClean="0"/>
              <a:t>Doplň perem nebo pomocí klávesnice. Pak odtáhni obdélníky a porovnej. Neukládej!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21EB6-5AD3-47A8-9747-D4CF1EEB922F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14064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aseline="0" dirty="0" smtClean="0"/>
              <a:t>Doplň perem nebo pomocí klávesnice. Pak odtáhni obdélníky a porovnej. Neukládej!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21EB6-5AD3-47A8-9747-D4CF1EEB922F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14064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Nezapomeň, že v přítomném čase mají</a:t>
            </a:r>
            <a:r>
              <a:rPr lang="cs-CZ" baseline="0" dirty="0" smtClean="0"/>
              <a:t> slovesa v koncovce i –í. Odtáhni pro </a:t>
            </a:r>
            <a:r>
              <a:rPr lang="cs-CZ" baseline="0" smtClean="0"/>
              <a:t>kontrolu modrý rámeček</a:t>
            </a:r>
            <a:r>
              <a:rPr lang="cs-CZ" baseline="0" dirty="0" smtClean="0"/>
              <a:t>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21EB6-5AD3-47A8-9747-D4CF1EEB922F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81705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3BBB0-169A-41F8-BCD3-9B087E1BE9AF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85638-6D65-4610-BAC5-9E856B457B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74299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3BBB0-169A-41F8-BCD3-9B087E1BE9AF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85638-6D65-4610-BAC5-9E856B457B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87929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3BBB0-169A-41F8-BCD3-9B087E1BE9AF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85638-6D65-4610-BAC5-9E856B457B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29584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3BBB0-169A-41F8-BCD3-9B087E1BE9AF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85638-6D65-4610-BAC5-9E856B457B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37409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3BBB0-169A-41F8-BCD3-9B087E1BE9AF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85638-6D65-4610-BAC5-9E856B457B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86058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3BBB0-169A-41F8-BCD3-9B087E1BE9AF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85638-6D65-4610-BAC5-9E856B457B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35696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3BBB0-169A-41F8-BCD3-9B087E1BE9AF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85638-6D65-4610-BAC5-9E856B457B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56508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3BBB0-169A-41F8-BCD3-9B087E1BE9AF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85638-6D65-4610-BAC5-9E856B457B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12710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3BBB0-169A-41F8-BCD3-9B087E1BE9AF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85638-6D65-4610-BAC5-9E856B457B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5465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3BBB0-169A-41F8-BCD3-9B087E1BE9AF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85638-6D65-4610-BAC5-9E856B457B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4679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3BBB0-169A-41F8-BCD3-9B087E1BE9AF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85638-6D65-4610-BAC5-9E856B457B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08899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83BBB0-169A-41F8-BCD3-9B087E1BE9AF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C85638-6D65-4610-BAC5-9E856B457B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8342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284984"/>
            <a:ext cx="7772400" cy="1470025"/>
          </a:xfrm>
        </p:spPr>
        <p:txBody>
          <a:bodyPr>
            <a:normAutofit/>
          </a:bodyPr>
          <a:lstStyle/>
          <a:p>
            <a:r>
              <a:rPr lang="cs-CZ" sz="3600" smtClean="0"/>
              <a:t>VY_32_INOVACE_14</a:t>
            </a:r>
            <a:r>
              <a:rPr lang="cs-CZ" sz="3600" dirty="0" smtClean="0"/>
              <a:t>_ Slovesa </a:t>
            </a:r>
            <a:r>
              <a:rPr lang="cs-CZ" sz="3600" smtClean="0"/>
              <a:t>- časování</a:t>
            </a:r>
            <a:endParaRPr lang="cs-CZ" sz="3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144" y="332656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879276" y="2285583"/>
            <a:ext cx="1847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873041" y="5157192"/>
            <a:ext cx="37246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Mgr. Danuše Manová</a:t>
            </a:r>
            <a:endParaRPr lang="cs-CZ" sz="3200" dirty="0"/>
          </a:p>
        </p:txBody>
      </p:sp>
      <p:sp>
        <p:nvSpPr>
          <p:cNvPr id="7" name="TextovéPole 4"/>
          <p:cNvSpPr txBox="1"/>
          <p:nvPr/>
        </p:nvSpPr>
        <p:spPr>
          <a:xfrm>
            <a:off x="2123728" y="2060848"/>
            <a:ext cx="491993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200" dirty="0" smtClean="0"/>
              <a:t>Jazyk a jazyková komunikace</a:t>
            </a:r>
          </a:p>
          <a:p>
            <a:pPr algn="ctr"/>
            <a:r>
              <a:rPr lang="cs-CZ" sz="3200" dirty="0" smtClean="0"/>
              <a:t>Český jazyk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487271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586825" y="1564516"/>
            <a:ext cx="565545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400" dirty="0" smtClean="0"/>
              <a:t>ANOTACE</a:t>
            </a:r>
          </a:p>
          <a:p>
            <a:pPr algn="ctr"/>
            <a:endParaRPr lang="cs-CZ" sz="2400" dirty="0"/>
          </a:p>
          <a:p>
            <a:pPr algn="ctr"/>
            <a:r>
              <a:rPr lang="cs-CZ" sz="2400" dirty="0" smtClean="0"/>
              <a:t>DUM </a:t>
            </a:r>
            <a:r>
              <a:rPr lang="cs-CZ" sz="2400" dirty="0" smtClean="0"/>
              <a:t>slouží k procvičování slovních druhů – </a:t>
            </a:r>
          </a:p>
          <a:p>
            <a:pPr algn="ctr"/>
            <a:r>
              <a:rPr lang="cs-CZ" sz="2400" dirty="0" smtClean="0"/>
              <a:t>slovesa: časování</a:t>
            </a:r>
          </a:p>
        </p:txBody>
      </p:sp>
    </p:spTree>
    <p:extLst>
      <p:ext uri="{BB962C8B-B14F-4D97-AF65-F5344CB8AC3E}">
        <p14:creationId xmlns:p14="http://schemas.microsoft.com/office/powerpoint/2010/main" val="3239917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Poznej slovesa v čase minulém a vybarvi je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Vozy se zastavily pod okny.</a:t>
            </a:r>
          </a:p>
          <a:p>
            <a:r>
              <a:rPr lang="cs-CZ" dirty="0" smtClean="0"/>
              <a:t>Pepík a Karel jedou na Zelený vrch.</a:t>
            </a:r>
          </a:p>
          <a:p>
            <a:r>
              <a:rPr lang="cs-CZ" dirty="0" smtClean="0"/>
              <a:t>Jezdci mají radost.</a:t>
            </a:r>
          </a:p>
          <a:p>
            <a:r>
              <a:rPr lang="cs-CZ" dirty="0" smtClean="0"/>
              <a:t>Po oddechu spustili motory a pokračovali </a:t>
            </a:r>
          </a:p>
          <a:p>
            <a:r>
              <a:rPr lang="cs-CZ" dirty="0" smtClean="0"/>
              <a:t>v jízdě.</a:t>
            </a:r>
          </a:p>
          <a:p>
            <a:r>
              <a:rPr lang="cs-CZ" dirty="0" smtClean="0"/>
              <a:t>U silnice byl potok, který přejedeme.</a:t>
            </a:r>
          </a:p>
          <a:p>
            <a:r>
              <a:rPr lang="cs-CZ" dirty="0" smtClean="0"/>
              <a:t>Lampy na ulicích svítily.</a:t>
            </a:r>
          </a:p>
          <a:p>
            <a:r>
              <a:rPr lang="cs-CZ" dirty="0" smtClean="0"/>
              <a:t>Sedím a sleduji film.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79384306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Konipasové se budou procházet kolem vody.</a:t>
            </a:r>
          </a:p>
          <a:p>
            <a:r>
              <a:rPr lang="cs-CZ" dirty="0" smtClean="0"/>
              <a:t>O hlavní přestávce svačíme.</a:t>
            </a:r>
          </a:p>
          <a:p>
            <a:r>
              <a:rPr lang="cs-CZ" dirty="0" smtClean="0"/>
              <a:t>Kdo přinesl do sběru nejvíc papíru?</a:t>
            </a:r>
          </a:p>
          <a:p>
            <a:r>
              <a:rPr lang="cs-CZ" dirty="0" smtClean="0"/>
              <a:t>Pod jabloní ležela zralá jablíčka.</a:t>
            </a:r>
          </a:p>
          <a:p>
            <a:r>
              <a:rPr lang="cs-CZ" dirty="0" smtClean="0"/>
              <a:t>Svědomití lidé nezahálejí.</a:t>
            </a:r>
          </a:p>
          <a:p>
            <a:r>
              <a:rPr lang="cs-CZ" dirty="0" smtClean="0"/>
              <a:t>V zimě přicházejí zvířata až k lidským obydlím.</a:t>
            </a:r>
          </a:p>
          <a:p>
            <a:r>
              <a:rPr lang="cs-CZ" dirty="0" smtClean="0"/>
              <a:t>Kamil píše seznam účastníků výletu.</a:t>
            </a:r>
          </a:p>
          <a:p>
            <a:r>
              <a:rPr lang="cs-CZ" dirty="0" smtClean="0"/>
              <a:t>Nekupujeme zajíce v pytli.</a:t>
            </a:r>
          </a:p>
          <a:p>
            <a:endParaRPr lang="cs-CZ" dirty="0"/>
          </a:p>
        </p:txBody>
      </p:sp>
      <p:sp>
        <p:nvSpPr>
          <p:cNvPr id="7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Poznej slovesa v čase přítomném a vybarvi je</a:t>
            </a:r>
            <a:endParaRPr lang="cs-CZ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1629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Lesy mlčí a stromy sklánějí větve pod tíhou sněhu.</a:t>
            </a:r>
          </a:p>
          <a:p>
            <a:r>
              <a:rPr lang="cs-CZ" dirty="0" smtClean="0"/>
              <a:t>Ptáci budou těžce shánět potravu.</a:t>
            </a:r>
          </a:p>
          <a:p>
            <a:r>
              <a:rPr lang="cs-CZ" dirty="0" smtClean="0"/>
              <a:t>Lidé jim budou sypat semínka.</a:t>
            </a:r>
          </a:p>
          <a:p>
            <a:r>
              <a:rPr lang="cs-CZ" dirty="0" smtClean="0"/>
              <a:t>Stáli jsme na výhodném místě.</a:t>
            </a:r>
          </a:p>
          <a:p>
            <a:r>
              <a:rPr lang="cs-CZ" dirty="0" smtClean="0"/>
              <a:t>Tanečnice se budou točit na místě.</a:t>
            </a:r>
          </a:p>
          <a:p>
            <a:r>
              <a:rPr lang="cs-CZ" dirty="0" smtClean="0"/>
              <a:t>Nebudeme házet odpadky do kamen.</a:t>
            </a:r>
          </a:p>
          <a:p>
            <a:r>
              <a:rPr lang="cs-CZ" dirty="0" smtClean="0"/>
              <a:t>Zvířata vycházejí ze svých úkrytů.</a:t>
            </a:r>
            <a:endParaRPr lang="cs-CZ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33CC33"/>
                </a:solidFill>
              </a:rPr>
              <a:t>Poznej slovesa v čase budoucím a vybarvi je</a:t>
            </a:r>
            <a:endParaRPr lang="cs-CZ" dirty="0">
              <a:solidFill>
                <a:srgbClr val="33CC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4963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Časuj slovesa v minulém čase</a:t>
            </a:r>
            <a:endParaRPr lang="cs-CZ" dirty="0"/>
          </a:p>
        </p:txBody>
      </p:sp>
      <p:graphicFrame>
        <p:nvGraphicFramePr>
          <p:cNvPr id="9" name="Zástupný symbol pro obsah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09919075"/>
              </p:ext>
            </p:extLst>
          </p:nvPr>
        </p:nvGraphicFramePr>
        <p:xfrm>
          <a:off x="457200" y="1600200"/>
          <a:ext cx="8229600" cy="51206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306488"/>
                <a:gridCol w="1656184"/>
                <a:gridCol w="1800200"/>
                <a:gridCol w="1728192"/>
                <a:gridCol w="1738536"/>
              </a:tblGrid>
              <a:tr h="370840"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Osoba, číslo </a:t>
                      </a:r>
                      <a:r>
                        <a:rPr lang="cs-CZ" b="0" dirty="0" err="1" smtClean="0">
                          <a:solidFill>
                            <a:schemeClr val="tx1"/>
                          </a:solidFill>
                        </a:rPr>
                        <a:t>jedn</a:t>
                      </a:r>
                      <a:r>
                        <a:rPr lang="cs-CZ" dirty="0" smtClean="0"/>
                        <a:t>.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nést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začít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kupovat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prosit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nesl jsem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začal jsem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kupoval jsem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prosil jsem</a:t>
                      </a:r>
                    </a:p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2.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nesl jsi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začal jsi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kupoval jsi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prosil jsi</a:t>
                      </a:r>
                    </a:p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3.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nesl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začal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kupoval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prosil</a:t>
                      </a:r>
                    </a:p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Osoba, číslo mn.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nesli</a:t>
                      </a:r>
                      <a:r>
                        <a:rPr lang="cs-CZ" baseline="0" dirty="0" smtClean="0"/>
                        <a:t> jsme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začali jsme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kupovali jsme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prosili jsme</a:t>
                      </a:r>
                    </a:p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2.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nesli jste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začali jste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kupovali jste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prosili jste</a:t>
                      </a:r>
                    </a:p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3.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nesli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začali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kupovali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prosili</a:t>
                      </a:r>
                    </a:p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Obdélník 2"/>
          <p:cNvSpPr/>
          <p:nvPr/>
        </p:nvSpPr>
        <p:spPr>
          <a:xfrm>
            <a:off x="1796326" y="2234018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1807630" y="2882090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3460373" y="2882090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3476295" y="3530162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1807630" y="3535553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3476295" y="2257636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1828895" y="4783193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1821406" y="5439551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1804189" y="6101468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3452510" y="4783193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3463814" y="5439551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5226906" y="4845484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3463814" y="6092398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5248672" y="5453396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5248672" y="6101468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6936258" y="6119920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6932876" y="5487997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6932876" y="4826503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5248672" y="3496072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/>
          <p:cNvSpPr/>
          <p:nvPr/>
        </p:nvSpPr>
        <p:spPr>
          <a:xfrm>
            <a:off x="6932876" y="3534544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5248672" y="2848000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délník 34"/>
          <p:cNvSpPr/>
          <p:nvPr/>
        </p:nvSpPr>
        <p:spPr>
          <a:xfrm>
            <a:off x="6932876" y="2905708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bdélník 35"/>
          <p:cNvSpPr/>
          <p:nvPr/>
        </p:nvSpPr>
        <p:spPr>
          <a:xfrm>
            <a:off x="5248672" y="2210878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délník 36"/>
          <p:cNvSpPr/>
          <p:nvPr/>
        </p:nvSpPr>
        <p:spPr>
          <a:xfrm>
            <a:off x="6932876" y="2238400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9962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446856" y="300934"/>
            <a:ext cx="8229600" cy="11430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/>
              <a:t>Časuj slovesa v přítomném čase </a:t>
            </a:r>
            <a:endParaRPr lang="cs-CZ" dirty="0"/>
          </a:p>
        </p:txBody>
      </p:sp>
      <p:graphicFrame>
        <p:nvGraphicFramePr>
          <p:cNvPr id="5" name="Zástupný symbol pro obsah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88117473"/>
              </p:ext>
            </p:extLst>
          </p:nvPr>
        </p:nvGraphicFramePr>
        <p:xfrm>
          <a:off x="457200" y="1600200"/>
          <a:ext cx="8229600" cy="51206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306488"/>
                <a:gridCol w="1656184"/>
                <a:gridCol w="1800200"/>
                <a:gridCol w="1800200"/>
                <a:gridCol w="1666528"/>
              </a:tblGrid>
              <a:tr h="370840"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Osoba, číslo </a:t>
                      </a:r>
                      <a:r>
                        <a:rPr lang="cs-CZ" b="0" dirty="0" err="1" smtClean="0">
                          <a:solidFill>
                            <a:schemeClr val="tx1"/>
                          </a:solidFill>
                        </a:rPr>
                        <a:t>jedn</a:t>
                      </a:r>
                      <a:r>
                        <a:rPr lang="cs-CZ" dirty="0" smtClean="0"/>
                        <a:t>.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brát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minout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mazat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trpět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1.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beru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minu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mažu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trpím</a:t>
                      </a:r>
                    </a:p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2.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bereš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mineš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mažeš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trpíš</a:t>
                      </a:r>
                    </a:p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3.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bere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mine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maže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trpí</a:t>
                      </a:r>
                    </a:p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Osoba, číslo mn.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1.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bereme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mineme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mažeme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trpíme</a:t>
                      </a:r>
                    </a:p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2.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berete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minete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mažete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trpíte</a:t>
                      </a:r>
                    </a:p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3.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berou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minou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mažou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trpí</a:t>
                      </a:r>
                    </a:p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0" name="Obdélník 9"/>
          <p:cNvSpPr/>
          <p:nvPr/>
        </p:nvSpPr>
        <p:spPr>
          <a:xfrm>
            <a:off x="1763688" y="2276872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1763688" y="2901326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3441068" y="2901326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3439049" y="3527435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1763688" y="3534485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3412933" y="2238400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1782865" y="4821698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1784884" y="5469770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1783904" y="6094898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3441068" y="4784294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3440088" y="5432366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3440088" y="6077154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5247505" y="4751243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5248672" y="5429082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5248672" y="6077154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7020272" y="6077154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7020272" y="5429082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7020272" y="4781010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7020272" y="3487786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7020272" y="2886472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7020272" y="2238400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5286898" y="3496072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5274417" y="2848000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/>
          <p:cNvSpPr/>
          <p:nvPr/>
        </p:nvSpPr>
        <p:spPr>
          <a:xfrm>
            <a:off x="5274417" y="2238400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3683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  <a:solidFill>
            <a:srgbClr val="99CC00"/>
          </a:solidFill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/>
              <a:t>Časuj slovesa v budoucím čase</a:t>
            </a:r>
            <a:endParaRPr lang="cs-CZ" dirty="0"/>
          </a:p>
        </p:txBody>
      </p:sp>
      <p:graphicFrame>
        <p:nvGraphicFramePr>
          <p:cNvPr id="3" name="Zástupný symbol pro obsah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13293037"/>
              </p:ext>
            </p:extLst>
          </p:nvPr>
        </p:nvGraphicFramePr>
        <p:xfrm>
          <a:off x="457200" y="1600200"/>
          <a:ext cx="8229600" cy="51206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306488"/>
                <a:gridCol w="1656184"/>
                <a:gridCol w="1800200"/>
                <a:gridCol w="1800200"/>
                <a:gridCol w="1666528"/>
              </a:tblGrid>
              <a:tr h="370840"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Osoba, číslo </a:t>
                      </a:r>
                      <a:r>
                        <a:rPr lang="cs-CZ" b="0" dirty="0" err="1" smtClean="0">
                          <a:solidFill>
                            <a:schemeClr val="tx1"/>
                          </a:solidFill>
                        </a:rPr>
                        <a:t>jedn</a:t>
                      </a:r>
                      <a:r>
                        <a:rPr lang="cs-CZ" dirty="0" smtClean="0"/>
                        <a:t>.</a:t>
                      </a:r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tisknout</a:t>
                      </a:r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sázet</a:t>
                      </a:r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krýt</a:t>
                      </a:r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péct</a:t>
                      </a:r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1.</a:t>
                      </a:r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budu tisknout</a:t>
                      </a:r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budu sázet</a:t>
                      </a:r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budu krýt</a:t>
                      </a:r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budu péct</a:t>
                      </a:r>
                    </a:p>
                    <a:p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2.</a:t>
                      </a:r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budeš tisknout</a:t>
                      </a:r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budeš sázet</a:t>
                      </a:r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budeš krýt</a:t>
                      </a:r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budeš péct</a:t>
                      </a:r>
                    </a:p>
                    <a:p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3.</a:t>
                      </a:r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bude tisknout</a:t>
                      </a:r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bude sázet</a:t>
                      </a:r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bude krýt</a:t>
                      </a:r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bude péct</a:t>
                      </a:r>
                    </a:p>
                    <a:p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Osoba, číslo mn.</a:t>
                      </a:r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1.</a:t>
                      </a:r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budeme tisknout</a:t>
                      </a:r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budeme</a:t>
                      </a:r>
                      <a:r>
                        <a:rPr lang="cs-CZ" baseline="0" dirty="0" smtClean="0"/>
                        <a:t> sázet</a:t>
                      </a:r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budeme krýt</a:t>
                      </a:r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budeme péct</a:t>
                      </a:r>
                    </a:p>
                    <a:p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2.</a:t>
                      </a:r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budete tisknout</a:t>
                      </a:r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budete sázet</a:t>
                      </a:r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budete krýt</a:t>
                      </a:r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budete péct</a:t>
                      </a:r>
                    </a:p>
                    <a:p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3.</a:t>
                      </a:r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budou tisknout</a:t>
                      </a:r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budou sázet</a:t>
                      </a:r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budou krýt</a:t>
                      </a:r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budou péct</a:t>
                      </a:r>
                    </a:p>
                    <a:p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</a:tr>
            </a:tbl>
          </a:graphicData>
        </a:graphic>
      </p:graphicFrame>
      <p:sp>
        <p:nvSpPr>
          <p:cNvPr id="9" name="Obdélník 8"/>
          <p:cNvSpPr/>
          <p:nvPr/>
        </p:nvSpPr>
        <p:spPr>
          <a:xfrm>
            <a:off x="1763688" y="2276872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3440088" y="2253057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1789689" y="2866813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3419747" y="2901129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1789689" y="3500198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3440088" y="3534544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1783904" y="4789843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1789689" y="5419757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1789689" y="6085987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3445873" y="4796441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3440088" y="5472300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3440088" y="6085987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5248672" y="4824228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5248672" y="5437915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5248672" y="6021288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7036145" y="6120372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7030616" y="5472300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7022625" y="4824228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5248672" y="3538867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5248672" y="2890795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5248672" y="2276872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7036145" y="3534544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7036145" y="2924944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7036145" y="2238400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626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  <a:solidFill>
            <a:srgbClr val="99CC00"/>
          </a:solidFill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/>
              <a:t>Časuj slovesa v budoucím čase</a:t>
            </a:r>
            <a:endParaRPr lang="cs-CZ" dirty="0"/>
          </a:p>
        </p:txBody>
      </p:sp>
      <p:graphicFrame>
        <p:nvGraphicFramePr>
          <p:cNvPr id="3" name="Zástupný symbol pro obsah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56061027"/>
              </p:ext>
            </p:extLst>
          </p:nvPr>
        </p:nvGraphicFramePr>
        <p:xfrm>
          <a:off x="457200" y="1600200"/>
          <a:ext cx="8229600" cy="51206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306488"/>
                <a:gridCol w="1656184"/>
                <a:gridCol w="1800200"/>
                <a:gridCol w="1800200"/>
                <a:gridCol w="1666528"/>
              </a:tblGrid>
              <a:tr h="370840"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Osoba, číslo </a:t>
                      </a:r>
                      <a:r>
                        <a:rPr lang="cs-CZ" b="0" dirty="0" err="1" smtClean="0">
                          <a:solidFill>
                            <a:schemeClr val="tx1"/>
                          </a:solidFill>
                        </a:rPr>
                        <a:t>jedn</a:t>
                      </a:r>
                      <a:r>
                        <a:rPr lang="cs-CZ" dirty="0" smtClean="0"/>
                        <a:t>.</a:t>
                      </a:r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tisknout</a:t>
                      </a:r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sázet</a:t>
                      </a:r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krýt</a:t>
                      </a:r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péct</a:t>
                      </a:r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1.</a:t>
                      </a:r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budu tisknout</a:t>
                      </a:r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budu sázet</a:t>
                      </a:r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budu krýt</a:t>
                      </a:r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budu péct</a:t>
                      </a:r>
                    </a:p>
                    <a:p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2.</a:t>
                      </a:r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budeš tisknout</a:t>
                      </a:r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budeš sázet</a:t>
                      </a:r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budeš krýt</a:t>
                      </a:r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budeš péct</a:t>
                      </a:r>
                    </a:p>
                    <a:p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3.</a:t>
                      </a:r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bude tisknout</a:t>
                      </a:r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bude sázet</a:t>
                      </a:r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bude krýt</a:t>
                      </a:r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bude péct</a:t>
                      </a:r>
                    </a:p>
                    <a:p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Osoba, číslo mn.</a:t>
                      </a:r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1.</a:t>
                      </a:r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budeme tisknout</a:t>
                      </a:r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budeme</a:t>
                      </a:r>
                      <a:r>
                        <a:rPr lang="cs-CZ" baseline="0" dirty="0" smtClean="0"/>
                        <a:t> sázet</a:t>
                      </a:r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budeme krýt</a:t>
                      </a:r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budeme péct</a:t>
                      </a:r>
                    </a:p>
                    <a:p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2.</a:t>
                      </a:r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budete tisknout</a:t>
                      </a:r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budete sázet</a:t>
                      </a:r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budete krýt</a:t>
                      </a:r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budete péct</a:t>
                      </a:r>
                    </a:p>
                    <a:p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3.</a:t>
                      </a:r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budou tisknout</a:t>
                      </a:r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budou sázet</a:t>
                      </a:r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budou krýt</a:t>
                      </a:r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budou péct</a:t>
                      </a:r>
                    </a:p>
                    <a:p>
                      <a:endParaRPr lang="cs-CZ" dirty="0"/>
                    </a:p>
                  </a:txBody>
                  <a:tcPr>
                    <a:solidFill>
                      <a:srgbClr val="99CC00"/>
                    </a:solidFill>
                  </a:tcPr>
                </a:tc>
              </a:tr>
            </a:tbl>
          </a:graphicData>
        </a:graphic>
      </p:graphicFrame>
      <p:sp>
        <p:nvSpPr>
          <p:cNvPr id="9" name="Obdélník 8"/>
          <p:cNvSpPr/>
          <p:nvPr/>
        </p:nvSpPr>
        <p:spPr>
          <a:xfrm>
            <a:off x="1763688" y="2276872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3440088" y="2253057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1789689" y="2866813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3419747" y="2901129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1789689" y="3500198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3440088" y="3534544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1783904" y="4789843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1789689" y="5419757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1789689" y="6085987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3445873" y="4796441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3440088" y="5472300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3440088" y="6085987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5248672" y="4824228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5248672" y="5437915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5248672" y="6021288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7036145" y="6120372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7030616" y="5472300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7022625" y="4824228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5248672" y="3538867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5248672" y="2890795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5248672" y="2276872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7036145" y="3534544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7036145" y="2924944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7036145" y="2238400"/>
            <a:ext cx="1656184" cy="648072"/>
          </a:xfrm>
          <a:prstGeom prst="rect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8884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 smtClean="0"/>
              <a:t>Doplň i – y, í - 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  <a:solidFill>
            <a:srgbClr val="FFFF00"/>
          </a:solidFill>
        </p:spPr>
        <p:txBody>
          <a:bodyPr>
            <a:normAutofit lnSpcReduction="10000"/>
          </a:bodyPr>
          <a:lstStyle/>
          <a:p>
            <a:r>
              <a:rPr lang="cs-CZ" dirty="0" smtClean="0"/>
              <a:t>O prázdninách se </a:t>
            </a:r>
            <a:r>
              <a:rPr lang="cs-CZ" dirty="0" err="1" smtClean="0"/>
              <a:t>probouz</a:t>
            </a:r>
            <a:r>
              <a:rPr lang="cs-CZ" dirty="0" smtClean="0"/>
              <a:t> _  Petr pozdě.</a:t>
            </a:r>
          </a:p>
          <a:p>
            <a:r>
              <a:rPr lang="cs-CZ" dirty="0" smtClean="0"/>
              <a:t>Na jaře </a:t>
            </a:r>
            <a:r>
              <a:rPr lang="cs-CZ" dirty="0" err="1" smtClean="0"/>
              <a:t>sáz</a:t>
            </a:r>
            <a:r>
              <a:rPr lang="cs-CZ" dirty="0" smtClean="0"/>
              <a:t>_  Lidka rajčata.</a:t>
            </a:r>
          </a:p>
          <a:p>
            <a:r>
              <a:rPr lang="cs-CZ" dirty="0" smtClean="0"/>
              <a:t>Pejsek pros_  o piškoty.</a:t>
            </a:r>
          </a:p>
          <a:p>
            <a:r>
              <a:rPr lang="cs-CZ" dirty="0" smtClean="0"/>
              <a:t>Při velkých deštích trp_  lidé záplavami.</a:t>
            </a:r>
          </a:p>
          <a:p>
            <a:r>
              <a:rPr lang="cs-CZ" dirty="0" smtClean="0"/>
              <a:t>Petra se </a:t>
            </a:r>
            <a:r>
              <a:rPr lang="cs-CZ" dirty="0" err="1" smtClean="0"/>
              <a:t>krášl</a:t>
            </a:r>
            <a:r>
              <a:rPr lang="cs-CZ" dirty="0" smtClean="0"/>
              <a:t>_ před zrcadlem.</a:t>
            </a:r>
          </a:p>
          <a:p>
            <a:r>
              <a:rPr lang="cs-CZ" dirty="0" smtClean="0"/>
              <a:t>Všichni žáci </a:t>
            </a:r>
            <a:r>
              <a:rPr lang="cs-CZ" dirty="0" err="1" smtClean="0"/>
              <a:t>kresl</a:t>
            </a:r>
            <a:r>
              <a:rPr lang="cs-CZ" dirty="0" smtClean="0"/>
              <a:t>_ .</a:t>
            </a:r>
          </a:p>
          <a:p>
            <a:r>
              <a:rPr lang="cs-CZ" dirty="0" smtClean="0"/>
              <a:t>Kdy se slav_ tvůj svátek?</a:t>
            </a:r>
          </a:p>
          <a:p>
            <a:r>
              <a:rPr lang="cs-CZ" dirty="0" smtClean="0"/>
              <a:t>V zatáčce se motorka hodně klop_ .</a:t>
            </a:r>
          </a:p>
          <a:p>
            <a:r>
              <a:rPr lang="cs-CZ" dirty="0" smtClean="0"/>
              <a:t>Řešení: všude je správné </a:t>
            </a:r>
            <a:r>
              <a:rPr lang="cs-CZ" dirty="0" smtClean="0">
                <a:solidFill>
                  <a:srgbClr val="FF0000"/>
                </a:solidFill>
              </a:rPr>
              <a:t>í. 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Vývojový diagram: alternativní postup 3"/>
          <p:cNvSpPr/>
          <p:nvPr/>
        </p:nvSpPr>
        <p:spPr>
          <a:xfrm>
            <a:off x="2123728" y="5877272"/>
            <a:ext cx="3168352" cy="576064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37757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27584" y="1124744"/>
            <a:ext cx="792088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Autor: Mgr. Danuše Manová</a:t>
            </a:r>
          </a:p>
          <a:p>
            <a:endParaRPr lang="cs-CZ" dirty="0"/>
          </a:p>
          <a:p>
            <a:r>
              <a:rPr lang="cs-CZ" dirty="0"/>
              <a:t>Škola: Základní škola a mateřská škola Liběšice, okres Louny, příspěvková            organizace</a:t>
            </a:r>
          </a:p>
          <a:p>
            <a:endParaRPr lang="cs-CZ" dirty="0"/>
          </a:p>
          <a:p>
            <a:r>
              <a:rPr lang="cs-CZ" dirty="0"/>
              <a:t>Zpracováno v programu Microsoft Office 2010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r>
              <a:rPr lang="cs-CZ" dirty="0"/>
              <a:t>Vytvořeno:  2011, upraveno 2013</a:t>
            </a:r>
          </a:p>
        </p:txBody>
      </p:sp>
    </p:spTree>
    <p:extLst>
      <p:ext uri="{BB962C8B-B14F-4D97-AF65-F5344CB8AC3E}">
        <p14:creationId xmlns:p14="http://schemas.microsoft.com/office/powerpoint/2010/main" val="275529727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1236</TotalTime>
  <Words>694</Words>
  <Application>Microsoft Office PowerPoint</Application>
  <PresentationFormat>Předvádění na obrazovce (4:3)</PresentationFormat>
  <Paragraphs>219</Paragraphs>
  <Slides>11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VY_32_INOVACE_14_ Slovesa - časování</vt:lpstr>
      <vt:lpstr>Prezentace aplikace PowerPoint</vt:lpstr>
      <vt:lpstr>Poznej slovesa v čase minulém a vybarvi je</vt:lpstr>
      <vt:lpstr>Poznej slovesa v čase přítomném a vybarvi je</vt:lpstr>
      <vt:lpstr>Poznej slovesa v čase budoucím a vybarvi je</vt:lpstr>
      <vt:lpstr>Časuj slovesa v minulém čase</vt:lpstr>
      <vt:lpstr>Prezentace aplikace PowerPoint</vt:lpstr>
      <vt:lpstr>Prezentace aplikace PowerPoint</vt:lpstr>
      <vt:lpstr>Prezentace aplikace PowerPoint</vt:lpstr>
      <vt:lpstr>Doplň i – y, í - ý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VLASTNIK</dc:creator>
  <cp:lastModifiedBy>VLASTNIK</cp:lastModifiedBy>
  <cp:revision>98</cp:revision>
  <dcterms:created xsi:type="dcterms:W3CDTF">2011-04-20T21:06:30Z</dcterms:created>
  <dcterms:modified xsi:type="dcterms:W3CDTF">2013-03-14T16:46:59Z</dcterms:modified>
</cp:coreProperties>
</file>