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3" r:id="rId2"/>
    <p:sldId id="280" r:id="rId3"/>
    <p:sldId id="274" r:id="rId4"/>
    <p:sldId id="275" r:id="rId5"/>
    <p:sldId id="276" r:id="rId6"/>
    <p:sldId id="277" r:id="rId7"/>
    <p:sldId id="278" r:id="rId8"/>
    <p:sldId id="279" r:id="rId9"/>
    <p:sldId id="28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616"/>
    <a:srgbClr val="F8B714"/>
    <a:srgbClr val="D714F8"/>
    <a:srgbClr val="33CC33"/>
    <a:srgbClr val="C34980"/>
    <a:srgbClr val="5AE22A"/>
    <a:srgbClr val="E1D82B"/>
    <a:srgbClr val="16D1F6"/>
    <a:srgbClr val="800080"/>
    <a:srgbClr val="D3FB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66" autoAdjust="0"/>
  </p:normalViewPr>
  <p:slideViewPr>
    <p:cSldViewPr>
      <p:cViewPr varScale="1">
        <p:scale>
          <a:sx n="72" d="100"/>
          <a:sy n="72" d="100"/>
        </p:scale>
        <p:origin x="-148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D3AAD-F9F8-482B-BC98-FD686494DF8E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21EB6-5AD3-47A8-9747-D4CF1EEB92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060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</a:t>
            </a:r>
            <a:r>
              <a:rPr lang="cs-CZ" baseline="0" dirty="0" smtClean="0"/>
              <a:t> nebo perem.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646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rámečky se slovy. Stejná barva rámečku je jedna věta.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716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Přetáhni rámečky se slovy. Stejná barva rámečku je jedna věta.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85976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D714F8"/>
                </a:solidFill>
              </a:rPr>
              <a:t>Přetáhni rámečky s druhy vět k větám. Neukládej!</a:t>
            </a:r>
            <a:endParaRPr lang="cs-CZ" dirty="0">
              <a:solidFill>
                <a:srgbClr val="D714F8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336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>
                <a:solidFill>
                  <a:srgbClr val="D714F8"/>
                </a:solidFill>
              </a:rPr>
              <a:t>Přetáhni rámečky k větám.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56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obdélníky</a:t>
            </a:r>
            <a:r>
              <a:rPr lang="cs-CZ" baseline="0" dirty="0" smtClean="0"/>
              <a:t> s větami do správných sloupečků. </a:t>
            </a:r>
            <a:r>
              <a:rPr lang="cs-CZ" baseline="0" smtClean="0"/>
              <a:t>Neukládej!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029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429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792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958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740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605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569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650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1271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46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467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889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34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smtClean="0"/>
              <a:t>VY_32_INOVACE_15</a:t>
            </a:r>
            <a:r>
              <a:rPr lang="cs-CZ" sz="3600" dirty="0" smtClean="0"/>
              <a:t>_ Skladba – druhy vět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  <p:sp>
        <p:nvSpPr>
          <p:cNvPr id="7" name="TextovéPole 4"/>
          <p:cNvSpPr txBox="1"/>
          <p:nvPr/>
        </p:nvSpPr>
        <p:spPr>
          <a:xfrm>
            <a:off x="2123728" y="1988840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Jazyk a jazyková komunikace</a:t>
            </a:r>
          </a:p>
          <a:p>
            <a:pPr algn="ctr"/>
            <a:r>
              <a:rPr lang="cs-CZ" sz="3200" dirty="0" smtClean="0"/>
              <a:t>Český jazyk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8727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70998" y="1564516"/>
            <a:ext cx="46871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ANOTACE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skladby –</a:t>
            </a:r>
          </a:p>
          <a:p>
            <a:pPr algn="ctr"/>
            <a:r>
              <a:rPr lang="cs-CZ" sz="2400" dirty="0" smtClean="0"/>
              <a:t>druhy vět</a:t>
            </a:r>
          </a:p>
        </p:txBody>
      </p:sp>
    </p:spTree>
    <p:extLst>
      <p:ext uri="{BB962C8B-B14F-4D97-AF65-F5344CB8AC3E}">
        <p14:creationId xmlns:p14="http://schemas.microsoft.com/office/powerpoint/2010/main" val="323991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Doplň znaménka na konci vět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Jak se jmenuje hlavní město naší republiky_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Řekni jméno hlavního města naší republiky_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Hlavní město naší republiky se jmenuje Praha_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Pojď sem_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Dýchej zhluboka_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Kéž bych nedostala rýmu_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Co dělala Eva o prázdninách_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Jak se máš_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02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800080"/>
                </a:solidFill>
              </a:rPr>
              <a:t>Vytvoř věty ze slov</a:t>
            </a:r>
            <a:endParaRPr lang="cs-CZ" b="1" dirty="0">
              <a:solidFill>
                <a:srgbClr val="80008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1520" y="3573016"/>
            <a:ext cx="1872208" cy="648072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Silnici?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020272" y="3573016"/>
            <a:ext cx="1872208" cy="648072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Umíte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04048" y="4104338"/>
            <a:ext cx="1872208" cy="648072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správně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909313" y="4000259"/>
            <a:ext cx="1872208" cy="648072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přecházet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11560" y="4428374"/>
            <a:ext cx="1872208" cy="648072"/>
          </a:xfrm>
          <a:prstGeom prst="rect">
            <a:avLst/>
          </a:prstGeom>
          <a:solidFill>
            <a:srgbClr val="16D1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silnici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718389" y="4937336"/>
            <a:ext cx="1872208" cy="648072"/>
          </a:xfrm>
          <a:prstGeom prst="rect">
            <a:avLst/>
          </a:prstGeom>
          <a:solidFill>
            <a:srgbClr val="16D1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jezdí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871608" y="5157192"/>
            <a:ext cx="1872208" cy="648072"/>
          </a:xfrm>
          <a:prstGeom prst="rect">
            <a:avLst/>
          </a:prstGeom>
          <a:solidFill>
            <a:srgbClr val="16D1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automobily.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7020272" y="5157192"/>
            <a:ext cx="1872208" cy="648072"/>
          </a:xfrm>
          <a:prstGeom prst="rect">
            <a:avLst/>
          </a:prstGeom>
          <a:solidFill>
            <a:srgbClr val="16D1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 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251520" y="5281972"/>
            <a:ext cx="1872208" cy="648072"/>
          </a:xfrm>
          <a:prstGeom prst="rect">
            <a:avLst/>
          </a:prstGeom>
          <a:solidFill>
            <a:srgbClr val="E1D8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velmi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691680" y="6157703"/>
            <a:ext cx="1872208" cy="648072"/>
          </a:xfrm>
          <a:prstGeom prst="rect">
            <a:avLst/>
          </a:prstGeom>
          <a:solidFill>
            <a:srgbClr val="E1D8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jezdí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935504" y="5959890"/>
            <a:ext cx="1872208" cy="648072"/>
          </a:xfrm>
          <a:prstGeom prst="rect">
            <a:avLst/>
          </a:prstGeom>
          <a:solidFill>
            <a:srgbClr val="E1D8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rychle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516216" y="5930044"/>
            <a:ext cx="1872208" cy="648072"/>
          </a:xfrm>
          <a:prstGeom prst="rect">
            <a:avLst/>
          </a:prstGeom>
          <a:solidFill>
            <a:srgbClr val="E1D8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Některé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13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33CC33"/>
                </a:solidFill>
              </a:rPr>
              <a:t>Vytvoř věty ze slov</a:t>
            </a:r>
            <a:endParaRPr lang="cs-CZ" b="1" dirty="0">
              <a:solidFill>
                <a:srgbClr val="33CC33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48533" y="2996952"/>
            <a:ext cx="1872208" cy="648072"/>
          </a:xfrm>
          <a:prstGeom prst="rect">
            <a:avLst/>
          </a:prstGeom>
          <a:solidFill>
            <a:srgbClr val="5AE22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proto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695190" y="2938431"/>
            <a:ext cx="1872208" cy="648072"/>
          </a:xfrm>
          <a:prstGeom prst="rect">
            <a:avLst/>
          </a:prstGeom>
          <a:solidFill>
            <a:srgbClr val="5AE22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musíte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14643" y="2996952"/>
            <a:ext cx="1872208" cy="648072"/>
          </a:xfrm>
          <a:prstGeom prst="rect">
            <a:avLst/>
          </a:prstGeom>
          <a:solidFill>
            <a:srgbClr val="5AE22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silnici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85917" y="2996952"/>
            <a:ext cx="1872208" cy="648072"/>
          </a:xfrm>
          <a:prstGeom prst="rect">
            <a:avLst/>
          </a:prstGeom>
          <a:solidFill>
            <a:srgbClr val="5AE22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opatrně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9" name="Obdélník 8"/>
          <p:cNvSpPr/>
          <p:nvPr/>
        </p:nvSpPr>
        <p:spPr>
          <a:xfrm>
            <a:off x="7132313" y="2132856"/>
            <a:ext cx="1872208" cy="648072"/>
          </a:xfrm>
          <a:prstGeom prst="rect">
            <a:avLst/>
          </a:prstGeom>
          <a:solidFill>
            <a:srgbClr val="5AE22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přecházet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164288" y="4508048"/>
            <a:ext cx="1872208" cy="648072"/>
          </a:xfrm>
          <a:prstGeom prst="rect">
            <a:avLst/>
          </a:prstGeom>
          <a:solidFill>
            <a:srgbClr val="C349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strany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585917" y="4437112"/>
            <a:ext cx="1872208" cy="648072"/>
          </a:xfrm>
          <a:prstGeom prst="rect">
            <a:avLst/>
          </a:prstGeom>
          <a:solidFill>
            <a:srgbClr val="C349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rozhlédneme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297839" y="4614956"/>
            <a:ext cx="1872208" cy="648072"/>
          </a:xfrm>
          <a:prstGeom prst="rect">
            <a:avLst/>
          </a:prstGeom>
          <a:solidFill>
            <a:srgbClr val="C349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na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96136" y="3645024"/>
            <a:ext cx="1872208" cy="648072"/>
          </a:xfrm>
          <a:prstGeom prst="rect">
            <a:avLst/>
          </a:prstGeom>
          <a:solidFill>
            <a:srgbClr val="C349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obě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763688" y="3789040"/>
            <a:ext cx="1872208" cy="648072"/>
          </a:xfrm>
          <a:prstGeom prst="rect">
            <a:avLst/>
          </a:prstGeom>
          <a:solidFill>
            <a:srgbClr val="C349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Napřed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48533" y="4581128"/>
            <a:ext cx="1872208" cy="648072"/>
          </a:xfrm>
          <a:prstGeom prst="rect">
            <a:avLst/>
          </a:prstGeom>
          <a:solidFill>
            <a:srgbClr val="C349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96136" y="5229200"/>
            <a:ext cx="187220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rychle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145318" y="5883542"/>
            <a:ext cx="187220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řejdeme.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170047" y="5985284"/>
            <a:ext cx="187220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Když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195736" y="5661248"/>
            <a:ext cx="187220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nic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85707" y="5877272"/>
            <a:ext cx="1872208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ejede,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41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D714F8"/>
                </a:solidFill>
              </a:rPr>
              <a:t>Urči druhy vět podle záměru mluvčího</a:t>
            </a:r>
            <a:endParaRPr lang="cs-CZ" b="1" dirty="0">
              <a:solidFill>
                <a:srgbClr val="D714F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D714F8"/>
                </a:solidFill>
              </a:rPr>
              <a:t>Lékař mi předepsal kapky proti kašli.</a:t>
            </a:r>
          </a:p>
          <a:p>
            <a:r>
              <a:rPr lang="cs-CZ" dirty="0" smtClean="0">
                <a:solidFill>
                  <a:srgbClr val="D714F8"/>
                </a:solidFill>
              </a:rPr>
              <a:t>Co připravíme dnes k obědu ?</a:t>
            </a:r>
          </a:p>
          <a:p>
            <a:r>
              <a:rPr lang="cs-CZ" dirty="0" smtClean="0">
                <a:solidFill>
                  <a:srgbClr val="D714F8"/>
                </a:solidFill>
              </a:rPr>
              <a:t>Kéž přijde teplé léto!</a:t>
            </a:r>
          </a:p>
          <a:p>
            <a:r>
              <a:rPr lang="cs-CZ" dirty="0" err="1" smtClean="0">
                <a:solidFill>
                  <a:srgbClr val="D714F8"/>
                </a:solidFill>
              </a:rPr>
              <a:t>Pomóc</a:t>
            </a:r>
            <a:r>
              <a:rPr lang="cs-CZ" dirty="0" smtClean="0">
                <a:solidFill>
                  <a:srgbClr val="D714F8"/>
                </a:solidFill>
              </a:rPr>
              <a:t>!</a:t>
            </a:r>
          </a:p>
          <a:p>
            <a:r>
              <a:rPr lang="cs-CZ" dirty="0" smtClean="0">
                <a:solidFill>
                  <a:srgbClr val="D714F8"/>
                </a:solidFill>
              </a:rPr>
              <a:t>Okamžitě sem pojď!</a:t>
            </a:r>
          </a:p>
          <a:p>
            <a:pPr marL="0" indent="0">
              <a:buNone/>
            </a:pPr>
            <a:endParaRPr lang="cs-CZ" dirty="0" smtClean="0">
              <a:solidFill>
                <a:srgbClr val="D714F8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641402"/>
            <a:ext cx="1800200" cy="504056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zvolací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369319" y="4641402"/>
            <a:ext cx="1800200" cy="504056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tázací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907704" y="5397486"/>
            <a:ext cx="1800200" cy="504056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přací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788024" y="5397486"/>
            <a:ext cx="1800200" cy="504056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oznamovací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156176" y="4641402"/>
            <a:ext cx="1800200" cy="504056"/>
          </a:xfrm>
          <a:prstGeom prst="rect">
            <a:avLst/>
          </a:prstGeom>
          <a:solidFill>
            <a:srgbClr val="D714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rozkazovací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410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Rozkazovací věty – urči přísný rozkaz, prosbu, zdvořilou žádost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Prosím, vynes vysypat odpadkový koš.</a:t>
            </a:r>
          </a:p>
          <a:p>
            <a:endParaRPr lang="cs-CZ" dirty="0"/>
          </a:p>
          <a:p>
            <a:r>
              <a:rPr lang="cs-CZ" dirty="0" smtClean="0"/>
              <a:t>Umyj si dobře ruce před jídlem.</a:t>
            </a:r>
          </a:p>
          <a:p>
            <a:endParaRPr lang="cs-CZ" dirty="0"/>
          </a:p>
          <a:p>
            <a:r>
              <a:rPr lang="cs-CZ" dirty="0" smtClean="0"/>
              <a:t>Zryj okamžitě celý záhon.</a:t>
            </a:r>
          </a:p>
        </p:txBody>
      </p:sp>
      <p:sp>
        <p:nvSpPr>
          <p:cNvPr id="4" name="Vývojový diagram: postup 3"/>
          <p:cNvSpPr/>
          <p:nvPr/>
        </p:nvSpPr>
        <p:spPr>
          <a:xfrm>
            <a:off x="755576" y="4653136"/>
            <a:ext cx="2088232" cy="504056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z</a:t>
            </a:r>
            <a:r>
              <a:rPr lang="cs-CZ" dirty="0" smtClean="0">
                <a:solidFill>
                  <a:srgbClr val="00B050"/>
                </a:solidFill>
              </a:rPr>
              <a:t>dvořilá </a:t>
            </a:r>
            <a:r>
              <a:rPr lang="cs-CZ" dirty="0" smtClean="0">
                <a:solidFill>
                  <a:srgbClr val="00B050"/>
                </a:solidFill>
              </a:rPr>
              <a:t>žádost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Vývojový diagram: postup 4"/>
          <p:cNvSpPr/>
          <p:nvPr/>
        </p:nvSpPr>
        <p:spPr>
          <a:xfrm>
            <a:off x="3347864" y="5833756"/>
            <a:ext cx="2088232" cy="504056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p</a:t>
            </a:r>
            <a:r>
              <a:rPr lang="cs-CZ" dirty="0" smtClean="0">
                <a:solidFill>
                  <a:srgbClr val="00B050"/>
                </a:solidFill>
              </a:rPr>
              <a:t>rosba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" name="Vývojový diagram: postup 5"/>
          <p:cNvSpPr/>
          <p:nvPr/>
        </p:nvSpPr>
        <p:spPr>
          <a:xfrm>
            <a:off x="6048164" y="4584147"/>
            <a:ext cx="2088232" cy="504056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přísný </a:t>
            </a:r>
            <a:r>
              <a:rPr lang="cs-CZ" dirty="0" smtClean="0">
                <a:solidFill>
                  <a:srgbClr val="00B050"/>
                </a:solidFill>
              </a:rPr>
              <a:t>rozkaz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63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8B714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Rozděl věty tázací na zjišťovací a doplňkové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249303"/>
              </p:ext>
            </p:extLst>
          </p:nvPr>
        </p:nvGraphicFramePr>
        <p:xfrm>
          <a:off x="1187624" y="1988840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Věty zjišťovací</a:t>
                      </a:r>
                      <a:endParaRPr lang="cs-CZ" dirty="0"/>
                    </a:p>
                  </a:txBody>
                  <a:tcPr>
                    <a:solidFill>
                      <a:srgbClr val="F6661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Věty doplňkové</a:t>
                      </a:r>
                      <a:endParaRPr lang="cs-CZ" dirty="0"/>
                    </a:p>
                  </a:txBody>
                  <a:tcPr>
                    <a:solidFill>
                      <a:srgbClr val="F6661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Vývojový diagram: postup 5"/>
          <p:cNvSpPr/>
          <p:nvPr/>
        </p:nvSpPr>
        <p:spPr>
          <a:xfrm>
            <a:off x="5148064" y="6284417"/>
            <a:ext cx="3024336" cy="288032"/>
          </a:xfrm>
          <a:prstGeom prst="flowChartProcess">
            <a:avLst/>
          </a:prstGeom>
          <a:solidFill>
            <a:srgbClr val="F8B7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Máš v batohu pláštěnku?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Vývojový diagram: postup 6"/>
          <p:cNvSpPr/>
          <p:nvPr/>
        </p:nvSpPr>
        <p:spPr>
          <a:xfrm>
            <a:off x="760918" y="5209722"/>
            <a:ext cx="3024336" cy="288032"/>
          </a:xfrm>
          <a:prstGeom prst="flowChartProcess">
            <a:avLst/>
          </a:prstGeom>
          <a:solidFill>
            <a:srgbClr val="F8B7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Přijdeš dne k nám?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Vývojový diagram: postup 7"/>
          <p:cNvSpPr/>
          <p:nvPr/>
        </p:nvSpPr>
        <p:spPr>
          <a:xfrm>
            <a:off x="5148064" y="5720906"/>
            <a:ext cx="3024336" cy="288032"/>
          </a:xfrm>
          <a:prstGeom prst="flowChartProcess">
            <a:avLst/>
          </a:prstGeom>
          <a:solidFill>
            <a:srgbClr val="F8B7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Kde máš tašku?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Vývojový diagram: postup 8"/>
          <p:cNvSpPr/>
          <p:nvPr/>
        </p:nvSpPr>
        <p:spPr>
          <a:xfrm>
            <a:off x="740892" y="5720906"/>
            <a:ext cx="3024336" cy="288032"/>
          </a:xfrm>
          <a:prstGeom prst="flowChartProcess">
            <a:avLst/>
          </a:prstGeom>
          <a:solidFill>
            <a:srgbClr val="F8B7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Máte  zajištěné sedadlo?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717634" y="6284417"/>
            <a:ext cx="3024336" cy="288032"/>
          </a:xfrm>
          <a:prstGeom prst="flowChartProcess">
            <a:avLst/>
          </a:prstGeom>
          <a:solidFill>
            <a:srgbClr val="F8B7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Kde máš učebnici?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5152351" y="4725144"/>
            <a:ext cx="3024336" cy="288032"/>
          </a:xfrm>
          <a:prstGeom prst="flowChartProcess">
            <a:avLst/>
          </a:prstGeom>
          <a:solidFill>
            <a:srgbClr val="F8B7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Chceš bonbon?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Vývojový diagram: postup 11"/>
          <p:cNvSpPr/>
          <p:nvPr/>
        </p:nvSpPr>
        <p:spPr>
          <a:xfrm>
            <a:off x="760918" y="4785094"/>
            <a:ext cx="3024336" cy="288032"/>
          </a:xfrm>
          <a:prstGeom prst="flowChartProcess">
            <a:avLst/>
          </a:prstGeom>
          <a:solidFill>
            <a:srgbClr val="F8B7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Kam jdeš?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Vývojový diagram: postup 12"/>
          <p:cNvSpPr/>
          <p:nvPr/>
        </p:nvSpPr>
        <p:spPr>
          <a:xfrm>
            <a:off x="5181076" y="5191627"/>
            <a:ext cx="3024336" cy="288032"/>
          </a:xfrm>
          <a:prstGeom prst="flowChartProcess">
            <a:avLst/>
          </a:prstGeom>
          <a:solidFill>
            <a:srgbClr val="F8B71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Kolik je hodin?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55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266327099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1340</TotalTime>
  <Words>329</Words>
  <Application>Microsoft Office PowerPoint</Application>
  <PresentationFormat>Předvádění na obrazovce (4:3)</PresentationFormat>
  <Paragraphs>101</Paragraphs>
  <Slides>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VY_32_INOVACE_15_ Skladba – druhy vět</vt:lpstr>
      <vt:lpstr>Prezentace aplikace PowerPoint</vt:lpstr>
      <vt:lpstr>Doplň znaménka na konci vět</vt:lpstr>
      <vt:lpstr>Vytvoř věty ze slov</vt:lpstr>
      <vt:lpstr>Vytvoř věty ze slov</vt:lpstr>
      <vt:lpstr>Urči druhy vět podle záměru mluvčího</vt:lpstr>
      <vt:lpstr>Rozkazovací věty – urči přísný rozkaz, prosbu, zdvořilou žádost</vt:lpstr>
      <vt:lpstr>Rozděl věty tázací na zjišťovací a doplňkové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VLASTNIK</dc:creator>
  <cp:lastModifiedBy>VLASTNIK</cp:lastModifiedBy>
  <cp:revision>110</cp:revision>
  <dcterms:created xsi:type="dcterms:W3CDTF">2011-04-20T21:06:30Z</dcterms:created>
  <dcterms:modified xsi:type="dcterms:W3CDTF">2013-03-14T16:55:08Z</dcterms:modified>
</cp:coreProperties>
</file>