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58" r:id="rId5"/>
    <p:sldId id="259" r:id="rId6"/>
    <p:sldId id="265" r:id="rId7"/>
    <p:sldId id="264" r:id="rId8"/>
    <p:sldId id="266" r:id="rId9"/>
    <p:sldId id="262" r:id="rId10"/>
    <p:sldId id="267" r:id="rId11"/>
    <p:sldId id="263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C365A-2B2D-4260-B329-D929A5CBA76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4CEBD-3428-46AD-8E92-0B396D5E4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507471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3716" y="692696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5637746"/>
              </p:ext>
            </p:extLst>
          </p:nvPr>
        </p:nvGraphicFramePr>
        <p:xfrm>
          <a:off x="1419810" y="220486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</a:t>
                      </a:r>
                      <a:r>
                        <a:rPr lang="cs-CZ" sz="1400" kern="50" baseline="0" dirty="0" smtClean="0">
                          <a:effectLst/>
                        </a:rPr>
                        <a:t>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Jednoduché stroje – kladka, kladkostroj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7.3.2011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kladkou a jejím využitím, předkládá úlohy </a:t>
                      </a:r>
                      <a:r>
                        <a:rPr lang="cs-CZ" sz="1400" kern="50" smtClean="0">
                          <a:effectLst/>
                        </a:rPr>
                        <a:t>k řešení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326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01391" y="2967335"/>
            <a:ext cx="6141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Jednoduché stroje III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4232238"/>
            <a:ext cx="3019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Kladka, kladkostroj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8082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KLADKA </a:t>
            </a:r>
            <a:r>
              <a:rPr lang="cs-CZ" sz="3200" dirty="0" smtClean="0"/>
              <a:t> PEVNÁ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endParaRPr lang="cs-CZ" dirty="0" smtClean="0">
              <a:solidFill>
                <a:srgbClr val="339966"/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http://wiki.rvp.cz/@api/deki/files/18585/=klad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5" y="1912357"/>
            <a:ext cx="4086225" cy="32385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436096" y="4812303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dirty="0" smtClean="0"/>
              <a:t>ZVEDANÉ TĚLESO</a:t>
            </a:r>
            <a:endParaRPr lang="cs-CZ" sz="16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581128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dirty="0" smtClean="0"/>
              <a:t>SÍLA PŮSOBÍCÍ  PŘES LANO NA TĚLESO</a:t>
            </a:r>
            <a:endParaRPr lang="cs-CZ" sz="1600" b="1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KLADKA </a:t>
            </a:r>
            <a:r>
              <a:rPr lang="cs-CZ" sz="2800" dirty="0" smtClean="0"/>
              <a:t>VOLNÁ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http://wiki.rvp.cz/@api/deki/files/18593/=voln%25c3%2583%25c2%25a1_klad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3560" y="2348880"/>
            <a:ext cx="3286125" cy="4038600"/>
          </a:xfrm>
          <a:prstGeom prst="rect">
            <a:avLst/>
          </a:prstGeom>
          <a:noFill/>
        </p:spPr>
      </p:pic>
      <p:sp>
        <p:nvSpPr>
          <p:cNvPr id="6" name="Čárový popisek 2 5"/>
          <p:cNvSpPr/>
          <p:nvPr/>
        </p:nvSpPr>
        <p:spPr>
          <a:xfrm>
            <a:off x="6228184" y="1844824"/>
            <a:ext cx="1512168" cy="396624"/>
          </a:xfrm>
          <a:prstGeom prst="borderCallout2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b="1" i="1" dirty="0" smtClean="0"/>
              <a:t>Upevnění lana</a:t>
            </a:r>
            <a:endParaRPr lang="cs-CZ" sz="14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KLADKOSTROJ</a:t>
            </a:r>
            <a:endParaRPr lang="cs-CZ" dirty="0"/>
          </a:p>
        </p:txBody>
      </p:sp>
      <p:pic>
        <p:nvPicPr>
          <p:cNvPr id="7170" name="Picture 2" descr="http://wiki.rvp.cz/@api/deki/files/18595/=jednoduch%25c3%2583%25c2%25bd_kladkostro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133475"/>
            <a:ext cx="3848100" cy="5724525"/>
          </a:xfrm>
          <a:prstGeom prst="rect">
            <a:avLst/>
          </a:prstGeom>
          <a:noFill/>
        </p:spPr>
      </p:pic>
      <p:sp>
        <p:nvSpPr>
          <p:cNvPr id="7" name="Čárový popisek 2 6"/>
          <p:cNvSpPr/>
          <p:nvPr/>
        </p:nvSpPr>
        <p:spPr>
          <a:xfrm>
            <a:off x="6372200" y="5229200"/>
            <a:ext cx="1728192" cy="360040"/>
          </a:xfrm>
          <a:prstGeom prst="borderCallout2">
            <a:avLst>
              <a:gd name="adj1" fmla="val 18750"/>
              <a:gd name="adj2" fmla="val -8333"/>
              <a:gd name="adj3" fmla="val 22781"/>
              <a:gd name="adj4" fmla="val -19187"/>
              <a:gd name="adj5" fmla="val 128625"/>
              <a:gd name="adj6" fmla="val -38268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Zvedané těleso</a:t>
            </a:r>
            <a:endParaRPr lang="cs-CZ" sz="1600" b="1" dirty="0"/>
          </a:p>
        </p:txBody>
      </p:sp>
      <p:sp>
        <p:nvSpPr>
          <p:cNvPr id="10" name="Obdélníkový popisek 9"/>
          <p:cNvSpPr/>
          <p:nvPr/>
        </p:nvSpPr>
        <p:spPr>
          <a:xfrm>
            <a:off x="1259632" y="2924944"/>
            <a:ext cx="2498576" cy="612648"/>
          </a:xfrm>
          <a:prstGeom prst="wedge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Síla působící přes lano na těleso</a:t>
            </a:r>
            <a:endParaRPr lang="cs-CZ" sz="16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36904" cy="1224136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Vyřeš úlohu – I.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  <a:solidFill>
            <a:schemeClr val="accent2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sz="2000" b="1" dirty="0" smtClean="0"/>
              <a:t>Lano pevné kladky se přetrhne působením síly 6000 N. Jakou největší hmotnost může mít těleso zvedané pomocí pevné kladky?</a:t>
            </a:r>
          </a:p>
          <a:p>
            <a:endParaRPr lang="cs-CZ" sz="18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Udělej zápis úlohy</a:t>
            </a:r>
          </a:p>
          <a:p>
            <a:r>
              <a:rPr lang="cs-CZ" sz="2000" b="1" dirty="0" smtClean="0"/>
              <a:t>Napiš vzorec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Dosaď do vzorce  </a:t>
            </a:r>
          </a:p>
          <a:p>
            <a:r>
              <a:rPr lang="cs-CZ" sz="2000" b="1" dirty="0" smtClean="0"/>
              <a:t>Zformuluj odpověď</a:t>
            </a:r>
            <a:endParaRPr lang="cs-CZ" sz="2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064896" cy="864096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Vyřeš úlohu  - II.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sz="2400" dirty="0" smtClean="0"/>
          </a:p>
          <a:p>
            <a:r>
              <a:rPr lang="cs-CZ" sz="2400" b="1" dirty="0" smtClean="0"/>
              <a:t>Volná kladka má hmotnost 2 kg.</a:t>
            </a:r>
          </a:p>
          <a:p>
            <a:r>
              <a:rPr lang="cs-CZ" sz="2400" b="1" dirty="0" smtClean="0"/>
              <a:t>Těleso na ní zavěšené má hmotnost 38 kg. </a:t>
            </a:r>
          </a:p>
          <a:p>
            <a:r>
              <a:rPr lang="cs-CZ" sz="2400" b="1" dirty="0" smtClean="0"/>
              <a:t>Jak velkou silou udržíš na kladce těleso v rovnováze? </a:t>
            </a:r>
          </a:p>
          <a:p>
            <a:r>
              <a:rPr lang="cs-CZ" sz="2000" dirty="0" smtClean="0"/>
              <a:t>Ke tření nepřihlížíme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1800" b="1" dirty="0" smtClean="0">
                <a:solidFill>
                  <a:srgbClr val="FF0000"/>
                </a:solidFill>
              </a:rPr>
              <a:t>Načrtni si situaci a do obrázku vepiš zadané údaje.</a:t>
            </a:r>
          </a:p>
          <a:p>
            <a:r>
              <a:rPr lang="cs-CZ" sz="1800" b="1" dirty="0" smtClean="0"/>
              <a:t>Napiš vzorec.</a:t>
            </a:r>
          </a:p>
          <a:p>
            <a:r>
              <a:rPr lang="cs-CZ" sz="1800" b="1" dirty="0" smtClean="0">
                <a:solidFill>
                  <a:schemeClr val="accent2">
                    <a:lumMod val="50000"/>
                  </a:schemeClr>
                </a:solidFill>
              </a:rPr>
              <a:t>Proveď výpočty</a:t>
            </a:r>
            <a:r>
              <a:rPr lang="cs-CZ" sz="1800" b="1" dirty="0" smtClean="0"/>
              <a:t>.</a:t>
            </a:r>
          </a:p>
          <a:p>
            <a:r>
              <a:rPr lang="cs-CZ" sz="1800" b="1" dirty="0" smtClean="0"/>
              <a:t>Zformuluj odpověď.</a:t>
            </a:r>
            <a:endParaRPr lang="cs-CZ" sz="18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80120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Vyřešíš úlohu?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400" b="1" dirty="0" smtClean="0"/>
              <a:t>Člověk má hmotnost 75 kg. </a:t>
            </a:r>
          </a:p>
          <a:p>
            <a:r>
              <a:rPr lang="cs-CZ" sz="2400" b="1" dirty="0" smtClean="0"/>
              <a:t>Jakou silou tlačí na zem, zvedá - li břemeno o hmotnosti 135 kg pomocí kladky volné a pevné? </a:t>
            </a:r>
          </a:p>
          <a:p>
            <a:r>
              <a:rPr lang="cs-CZ" sz="1800" b="1" dirty="0" smtClean="0"/>
              <a:t>Hmotnost kladky a tření zanedbáváme.</a:t>
            </a:r>
            <a:endParaRPr lang="cs-CZ" sz="1800" dirty="0" smtClean="0"/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Udělej zápis úlohy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Napiš vzorec </a:t>
            </a: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Dosaď do vzorce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Vypočítej </a:t>
            </a:r>
          </a:p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Zformuluj odpověď</a:t>
            </a:r>
          </a:p>
          <a:p>
            <a:endParaRPr lang="cs-CZ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2413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Řešení úlohy  - I.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b="1" dirty="0" smtClean="0"/>
              <a:t>Kladka pevná</a:t>
            </a:r>
          </a:p>
          <a:p>
            <a:pPr>
              <a:buNone/>
            </a:pPr>
            <a:r>
              <a:rPr lang="cs-CZ" dirty="0" smtClean="0"/>
              <a:t>F = 6000 N</a:t>
            </a:r>
          </a:p>
          <a:p>
            <a:pPr>
              <a:buNone/>
            </a:pPr>
            <a:r>
              <a:rPr lang="cs-CZ" dirty="0" smtClean="0"/>
              <a:t>G = ?</a:t>
            </a:r>
          </a:p>
          <a:p>
            <a:pPr>
              <a:buNone/>
            </a:pPr>
            <a:r>
              <a:rPr lang="cs-CZ" dirty="0" smtClean="0"/>
              <a:t>F = G</a:t>
            </a:r>
          </a:p>
          <a:p>
            <a:pPr>
              <a:buNone/>
            </a:pPr>
            <a:r>
              <a:rPr lang="cs-CZ" dirty="0" smtClean="0"/>
              <a:t>6000 N = 6000N     </a:t>
            </a:r>
          </a:p>
          <a:p>
            <a:pPr>
              <a:buNone/>
            </a:pPr>
            <a:r>
              <a:rPr lang="cs-CZ" dirty="0" smtClean="0"/>
              <a:t>G = 6000 N               m = 60 kg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Pomocí pevné kladky může být zvedáno těleso </a:t>
            </a:r>
          </a:p>
          <a:p>
            <a:pPr>
              <a:buNone/>
            </a:pPr>
            <a:r>
              <a:rPr lang="cs-CZ" dirty="0" smtClean="0"/>
              <a:t> o hmotnosti 60 kg.</a:t>
            </a:r>
          </a:p>
          <a:p>
            <a:endParaRPr lang="cs-CZ" dirty="0"/>
          </a:p>
        </p:txBody>
      </p:sp>
      <p:sp>
        <p:nvSpPr>
          <p:cNvPr id="5" name="Šipka doprava se zářezem 4"/>
          <p:cNvSpPr/>
          <p:nvPr/>
        </p:nvSpPr>
        <p:spPr>
          <a:xfrm>
            <a:off x="2339752" y="4149080"/>
            <a:ext cx="648072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 úlohy – II.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pPr>
                  <a:buNone/>
                </a:pPr>
                <a:r>
                  <a:rPr lang="cs-CZ" dirty="0" smtClean="0"/>
                  <a:t>F = G : 2                      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𝐺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dirty="0" smtClean="0">
                            <a:latin typeface="Cambria Math"/>
                          </a:rPr>
                          <m:t>𝐦</m:t>
                        </m:r>
                      </m:e>
                      <m:sub>
                        <m:r>
                          <a:rPr lang="cs-CZ" sz="2000" b="1" i="0" dirty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2 kg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𝑮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20 N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𝐦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38 kg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𝑮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b="1" dirty="0" smtClean="0"/>
                  <a:t>= 380 N</a:t>
                </a:r>
              </a:p>
              <a:p>
                <a:pPr>
                  <a:buNone/>
                </a:pPr>
                <a:r>
                  <a:rPr lang="cs-CZ" sz="2000" b="1" dirty="0" smtClean="0"/>
                  <a:t>G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𝑮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𝑮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20 N + 380 N = 400 N</a:t>
                </a:r>
              </a:p>
              <a:p>
                <a:pPr>
                  <a:buNone/>
                </a:pPr>
                <a:r>
                  <a:rPr lang="cs-CZ" sz="2000" b="1" dirty="0" smtClean="0"/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atin typeface="Cambria Math"/>
                          </a:rPr>
                          <m:t>𝟒𝟎𝟎</m:t>
                        </m:r>
                        <m:r>
                          <a:rPr lang="cs-CZ" sz="2400" b="1" i="1" dirty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dirty="0" smtClean="0">
                            <a:latin typeface="Cambria Math"/>
                          </a:rPr>
                          <m:t>𝑵</m:t>
                        </m:r>
                      </m:num>
                      <m:den>
                        <m:r>
                          <a:rPr lang="cs-CZ" sz="2400" b="1" i="1" dirty="0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400" b="1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 smtClean="0"/>
                  <a:t>= 200 N</a:t>
                </a:r>
              </a:p>
              <a:p>
                <a:pPr>
                  <a:buNone/>
                </a:pPr>
                <a:endParaRPr lang="cs-CZ" sz="2000" dirty="0" smtClean="0"/>
              </a:p>
              <a:p>
                <a:pPr>
                  <a:buNone/>
                </a:pPr>
                <a:r>
                  <a:rPr lang="cs-CZ" sz="2000" b="1" dirty="0" smtClean="0"/>
                  <a:t>Těleso na kladce udržím silou 200 N</a:t>
                </a:r>
                <a:r>
                  <a:rPr lang="cs-CZ" sz="2000" dirty="0" smtClean="0"/>
                  <a:t>.</a:t>
                </a:r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se zářezem 3"/>
          <p:cNvSpPr/>
          <p:nvPr/>
        </p:nvSpPr>
        <p:spPr>
          <a:xfrm>
            <a:off x="1802584" y="3191264"/>
            <a:ext cx="648072" cy="4572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se zářezem 4"/>
          <p:cNvSpPr/>
          <p:nvPr/>
        </p:nvSpPr>
        <p:spPr>
          <a:xfrm>
            <a:off x="1835696" y="3589014"/>
            <a:ext cx="648072" cy="45719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Vyřešíš úlohu - řešení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bg2">
                  <a:lumMod val="50000"/>
                </a:schemeClr>
              </a:solidFill>
            </p:spPr>
            <p:txBody>
              <a:bodyPr/>
              <a:lstStyle/>
              <a:p>
                <a:endParaRPr lang="cs-CZ" dirty="0" smtClean="0"/>
              </a:p>
              <a:p>
                <a:pPr>
                  <a:buNone/>
                </a:pPr>
                <a:r>
                  <a:rPr lang="cs-CZ" sz="2000" dirty="0" smtClean="0"/>
                  <a:t>m = 75 kg               G = 750 N</a:t>
                </a:r>
              </a:p>
              <a:p>
                <a:pPr>
                  <a:buNone/>
                </a:pPr>
                <a:r>
                  <a:rPr lang="cs-CZ" sz="2000" dirty="0" smtClean="0"/>
                  <a:t>F = ?</a:t>
                </a:r>
              </a:p>
              <a:p>
                <a:pPr>
                  <a:buNone/>
                </a:pPr>
                <a:r>
                  <a:rPr lang="cs-CZ" sz="2000" dirty="0" smtClean="0"/>
                  <a:t>m = 135 kg             G = 1350 N</a:t>
                </a:r>
              </a:p>
              <a:p>
                <a:pPr>
                  <a:buNone/>
                </a:pPr>
                <a:r>
                  <a:rPr lang="cs-CZ" sz="2000" dirty="0" smtClean="0"/>
                  <a:t>Kladkostroj</a:t>
                </a:r>
              </a:p>
              <a:p>
                <a:pPr>
                  <a:buNone/>
                </a:pPr>
                <a:r>
                  <a:rPr lang="cs-CZ" sz="2800" b="1" dirty="0" smtClean="0"/>
                  <a:t>F = G : </a:t>
                </a: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2           F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𝑮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000" b="1" dirty="0" smtClean="0"/>
              </a:p>
              <a:p>
                <a:pPr>
                  <a:buNone/>
                </a:pPr>
                <a:r>
                  <a:rPr lang="cs-CZ" sz="2000" dirty="0" smtClean="0"/>
                  <a:t>F = 1350 N : 2 = 675 N  </a:t>
                </a:r>
              </a:p>
              <a:p>
                <a:pPr>
                  <a:buNone/>
                </a:pPr>
                <a:r>
                  <a:rPr lang="cs-CZ" sz="1800" dirty="0" smtClean="0"/>
                  <a:t>Touto silou udrží člověk břemeno v klidu na kladkostroji.</a:t>
                </a:r>
              </a:p>
              <a:p>
                <a:pPr>
                  <a:buNone/>
                </a:pPr>
                <a:r>
                  <a:rPr lang="cs-CZ" sz="1800" dirty="0" smtClean="0"/>
                  <a:t>On působí na provaz silou 750 N. </a:t>
                </a:r>
              </a:p>
              <a:p>
                <a:pPr>
                  <a:buNone/>
                </a:pPr>
                <a:r>
                  <a:rPr lang="cs-CZ" sz="1800" dirty="0" smtClean="0"/>
                  <a:t>750 N – 675 N = 75 N</a:t>
                </a:r>
              </a:p>
              <a:p>
                <a:pPr>
                  <a:buNone/>
                </a:pPr>
                <a:r>
                  <a:rPr lang="cs-CZ" sz="1800" dirty="0" smtClean="0"/>
                  <a:t>Člověk bude na zem tlačit silou 75 N.</a:t>
                </a:r>
                <a:endParaRPr lang="cs-CZ" sz="2800" dirty="0" smtClean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b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se zářezem 3"/>
          <p:cNvSpPr/>
          <p:nvPr/>
        </p:nvSpPr>
        <p:spPr>
          <a:xfrm>
            <a:off x="1835696" y="2348880"/>
            <a:ext cx="360040" cy="7200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/>
          <p:cNvSpPr/>
          <p:nvPr/>
        </p:nvSpPr>
        <p:spPr>
          <a:xfrm flipV="1">
            <a:off x="1835696" y="3068960"/>
            <a:ext cx="360040" cy="72009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BOHUNĚK, Jiří. </a:t>
            </a:r>
            <a:r>
              <a:rPr lang="cs-CZ" sz="1800" b="1" i="1" dirty="0" smtClean="0"/>
              <a:t>Sbírka úloh z fyziky pro ZŠ, 1. díl. </a:t>
            </a:r>
            <a:r>
              <a:rPr lang="cs-CZ" sz="1800" b="1" dirty="0" smtClean="0"/>
              <a:t>1. vydání. Prometheus, 1992. ISBN 80-04-26025-X. s. 78 – 80.</a:t>
            </a:r>
            <a:br>
              <a:rPr lang="cs-CZ" sz="1800" b="1" dirty="0" smtClean="0"/>
            </a:br>
            <a:endParaRPr lang="cs-CZ" sz="1800" b="1" dirty="0"/>
          </a:p>
          <a:p>
            <a:r>
              <a:rPr lang="cs-CZ" sz="1800" b="1" dirty="0"/>
              <a:t>Použité obrázky: www.office.microsoft.com [online]. c2011 [cit. </a:t>
            </a:r>
            <a:r>
              <a:rPr lang="cs-CZ" sz="1800" b="1" dirty="0" smtClean="0"/>
              <a:t>2011-03-07]. </a:t>
            </a:r>
            <a:endParaRPr lang="cs-CZ" sz="1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451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KLADKA  PEVNÁ</vt:lpstr>
      <vt:lpstr>KLADKA VOLNÁ</vt:lpstr>
      <vt:lpstr>KLADKOSTROJ</vt:lpstr>
      <vt:lpstr>Vyřeš úlohu – I.</vt:lpstr>
      <vt:lpstr>Vyřeš úlohu  - II.</vt:lpstr>
      <vt:lpstr>Vyřešíš úlohu?</vt:lpstr>
      <vt:lpstr>Řešení úlohy  - I.</vt:lpstr>
      <vt:lpstr>Řešení úlohy – II.</vt:lpstr>
      <vt:lpstr>Vyřešíš úlohu - řešení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JEDNODUCHÉ STROJE</dc:title>
  <dc:creator>Jaroslava Vondráčková</dc:creator>
  <cp:lastModifiedBy>Petr Chvojka</cp:lastModifiedBy>
  <cp:revision>56</cp:revision>
  <dcterms:created xsi:type="dcterms:W3CDTF">2011-03-07T17:29:09Z</dcterms:created>
  <dcterms:modified xsi:type="dcterms:W3CDTF">2012-04-10T14:50:52Z</dcterms:modified>
</cp:coreProperties>
</file>