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C5D823-0D36-42D4-A954-00E96A89B4D5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BFB5E-308F-4CFD-8D87-1EA1CD7C3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235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červené přísudky do vět.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BFB5E-308F-4CFD-8D87-1EA1CD7C3EA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03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červené podměty do vět.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BFB5E-308F-4CFD-8D87-1EA1CD7C3EA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439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nad něj černou bublinku.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BFB5E-308F-4CFD-8D87-1EA1CD7C3EA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814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nad něj černou bublinku.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BFB5E-308F-4CFD-8D87-1EA1CD7C3EA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814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Nad přísudek  přetáhni černou bublinku, nad podmět přetáhni červenou bublinku.</a:t>
            </a:r>
            <a:r>
              <a:rPr lang="cs-CZ" baseline="0" dirty="0" smtClean="0"/>
              <a:t>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BFB5E-308F-4CFD-8D87-1EA1CD7C3EA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8145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do rámečků </a:t>
            </a:r>
            <a:r>
              <a:rPr lang="cs-CZ" u="sng" dirty="0" smtClean="0"/>
              <a:t>i – y – a  </a:t>
            </a:r>
            <a:r>
              <a:rPr lang="cs-CZ" dirty="0" smtClean="0"/>
              <a:t>pomocí klávesnice nebo perem doprostřed  šestiúhelníku.</a:t>
            </a:r>
            <a:r>
              <a:rPr lang="cs-CZ" baseline="0" dirty="0" smtClean="0"/>
              <a:t> Zkontroluj si správnost pod šestiúhelníkem.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BFB5E-308F-4CFD-8D87-1EA1CD7C3EA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781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do rámečků </a:t>
            </a:r>
            <a:r>
              <a:rPr lang="cs-CZ" u="sng" dirty="0" smtClean="0"/>
              <a:t>i – y – a  </a:t>
            </a:r>
            <a:r>
              <a:rPr lang="cs-CZ" dirty="0" smtClean="0"/>
              <a:t>pomocí klávesnice nebo perem doprostřed  šestiúhelníku.</a:t>
            </a:r>
            <a:r>
              <a:rPr lang="cs-CZ" baseline="0" dirty="0" smtClean="0"/>
              <a:t> Zkontroluj si správnost pod šestiúhelníkem.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BFB5E-308F-4CFD-8D87-1EA1CD7C3EA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78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do rámečků </a:t>
            </a:r>
            <a:r>
              <a:rPr lang="cs-CZ" u="sng" dirty="0" smtClean="0"/>
              <a:t>i – y – a  </a:t>
            </a:r>
            <a:r>
              <a:rPr lang="cs-CZ" dirty="0" smtClean="0"/>
              <a:t>pomocí klávesnice nebo perem doprostřed  šestiúhelníku.</a:t>
            </a:r>
            <a:r>
              <a:rPr lang="cs-CZ" baseline="0" dirty="0" smtClean="0"/>
              <a:t> Zkontroluj si správnost pod šestiúhelníkem.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BFB5E-308F-4CFD-8D87-1EA1CD7C3EA8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781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do rámečků </a:t>
            </a:r>
            <a:r>
              <a:rPr lang="cs-CZ" u="sng" dirty="0" smtClean="0"/>
              <a:t>i – y – a  </a:t>
            </a:r>
            <a:r>
              <a:rPr lang="cs-CZ" dirty="0" smtClean="0"/>
              <a:t>pomocí klávesnice nebo perem doprostřed  šestiúhelníku.</a:t>
            </a:r>
            <a:r>
              <a:rPr lang="cs-CZ" baseline="0" dirty="0" smtClean="0"/>
              <a:t> Zkontroluj si správnost pod šestiúhelníkem. </a:t>
            </a:r>
            <a:r>
              <a:rPr lang="cs-CZ" baseline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BFB5E-308F-4CFD-8D87-1EA1CD7C3EA8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78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3676672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VY_32_INOVACE_17</a:t>
            </a:r>
            <a:r>
              <a:rPr lang="cs-CZ" sz="3600" dirty="0" smtClean="0"/>
              <a:t>_ Skladba – podmět a přísudek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7243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4"/>
          <p:cNvSpPr txBox="1"/>
          <p:nvPr/>
        </p:nvSpPr>
        <p:spPr>
          <a:xfrm>
            <a:off x="1879276" y="2677271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32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2873041" y="5548880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8" name="TextovéPole 4"/>
          <p:cNvSpPr txBox="1"/>
          <p:nvPr/>
        </p:nvSpPr>
        <p:spPr>
          <a:xfrm>
            <a:off x="2123728" y="2348880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1223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70998" y="1564516"/>
            <a:ext cx="46871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skladby –</a:t>
            </a:r>
          </a:p>
          <a:p>
            <a:pPr algn="ctr"/>
            <a:r>
              <a:rPr lang="cs-CZ" sz="2400" dirty="0" smtClean="0"/>
              <a:t>podmět a přísudek</a:t>
            </a:r>
          </a:p>
        </p:txBody>
      </p:sp>
    </p:spTree>
    <p:extLst>
      <p:ext uri="{BB962C8B-B14F-4D97-AF65-F5344CB8AC3E}">
        <p14:creationId xmlns:p14="http://schemas.microsoft.com/office/powerpoint/2010/main" val="3290010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přísudek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86377" y="6093296"/>
            <a:ext cx="1656184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žloutne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3651" y="4397891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Na podzim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82280" y="6093296"/>
            <a:ext cx="1656184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eublíží.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55776" y="204289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zima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204289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Veverce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3651" y="364502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Na polích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15616" y="6093296"/>
            <a:ext cx="1656184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dozrávají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012160" y="3717032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brambory.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83235" y="2852936"/>
            <a:ext cx="1949152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 pěkného počasí.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80212" y="6139365"/>
            <a:ext cx="1656184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 radovalo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11560" y="28529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Město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11960" y="4396853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FF0000"/>
                </a:solidFill>
              </a:rPr>
              <a:t>istí.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11960" y="3717032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 podzim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3325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podmět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266145"/>
            <a:ext cx="1656184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Přátelé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39752" y="437888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i vždy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6808" y="6266145"/>
            <a:ext cx="1656184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339752" y="1980430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i hrají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11960" y="1980430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 panenkami.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39752" y="3661198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zase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50453" y="6266145"/>
            <a:ext cx="1656184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Lampy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79466" y="2712073"/>
            <a:ext cx="2590869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říšky, šišky a houby.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60232" y="6266145"/>
            <a:ext cx="1656184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Veverka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339752" y="2712073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mlsá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9466" y="437888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pomohou.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179466" y="3661198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řestaly svítit.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3191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Urči podmět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21164" y="63207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vejce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3326" y="268731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otok.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67370" y="2636912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kličkoval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3743" y="5060675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Bruslení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3743" y="2636912"/>
            <a:ext cx="1656183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ezi vrbami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48336" y="63207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e špatně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86206" y="5060675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 rybníku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7621875" y="1529370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868144" y="3869865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přísloví.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95936" y="3883378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lidová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161385" y="3850101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znají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7524" y="3825729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Žáci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76915" y="5089819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bezpečné.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082244" y="5059737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07282" y="63207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FF0000"/>
                </a:solidFill>
              </a:rPr>
              <a:t>oupou.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87524" y="635394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Čerstvá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Oválný popisek 27"/>
          <p:cNvSpPr/>
          <p:nvPr/>
        </p:nvSpPr>
        <p:spPr>
          <a:xfrm>
            <a:off x="7621875" y="2041810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29" name="Oválný popisek 28"/>
          <p:cNvSpPr/>
          <p:nvPr/>
        </p:nvSpPr>
        <p:spPr>
          <a:xfrm>
            <a:off x="7533099" y="2579302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30" name="Oválný popisek 29"/>
          <p:cNvSpPr/>
          <p:nvPr/>
        </p:nvSpPr>
        <p:spPr>
          <a:xfrm>
            <a:off x="7621875" y="3140968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046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Urči přísudek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21164" y="63207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vejce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3326" y="268731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otok.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67370" y="2636912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kličkoval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3743" y="5060675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Bruslení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3743" y="2636912"/>
            <a:ext cx="1656183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ezi vrbami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48336" y="63207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e špatně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86206" y="5060675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a rybníku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7621875" y="1529370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868144" y="3869865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přísloví.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95936" y="3883378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lidová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161385" y="3850101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znají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7524" y="3825729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Žáci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76915" y="5089819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bezpečné.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082244" y="5059737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07282" y="63207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FF0000"/>
                </a:solidFill>
              </a:rPr>
              <a:t>oupou.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87524" y="635394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Čerstvá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7777775" y="2960948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31" name="Oválný popisek 30"/>
          <p:cNvSpPr/>
          <p:nvPr/>
        </p:nvSpPr>
        <p:spPr>
          <a:xfrm>
            <a:off x="7703840" y="1989354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32" name="Oválný popisek 31"/>
          <p:cNvSpPr/>
          <p:nvPr/>
        </p:nvSpPr>
        <p:spPr>
          <a:xfrm>
            <a:off x="7734636" y="2492155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přísudek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8489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Urči</a:t>
            </a:r>
            <a:r>
              <a:rPr lang="cs-CZ" dirty="0" smtClean="0">
                <a:solidFill>
                  <a:srgbClr val="FF0000"/>
                </a:solidFill>
              </a:rPr>
              <a:t> podmět </a:t>
            </a:r>
            <a:r>
              <a:rPr lang="cs-CZ" dirty="0" smtClean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21164" y="63207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spadly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3326" y="268731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vysoko.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67370" y="2636912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stoupá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7524" y="5060675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Silný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7524" y="2636912"/>
            <a:ext cx="1656183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Letadlo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48336" y="63207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Pavlovi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86206" y="5060675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led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7621875" y="1529370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868144" y="3869865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 řece?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95936" y="3883378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labuť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161385" y="3850101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vzácná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7524" y="3825729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Plula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76915" y="5089819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eprorazí.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082244" y="5059737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bota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07282" y="6320736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o potoka.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87524" y="6353944"/>
            <a:ext cx="1656184" cy="50405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Klíče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6198863" y="2888940"/>
            <a:ext cx="1440160" cy="360040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podmět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Oválný popisek 30"/>
          <p:cNvSpPr/>
          <p:nvPr/>
        </p:nvSpPr>
        <p:spPr>
          <a:xfrm>
            <a:off x="7703840" y="1989354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32" name="Oválný popisek 31"/>
          <p:cNvSpPr/>
          <p:nvPr/>
        </p:nvSpPr>
        <p:spPr>
          <a:xfrm>
            <a:off x="7734636" y="2492155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28" name="Oválný popisek 27"/>
          <p:cNvSpPr/>
          <p:nvPr/>
        </p:nvSpPr>
        <p:spPr>
          <a:xfrm>
            <a:off x="6161689" y="2456892"/>
            <a:ext cx="1440160" cy="360040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podmět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6084168" y="1968915"/>
            <a:ext cx="1440160" cy="360040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podmět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Oválný popisek 29"/>
          <p:cNvSpPr/>
          <p:nvPr/>
        </p:nvSpPr>
        <p:spPr>
          <a:xfrm>
            <a:off x="6007282" y="1529370"/>
            <a:ext cx="1440160" cy="360040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podmět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Oválný popisek 32"/>
          <p:cNvSpPr/>
          <p:nvPr/>
        </p:nvSpPr>
        <p:spPr>
          <a:xfrm>
            <a:off x="7734636" y="3018056"/>
            <a:ext cx="1440160" cy="36004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přísudek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0037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Shoda přísudku s podmětem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4212173"/>
              </p:ext>
            </p:extLst>
          </p:nvPr>
        </p:nvGraphicFramePr>
        <p:xfrm>
          <a:off x="1524000" y="1397000"/>
          <a:ext cx="6096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Kdysi se v naší zemi rozkládal  y     nekonečné pralesy.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Psi se zatoulal  i      až do lesa.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bouřce padal y      i velké duby.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7432"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Keře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tvořil  y      pěkný živý plot.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Letadla  vzlétl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 a     z rozsáhlého letiště.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Kameny překážel  y       v cestě.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Kohouti se ozval  i       brzy ráno.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Návštěvníci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divadla se oblékl  i       do svátečního.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Šestiúhelník 12"/>
          <p:cNvSpPr/>
          <p:nvPr/>
        </p:nvSpPr>
        <p:spPr>
          <a:xfrm>
            <a:off x="4716016" y="1726166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estiúhelník 13"/>
          <p:cNvSpPr/>
          <p:nvPr/>
        </p:nvSpPr>
        <p:spPr>
          <a:xfrm>
            <a:off x="3219588" y="3020121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estiúhelník 14"/>
          <p:cNvSpPr/>
          <p:nvPr/>
        </p:nvSpPr>
        <p:spPr>
          <a:xfrm>
            <a:off x="2738710" y="3717032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estiúhelník 15"/>
          <p:cNvSpPr/>
          <p:nvPr/>
        </p:nvSpPr>
        <p:spPr>
          <a:xfrm>
            <a:off x="3131840" y="4462487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Šestiúhelník 16"/>
          <p:cNvSpPr/>
          <p:nvPr/>
        </p:nvSpPr>
        <p:spPr>
          <a:xfrm>
            <a:off x="3491880" y="508518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Šestiúhelník 17"/>
          <p:cNvSpPr/>
          <p:nvPr/>
        </p:nvSpPr>
        <p:spPr>
          <a:xfrm>
            <a:off x="3399608" y="580526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Šestiúhelník 18"/>
          <p:cNvSpPr/>
          <p:nvPr/>
        </p:nvSpPr>
        <p:spPr>
          <a:xfrm>
            <a:off x="4703787" y="6497960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Šestiúhelník 19"/>
          <p:cNvSpPr/>
          <p:nvPr/>
        </p:nvSpPr>
        <p:spPr>
          <a:xfrm>
            <a:off x="3131840" y="2342243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4518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Shoda přísudku s podmětem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3822589"/>
              </p:ext>
            </p:extLst>
          </p:nvPr>
        </p:nvGraphicFramePr>
        <p:xfrm>
          <a:off x="1524000" y="1397000"/>
          <a:ext cx="6096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Sluneční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paprsky probudil  y     vesnici.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Slepice zakdákal  y     a husy zakejhal  y    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Psi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zavrčel  i      a zaštěkal  i     .</a:t>
                      </a:r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7432"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V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kravíně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zabučel  y        krávy.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Také kozy zamečel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 y     a prasata zachrochtal   a    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Děvčata sypal   a      drůbeži zrní.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Šedé mraky se protrhal  y     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Okna se zaleskl  a     v paprscích podzimního slunce.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Šestiúhelník 12"/>
          <p:cNvSpPr/>
          <p:nvPr/>
        </p:nvSpPr>
        <p:spPr>
          <a:xfrm>
            <a:off x="4427984" y="1726166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estiúhelník 13"/>
          <p:cNvSpPr/>
          <p:nvPr/>
        </p:nvSpPr>
        <p:spPr>
          <a:xfrm>
            <a:off x="5508104" y="2387178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estiúhelník 14"/>
          <p:cNvSpPr/>
          <p:nvPr/>
        </p:nvSpPr>
        <p:spPr>
          <a:xfrm>
            <a:off x="2627784" y="2996952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estiúhelník 15"/>
          <p:cNvSpPr/>
          <p:nvPr/>
        </p:nvSpPr>
        <p:spPr>
          <a:xfrm>
            <a:off x="6365036" y="4348107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Šestiúhelník 16"/>
          <p:cNvSpPr/>
          <p:nvPr/>
        </p:nvSpPr>
        <p:spPr>
          <a:xfrm>
            <a:off x="4070678" y="5769260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Šestiúhelník 17"/>
          <p:cNvSpPr/>
          <p:nvPr/>
        </p:nvSpPr>
        <p:spPr>
          <a:xfrm>
            <a:off x="3164911" y="5071491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Šestiúhelník 18"/>
          <p:cNvSpPr/>
          <p:nvPr/>
        </p:nvSpPr>
        <p:spPr>
          <a:xfrm>
            <a:off x="3293502" y="6497960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Šestiúhelník 19"/>
          <p:cNvSpPr/>
          <p:nvPr/>
        </p:nvSpPr>
        <p:spPr>
          <a:xfrm>
            <a:off x="3409217" y="2380613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estiúhelník 11"/>
          <p:cNvSpPr/>
          <p:nvPr/>
        </p:nvSpPr>
        <p:spPr>
          <a:xfrm>
            <a:off x="4045982" y="3024831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Šestiúhelník 21"/>
          <p:cNvSpPr/>
          <p:nvPr/>
        </p:nvSpPr>
        <p:spPr>
          <a:xfrm>
            <a:off x="3344931" y="365558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estiúhelník 23"/>
          <p:cNvSpPr/>
          <p:nvPr/>
        </p:nvSpPr>
        <p:spPr>
          <a:xfrm>
            <a:off x="3575947" y="4455978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0250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Shoda přísudku s několikanásobným podmětem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8567945"/>
              </p:ext>
            </p:extLst>
          </p:nvPr>
        </p:nvGraphicFramePr>
        <p:xfrm>
          <a:off x="1382718" y="1604907"/>
          <a:ext cx="60960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Mouchy a  komáři štípal  i     .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Zahradníci a květiny čekal  i     na déšť.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Psi a kočky se vyhříval  i      na slunci.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7432"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Kohouti a slepice se popelil  i        na cestě.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Dědeček a babička seděl  i      ve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stínu.</a:t>
                      </a:r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Sousedé i sousedky se chystal  i       do města.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Synové, dcera a vnukové navštívil  i     dědečka.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Šestiúhelník 12"/>
          <p:cNvSpPr/>
          <p:nvPr/>
        </p:nvSpPr>
        <p:spPr>
          <a:xfrm>
            <a:off x="4067944" y="195011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estiúhelník 15"/>
          <p:cNvSpPr/>
          <p:nvPr/>
        </p:nvSpPr>
        <p:spPr>
          <a:xfrm>
            <a:off x="4129556" y="4589265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Šestiúhelník 17"/>
          <p:cNvSpPr/>
          <p:nvPr/>
        </p:nvSpPr>
        <p:spPr>
          <a:xfrm>
            <a:off x="4710165" y="528122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Šestiúhelník 18"/>
          <p:cNvSpPr/>
          <p:nvPr/>
        </p:nvSpPr>
        <p:spPr>
          <a:xfrm>
            <a:off x="5040559" y="6021288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Šestiúhelník 19"/>
          <p:cNvSpPr/>
          <p:nvPr/>
        </p:nvSpPr>
        <p:spPr>
          <a:xfrm>
            <a:off x="4129556" y="3889229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Šestiúhelník 21"/>
          <p:cNvSpPr/>
          <p:nvPr/>
        </p:nvSpPr>
        <p:spPr>
          <a:xfrm>
            <a:off x="4247964" y="2566536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estiúhelník 22"/>
          <p:cNvSpPr/>
          <p:nvPr/>
        </p:nvSpPr>
        <p:spPr>
          <a:xfrm>
            <a:off x="3563888" y="328498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6456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  <a:solidFill>
            <a:schemeClr val="bg1">
              <a:lumMod val="75000"/>
            </a:schemeClr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Shoda přísudku s několikanásobným podmětem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0015543"/>
              </p:ext>
            </p:extLst>
          </p:nvPr>
        </p:nvGraphicFramePr>
        <p:xfrm>
          <a:off x="1382718" y="1604907"/>
          <a:ext cx="6096000" cy="52595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Muži, ženy i děti odjel  i      na slavnost.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Prkna a klády ležel   y     u pily.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Krávy i telata odpočíval   y     ve stínu.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18037">
                <a:tc>
                  <a:txBody>
                    <a:bodyPr/>
                    <a:lstStyle/>
                    <a:p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Chlapci a děvčata vesele zpíval   i     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Květy růží i poupata zvadl   y     suchem.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Kachny a káčata plaval   y      na rybníce.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 zahrádce dozrál   y     jahody, angrešt a rybíz.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Šestiúhelník 12"/>
          <p:cNvSpPr/>
          <p:nvPr/>
        </p:nvSpPr>
        <p:spPr>
          <a:xfrm>
            <a:off x="3849071" y="204239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Šestiúhelník 17"/>
          <p:cNvSpPr/>
          <p:nvPr/>
        </p:nvSpPr>
        <p:spPr>
          <a:xfrm>
            <a:off x="3477714" y="267267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Šestiúhelník 18"/>
          <p:cNvSpPr/>
          <p:nvPr/>
        </p:nvSpPr>
        <p:spPr>
          <a:xfrm>
            <a:off x="4427984" y="3933056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Šestiúhelník 19"/>
          <p:cNvSpPr/>
          <p:nvPr/>
        </p:nvSpPr>
        <p:spPr>
          <a:xfrm>
            <a:off x="3669453" y="3371462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Šestiúhelník 20"/>
          <p:cNvSpPr/>
          <p:nvPr/>
        </p:nvSpPr>
        <p:spPr>
          <a:xfrm>
            <a:off x="4209111" y="472514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Šestiúhelník 21"/>
          <p:cNvSpPr/>
          <p:nvPr/>
        </p:nvSpPr>
        <p:spPr>
          <a:xfrm>
            <a:off x="3862182" y="5445224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estiúhelník 10"/>
          <p:cNvSpPr/>
          <p:nvPr/>
        </p:nvSpPr>
        <p:spPr>
          <a:xfrm>
            <a:off x="3405081" y="6150771"/>
            <a:ext cx="360040" cy="360040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9799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11618941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602</Words>
  <Application>Microsoft Office PowerPoint</Application>
  <PresentationFormat>Předvádění na obrazovce (4:3)</PresentationFormat>
  <Paragraphs>194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Doplň přísudek</vt:lpstr>
      <vt:lpstr>Doplň podmět</vt:lpstr>
      <vt:lpstr>Urči podmět</vt:lpstr>
      <vt:lpstr>Urči přísudek</vt:lpstr>
      <vt:lpstr>Urči podmět a přísudek</vt:lpstr>
      <vt:lpstr>Shoda přísudku s podmětem</vt:lpstr>
      <vt:lpstr>Shoda přísudku s podmětem</vt:lpstr>
      <vt:lpstr>Shoda přísudku s několikanásobným podmětem</vt:lpstr>
      <vt:lpstr>Shoda přísudku s několikanásobným podmětem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31</cp:revision>
  <dcterms:modified xsi:type="dcterms:W3CDTF">2013-03-14T16:47:47Z</dcterms:modified>
</cp:coreProperties>
</file>