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9999"/>
    <a:srgbClr val="00FFCC"/>
    <a:srgbClr val="E3C8F4"/>
    <a:srgbClr val="D3A8EE"/>
    <a:srgbClr val="BA75E5"/>
    <a:srgbClr val="6FD537"/>
    <a:srgbClr val="FFCC99"/>
    <a:srgbClr val="FFFF99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6A70E-EF24-4B81-BAAF-EFC72C6CE75E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148CA1-3AF1-4572-81AC-028848B4A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346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 slova ke slovním druhům přetáhnutím šipek.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335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obloučkem přídavná jména. Přitáhni ho nad přídavná jména.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50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Přitáhni přídavná jména do správných sloupečků.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4222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r>
              <a:rPr lang="cs-CZ" baseline="0" dirty="0" smtClean="0"/>
              <a:t> pomocí klávesnice nebo perem velké nebo malé začáteční písmeno: p nebo P. Můžeš smazat _.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062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pomocí klávesnice nebo perem i – y, í - ý. Můžeš smazat _.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396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i – y, í - ý. Můžeš smazat _.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1995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Dopiš pomocí klávesnice nebo perem i – y, í – ý. M</a:t>
            </a:r>
            <a:r>
              <a:rPr lang="cs-CZ" baseline="0" dirty="0" smtClean="0"/>
              <a:t>ůžeš smazat _.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517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Přetažením zařaď trojice přídavných jmen do správných stupňů. </a:t>
            </a:r>
            <a:r>
              <a:rPr lang="cs-CZ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48CA1-3AF1-4572-81AC-028848B4AD9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476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367667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dirty="0" smtClean="0"/>
              <a:t>VY_32_INOVACE_18_ Slovní druhy ohebné, přídavná jména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7243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4"/>
          <p:cNvSpPr txBox="1"/>
          <p:nvPr/>
        </p:nvSpPr>
        <p:spPr>
          <a:xfrm>
            <a:off x="1879276" y="2677271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32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873041" y="5548880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8" name="TextovéPole 4"/>
          <p:cNvSpPr txBox="1"/>
          <p:nvPr/>
        </p:nvSpPr>
        <p:spPr>
          <a:xfrm>
            <a:off x="2195736" y="2420888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3876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8238" y="1564516"/>
            <a:ext cx="543264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slovních druhů </a:t>
            </a:r>
          </a:p>
          <a:p>
            <a:pPr algn="ctr"/>
            <a:r>
              <a:rPr lang="cs-CZ" sz="2400" dirty="0" smtClean="0"/>
              <a:t>ohebných – přídavná jména</a:t>
            </a:r>
          </a:p>
        </p:txBody>
      </p:sp>
    </p:spTree>
    <p:extLst>
      <p:ext uri="{BB962C8B-B14F-4D97-AF65-F5344CB8AC3E}">
        <p14:creationId xmlns:p14="http://schemas.microsoft.com/office/powerpoint/2010/main" val="357516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Slovní druhy ohebné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110243"/>
              </p:ext>
            </p:extLst>
          </p:nvPr>
        </p:nvGraphicFramePr>
        <p:xfrm>
          <a:off x="395536" y="1594768"/>
          <a:ext cx="1656184" cy="356616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656184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podstatná </a:t>
                      </a:r>
                      <a:r>
                        <a:rPr lang="cs-CZ" dirty="0" smtClean="0"/>
                        <a:t>jména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přídavná </a:t>
                      </a:r>
                      <a:r>
                        <a:rPr lang="cs-CZ" dirty="0" smtClean="0"/>
                        <a:t>jména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zájmena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číslovky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slovesa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ývojový diagram: uložená data 4"/>
          <p:cNvSpPr/>
          <p:nvPr/>
        </p:nvSpPr>
        <p:spPr>
          <a:xfrm>
            <a:off x="6086187" y="1485910"/>
            <a:ext cx="1512168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Učte 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Vývojový diagram: uložená data 5"/>
          <p:cNvSpPr/>
          <p:nvPr/>
        </p:nvSpPr>
        <p:spPr>
          <a:xfrm>
            <a:off x="6330024" y="2801924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Vývojový diagram: uložená data 6"/>
          <p:cNvSpPr/>
          <p:nvPr/>
        </p:nvSpPr>
        <p:spPr>
          <a:xfrm>
            <a:off x="6297799" y="5394012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uložená data 7"/>
          <p:cNvSpPr/>
          <p:nvPr/>
        </p:nvSpPr>
        <p:spPr>
          <a:xfrm>
            <a:off x="7626168" y="3697183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vojový diagram: uložená data 8"/>
          <p:cNvSpPr/>
          <p:nvPr/>
        </p:nvSpPr>
        <p:spPr>
          <a:xfrm>
            <a:off x="6297799" y="3573016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místo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uložená data 9"/>
          <p:cNvSpPr/>
          <p:nvPr/>
        </p:nvSpPr>
        <p:spPr>
          <a:xfrm>
            <a:off x="7632009" y="2348880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letní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ývojový diagram: uložená data 10"/>
          <p:cNvSpPr/>
          <p:nvPr/>
        </p:nvSpPr>
        <p:spPr>
          <a:xfrm>
            <a:off x="7626168" y="3068960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křehká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uložená data 11"/>
          <p:cNvSpPr/>
          <p:nvPr/>
        </p:nvSpPr>
        <p:spPr>
          <a:xfrm>
            <a:off x="6297406" y="4201239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alý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vojový diagram: uložená data 12"/>
          <p:cNvSpPr/>
          <p:nvPr/>
        </p:nvSpPr>
        <p:spPr>
          <a:xfrm>
            <a:off x="5932430" y="6082673"/>
            <a:ext cx="1661120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brambora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vojový diagram: uložená data 13"/>
          <p:cNvSpPr/>
          <p:nvPr/>
        </p:nvSpPr>
        <p:spPr>
          <a:xfrm>
            <a:off x="7598355" y="5830645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měsíc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vojový diagram: uložená data 14"/>
          <p:cNvSpPr/>
          <p:nvPr/>
        </p:nvSpPr>
        <p:spPr>
          <a:xfrm>
            <a:off x="7638761" y="5076472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Jezdil jsem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vojový diagram: uložená data 15"/>
          <p:cNvSpPr/>
          <p:nvPr/>
        </p:nvSpPr>
        <p:spPr>
          <a:xfrm>
            <a:off x="7626168" y="1670949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krákat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vojový diagram: uložená data 16"/>
          <p:cNvSpPr/>
          <p:nvPr/>
        </p:nvSpPr>
        <p:spPr>
          <a:xfrm>
            <a:off x="6302211" y="4761148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několik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Vývojový diagram: uložená data 17"/>
          <p:cNvSpPr/>
          <p:nvPr/>
        </p:nvSpPr>
        <p:spPr>
          <a:xfrm>
            <a:off x="7626168" y="4340768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pátý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vojový diagram: uložená data 18"/>
          <p:cNvSpPr/>
          <p:nvPr/>
        </p:nvSpPr>
        <p:spPr>
          <a:xfrm>
            <a:off x="6302211" y="2081847"/>
            <a:ext cx="1296144" cy="504056"/>
          </a:xfrm>
          <a:prstGeom prst="flowChartOnlineStorag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tisíc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797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FFCC"/>
          </a:solidFill>
          <a:ln>
            <a:solidFill>
              <a:srgbClr val="66FFCC"/>
            </a:solidFill>
          </a:ln>
        </p:spPr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205812"/>
              </p:ext>
            </p:extLst>
          </p:nvPr>
        </p:nvGraphicFramePr>
        <p:xfrm>
          <a:off x="395536" y="1844824"/>
          <a:ext cx="3888432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84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 vzrostlým stromem je chladivý stín.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Šli jsme podle</a:t>
                      </a:r>
                      <a:r>
                        <a:rPr lang="cs-CZ" baseline="0" dirty="0" smtClean="0"/>
                        <a:t> hluboké řeky.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Strýc plaval proti silnému proudu.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Máš žákovskou knížku?</a:t>
                      </a:r>
                    </a:p>
                    <a:p>
                      <a:endParaRPr lang="cs-CZ" dirty="0" smtClean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Sbíráte</a:t>
                      </a:r>
                      <a:r>
                        <a:rPr lang="cs-CZ" baseline="0" dirty="0" smtClean="0"/>
                        <a:t> léčivé rostliny?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Půjč si knihu v obecní knihovně.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Kyselá okurka mi nechutná.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</a:tbl>
          </a:graphicData>
        </a:graphic>
      </p:graphicFrame>
      <p:sp>
        <p:nvSpPr>
          <p:cNvPr id="5" name="Ohnutý pruh 4"/>
          <p:cNvSpPr/>
          <p:nvPr/>
        </p:nvSpPr>
        <p:spPr>
          <a:xfrm>
            <a:off x="5652120" y="2104426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hnutý pruh 5"/>
          <p:cNvSpPr/>
          <p:nvPr/>
        </p:nvSpPr>
        <p:spPr>
          <a:xfrm>
            <a:off x="7909965" y="2436846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hnutý pruh 6"/>
          <p:cNvSpPr/>
          <p:nvPr/>
        </p:nvSpPr>
        <p:spPr>
          <a:xfrm>
            <a:off x="6084168" y="2900685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hnutý pruh 7"/>
          <p:cNvSpPr/>
          <p:nvPr/>
        </p:nvSpPr>
        <p:spPr>
          <a:xfrm>
            <a:off x="6506855" y="4117333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hnutý pruh 8"/>
          <p:cNvSpPr/>
          <p:nvPr/>
        </p:nvSpPr>
        <p:spPr>
          <a:xfrm>
            <a:off x="7740352" y="4941168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ý pruh 9"/>
          <p:cNvSpPr/>
          <p:nvPr/>
        </p:nvSpPr>
        <p:spPr>
          <a:xfrm>
            <a:off x="7740352" y="3558594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Ohnutý pruh 11"/>
          <p:cNvSpPr/>
          <p:nvPr/>
        </p:nvSpPr>
        <p:spPr>
          <a:xfrm rot="10533983" flipV="1">
            <a:off x="5492568" y="4581128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hnutý pruh 12"/>
          <p:cNvSpPr/>
          <p:nvPr/>
        </p:nvSpPr>
        <p:spPr>
          <a:xfrm>
            <a:off x="6506855" y="5553236"/>
            <a:ext cx="432048" cy="360040"/>
          </a:xfrm>
          <a:prstGeom prst="blockArc">
            <a:avLst/>
          </a:prstGeom>
          <a:solidFill>
            <a:srgbClr val="04AC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207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/>
          <a:lstStyle/>
          <a:p>
            <a:r>
              <a:rPr lang="cs-CZ" dirty="0" smtClean="0"/>
              <a:t>Druhy přídavných jmen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940165"/>
              </p:ext>
            </p:extLst>
          </p:nvPr>
        </p:nvGraphicFramePr>
        <p:xfrm>
          <a:off x="1475656" y="1772816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tvrdá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měkká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přivlastňovací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7740352" y="2420888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sestřin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3723" y="2276872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učitelčino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3844" y="2722853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740352" y="3933056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sportovní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40352" y="1844824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týdenní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0619" y="3212976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dědova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2739" y="4203518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motýlí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3928" y="5445224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učitelův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40352" y="2924944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pyšný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740352" y="3429000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64088" y="5459835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včelí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6217" y="1844824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anglický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17237" y="3789040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svobodný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854739" y="6398773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krásné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65512" y="5445224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podzimní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65512" y="5916160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stavitelův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334203" y="6398773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slavné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416716" y="6431447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večerní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37268" y="5916160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babiččina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335842" y="5968696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pracovitý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740352" y="4362843"/>
            <a:ext cx="1152128" cy="288032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veverčin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39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Přídavná jména přivlastňovací – velká a malá písmena</a:t>
            </a:r>
            <a:endParaRPr lang="cs-CZ" dirty="0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3203848" y="2194012"/>
            <a:ext cx="1296144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rokopova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1034451" y="1806352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atrikův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2627784" y="3814192"/>
            <a:ext cx="1279376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achatelův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83568" y="3274132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irátův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4167319" y="5229200"/>
            <a:ext cx="1478632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ožárníkova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5004048" y="3496688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opelčin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899592" y="5049180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avlův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6663097" y="4509120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_sův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5220072" y="1806352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etrův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7236296" y="2263552"/>
            <a:ext cx="1152128" cy="1080120"/>
          </a:xfrm>
          <a:prstGeom prst="flowChartMagneticDis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apežovo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834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C99"/>
          </a:solidFill>
        </p:spPr>
        <p:txBody>
          <a:bodyPr/>
          <a:lstStyle/>
          <a:p>
            <a:r>
              <a:rPr lang="cs-CZ" dirty="0" smtClean="0"/>
              <a:t>Přídavná jména tvrdá i - y</a:t>
            </a:r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899592" y="1844824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up</a:t>
            </a:r>
            <a:r>
              <a:rPr lang="cs-CZ" dirty="0" smtClean="0">
                <a:solidFill>
                  <a:schemeClr val="tx1"/>
                </a:solidFill>
              </a:rPr>
              <a:t>_  nůž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2092022" y="2975409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ozkvetl</a:t>
            </a:r>
            <a:r>
              <a:rPr lang="cs-CZ" dirty="0" smtClean="0">
                <a:solidFill>
                  <a:schemeClr val="tx1"/>
                </a:solidFill>
              </a:rPr>
              <a:t>_  sad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1115616" y="4330431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z</a:t>
            </a:r>
            <a:r>
              <a:rPr lang="cs-CZ" dirty="0" err="1" smtClean="0">
                <a:solidFill>
                  <a:schemeClr val="tx1"/>
                </a:solidFill>
              </a:rPr>
              <a:t>uřiv</a:t>
            </a:r>
            <a:r>
              <a:rPr lang="cs-CZ" dirty="0" smtClean="0">
                <a:solidFill>
                  <a:schemeClr val="tx1"/>
                </a:solidFill>
              </a:rPr>
              <a:t>_  pes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3692310" y="5229200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ov</a:t>
            </a:r>
            <a:r>
              <a:rPr lang="cs-CZ" dirty="0" smtClean="0">
                <a:solidFill>
                  <a:schemeClr val="tx1"/>
                </a:solidFill>
              </a:rPr>
              <a:t>_  žáci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857488" y="5733256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ov</a:t>
            </a:r>
            <a:r>
              <a:rPr lang="cs-CZ" dirty="0" smtClean="0">
                <a:solidFill>
                  <a:schemeClr val="tx1"/>
                </a:solidFill>
              </a:rPr>
              <a:t>_  kabát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4074965" y="3891405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b</a:t>
            </a:r>
            <a:r>
              <a:rPr lang="cs-CZ" dirty="0" err="1" smtClean="0">
                <a:solidFill>
                  <a:schemeClr val="tx1"/>
                </a:solidFill>
              </a:rPr>
              <a:t>íl</a:t>
            </a:r>
            <a:r>
              <a:rPr lang="cs-CZ" dirty="0" smtClean="0">
                <a:solidFill>
                  <a:schemeClr val="tx1"/>
                </a:solidFill>
              </a:rPr>
              <a:t>_  šátek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4283968" y="2101958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eskl</a:t>
            </a:r>
            <a:r>
              <a:rPr lang="cs-CZ" dirty="0" smtClean="0">
                <a:solidFill>
                  <a:schemeClr val="tx1"/>
                </a:solidFill>
              </a:rPr>
              <a:t>_ drahokam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6497822" y="5658718"/>
            <a:ext cx="1741512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z</a:t>
            </a:r>
            <a:r>
              <a:rPr lang="cs-CZ" dirty="0" err="1" smtClean="0">
                <a:solidFill>
                  <a:schemeClr val="tx1"/>
                </a:solidFill>
              </a:rPr>
              <a:t>pěvav</a:t>
            </a:r>
            <a:r>
              <a:rPr lang="cs-CZ" dirty="0" smtClean="0">
                <a:solidFill>
                  <a:schemeClr val="tx1"/>
                </a:solidFill>
              </a:rPr>
              <a:t>_  ptáci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6549870" y="3610351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z</a:t>
            </a:r>
            <a:r>
              <a:rPr lang="cs-CZ" dirty="0" err="1" smtClean="0">
                <a:solidFill>
                  <a:schemeClr val="tx1"/>
                </a:solidFill>
              </a:rPr>
              <a:t>pěvav</a:t>
            </a:r>
            <a:r>
              <a:rPr lang="cs-CZ" dirty="0" smtClean="0">
                <a:solidFill>
                  <a:schemeClr val="tx1"/>
                </a:solidFill>
              </a:rPr>
              <a:t>_  pták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6588224" y="2039144"/>
            <a:ext cx="1656184" cy="720080"/>
          </a:xfrm>
          <a:prstGeom prst="cube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c</a:t>
            </a:r>
            <a:r>
              <a:rPr lang="cs-CZ" dirty="0" err="1" smtClean="0">
                <a:solidFill>
                  <a:schemeClr val="tx1"/>
                </a:solidFill>
              </a:rPr>
              <a:t>ihlov</a:t>
            </a:r>
            <a:r>
              <a:rPr lang="cs-CZ" dirty="0" smtClean="0">
                <a:solidFill>
                  <a:schemeClr val="tx1"/>
                </a:solidFill>
              </a:rPr>
              <a:t>_  dům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750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3C8F4"/>
          </a:solidFill>
        </p:spPr>
        <p:txBody>
          <a:bodyPr/>
          <a:lstStyle/>
          <a:p>
            <a:r>
              <a:rPr lang="cs-CZ" dirty="0" smtClean="0"/>
              <a:t>Přídavná jména tvrdá a měkká</a:t>
            </a:r>
            <a:endParaRPr lang="cs-CZ" dirty="0"/>
          </a:p>
        </p:txBody>
      </p:sp>
      <p:sp>
        <p:nvSpPr>
          <p:cNvPr id="3" name="Vývojový diagram: paměť s přímým přístupem 2"/>
          <p:cNvSpPr/>
          <p:nvPr/>
        </p:nvSpPr>
        <p:spPr>
          <a:xfrm>
            <a:off x="1005418" y="1830766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b</a:t>
            </a:r>
            <a:r>
              <a:rPr lang="cs-CZ" dirty="0" err="1" smtClean="0">
                <a:solidFill>
                  <a:schemeClr val="tx1"/>
                </a:solidFill>
              </a:rPr>
              <a:t>ukov</a:t>
            </a:r>
            <a:r>
              <a:rPr lang="cs-CZ" dirty="0" smtClean="0">
                <a:solidFill>
                  <a:schemeClr val="tx1"/>
                </a:solidFill>
              </a:rPr>
              <a:t>_  les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ývojový diagram: paměť s přímým přístupem 11"/>
          <p:cNvSpPr/>
          <p:nvPr/>
        </p:nvSpPr>
        <p:spPr>
          <a:xfrm>
            <a:off x="6084168" y="1963930"/>
            <a:ext cx="1818312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p</a:t>
            </a:r>
            <a:r>
              <a:rPr lang="cs-CZ" dirty="0" err="1" smtClean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_ počasí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3923928" y="1830766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ol</a:t>
            </a:r>
            <a:r>
              <a:rPr lang="cs-CZ" dirty="0" smtClean="0">
                <a:solidFill>
                  <a:schemeClr val="tx1"/>
                </a:solidFill>
              </a:rPr>
              <a:t>_  vrch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ývojový diagram: paměť s přímým přístupem 13"/>
          <p:cNvSpPr/>
          <p:nvPr/>
        </p:nvSpPr>
        <p:spPr>
          <a:xfrm>
            <a:off x="2053726" y="3068960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il</a:t>
            </a:r>
            <a:r>
              <a:rPr lang="cs-CZ" dirty="0" smtClean="0">
                <a:solidFill>
                  <a:schemeClr val="tx1"/>
                </a:solidFill>
              </a:rPr>
              <a:t>_  přátelé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vojový diagram: paměť s přímým přístupem 14"/>
          <p:cNvSpPr/>
          <p:nvPr/>
        </p:nvSpPr>
        <p:spPr>
          <a:xfrm>
            <a:off x="3508789" y="4184320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il</a:t>
            </a:r>
            <a:r>
              <a:rPr lang="cs-CZ" dirty="0" smtClean="0">
                <a:solidFill>
                  <a:schemeClr val="tx1"/>
                </a:solidFill>
              </a:rPr>
              <a:t>_ přítel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vojový diagram: paměť s přímým přístupem 15"/>
          <p:cNvSpPr/>
          <p:nvPr/>
        </p:nvSpPr>
        <p:spPr>
          <a:xfrm>
            <a:off x="4808289" y="3308572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čel</a:t>
            </a:r>
            <a:r>
              <a:rPr lang="cs-CZ" dirty="0" smtClean="0">
                <a:solidFill>
                  <a:schemeClr val="tx1"/>
                </a:solidFill>
              </a:rPr>
              <a:t>_  med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vojový diagram: paměť s přímým přístupem 16"/>
          <p:cNvSpPr/>
          <p:nvPr/>
        </p:nvSpPr>
        <p:spPr>
          <a:xfrm>
            <a:off x="695823" y="4437112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drav</a:t>
            </a:r>
            <a:r>
              <a:rPr lang="cs-CZ" dirty="0" smtClean="0">
                <a:solidFill>
                  <a:schemeClr val="tx1"/>
                </a:solidFill>
              </a:rPr>
              <a:t>_  zub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Vývojový diagram: paměť s přímým přístupem 17"/>
          <p:cNvSpPr/>
          <p:nvPr/>
        </p:nvSpPr>
        <p:spPr>
          <a:xfrm>
            <a:off x="1924613" y="5315976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c</a:t>
            </a:r>
            <a:r>
              <a:rPr lang="cs-CZ" dirty="0" err="1" smtClean="0">
                <a:solidFill>
                  <a:schemeClr val="tx1"/>
                </a:solidFill>
              </a:rPr>
              <a:t>iz</a:t>
            </a:r>
            <a:r>
              <a:rPr lang="cs-CZ" dirty="0" smtClean="0">
                <a:solidFill>
                  <a:schemeClr val="tx1"/>
                </a:solidFill>
              </a:rPr>
              <a:t>_  člověk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ývojový diagram: paměť s přímým přístupem 18"/>
          <p:cNvSpPr/>
          <p:nvPr/>
        </p:nvSpPr>
        <p:spPr>
          <a:xfrm>
            <a:off x="4935301" y="5401658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rav</a:t>
            </a:r>
            <a:r>
              <a:rPr lang="cs-CZ" dirty="0" smtClean="0">
                <a:solidFill>
                  <a:schemeClr val="tx1"/>
                </a:solidFill>
              </a:rPr>
              <a:t>_  hráč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ývojový diagram: paměť s přímým přístupem 19"/>
          <p:cNvSpPr/>
          <p:nvPr/>
        </p:nvSpPr>
        <p:spPr>
          <a:xfrm>
            <a:off x="5868144" y="4221088"/>
            <a:ext cx="1838390" cy="648072"/>
          </a:xfrm>
          <a:prstGeom prst="flowChartMagneticDrum">
            <a:avLst/>
          </a:prstGeom>
          <a:solidFill>
            <a:srgbClr val="E3C8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otýl</a:t>
            </a:r>
            <a:r>
              <a:rPr lang="cs-CZ" dirty="0" smtClean="0">
                <a:solidFill>
                  <a:schemeClr val="tx1"/>
                </a:solidFill>
              </a:rPr>
              <a:t>_  křídla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44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</p:spPr>
        <p:txBody>
          <a:bodyPr/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043608" y="1916832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Otcov</a:t>
            </a:r>
            <a:r>
              <a:rPr lang="cs-CZ" dirty="0" smtClean="0">
                <a:solidFill>
                  <a:schemeClr val="tx1"/>
                </a:solidFill>
              </a:rPr>
              <a:t>_  přátelé přišli.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10772" y="1709192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Tatínkov</a:t>
            </a:r>
            <a:r>
              <a:rPr lang="cs-CZ" dirty="0" smtClean="0">
                <a:solidFill>
                  <a:schemeClr val="tx1"/>
                </a:solidFill>
              </a:rPr>
              <a:t>_  cesty vedou do Prahy.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72680" y="3136032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Přečti </a:t>
            </a:r>
            <a:r>
              <a:rPr lang="cs-CZ" dirty="0" smtClean="0">
                <a:solidFill>
                  <a:schemeClr val="tx1"/>
                </a:solidFill>
              </a:rPr>
              <a:t>si </a:t>
            </a:r>
            <a:r>
              <a:rPr lang="cs-CZ" dirty="0" err="1" smtClean="0">
                <a:solidFill>
                  <a:schemeClr val="tx1"/>
                </a:solidFill>
              </a:rPr>
              <a:t>bratrov</a:t>
            </a:r>
            <a:r>
              <a:rPr lang="cs-CZ" dirty="0" smtClean="0">
                <a:solidFill>
                  <a:schemeClr val="tx1"/>
                </a:solidFill>
              </a:rPr>
              <a:t>_ časopisy.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88024" y="2751263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Jirkov_  strýcové  truhlaří.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72200" y="5268917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Vidíme </a:t>
            </a:r>
            <a:r>
              <a:rPr lang="cs-CZ" dirty="0" err="1" smtClean="0">
                <a:solidFill>
                  <a:schemeClr val="tx1"/>
                </a:solidFill>
              </a:rPr>
              <a:t>sousedov</a:t>
            </a:r>
            <a:r>
              <a:rPr lang="cs-CZ" dirty="0" smtClean="0">
                <a:solidFill>
                  <a:schemeClr val="tx1"/>
                </a:solidFill>
              </a:rPr>
              <a:t>_ vnuky.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93840" y="4162150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Karlov_  sousedé odešli.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56692" y="4557965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Přišli </a:t>
            </a:r>
            <a:r>
              <a:rPr lang="cs-CZ" dirty="0" smtClean="0">
                <a:solidFill>
                  <a:schemeClr val="tx1"/>
                </a:solidFill>
              </a:rPr>
              <a:t>Jirkov_  kamarádi.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002124" y="5445224"/>
            <a:ext cx="2317576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Využil jsem </a:t>
            </a:r>
            <a:r>
              <a:rPr lang="cs-CZ" dirty="0" err="1" smtClean="0">
                <a:solidFill>
                  <a:schemeClr val="tx1"/>
                </a:solidFill>
              </a:rPr>
              <a:t>ošetřovatelov</a:t>
            </a:r>
            <a:r>
              <a:rPr lang="cs-CZ" dirty="0" smtClean="0">
                <a:solidFill>
                  <a:schemeClr val="tx1"/>
                </a:solidFill>
              </a:rPr>
              <a:t>_  rady.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92390" y="3856112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Strýcov</a:t>
            </a:r>
            <a:r>
              <a:rPr lang="cs-CZ" dirty="0" smtClean="0">
                <a:solidFill>
                  <a:schemeClr val="tx1"/>
                </a:solidFill>
              </a:rPr>
              <a:t>_  koně se splašili.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88224" y="1653952"/>
            <a:ext cx="2088232" cy="720080"/>
          </a:xfrm>
          <a:prstGeom prst="roundRect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Jeníkov_  starosti mě trápily.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34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329009"/>
              </p:ext>
            </p:extLst>
          </p:nvPr>
        </p:nvGraphicFramePr>
        <p:xfrm>
          <a:off x="1547664" y="1772816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1.stupeň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2.stupeň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3.stupeň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66FF3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33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74955" y="2247617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šikmý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00171" y="6185441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širší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72875" y="5737573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široký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00171" y="5307799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nejširší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12239" y="4077554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čistý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84943" y="3689562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čistější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782669" y="3324134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nejčistější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782669" y="2535649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nejlepší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40352" y="1772816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lepší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103601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dobrá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3152" y="3401530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nejmenší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8069" y="3789040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menší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4955" y="3036102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9032" y="1918874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nejšikmější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500" y="1628800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šikmější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209092" y="5600993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mladší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0768" y="6089311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mladý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126183" y="6185441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žlutější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126183" y="5745009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nejžlutější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067944" y="5312233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žlutá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160145" y="5168217"/>
            <a:ext cx="1224136" cy="288032"/>
          </a:xfrm>
          <a:prstGeom prst="rect">
            <a:avLst/>
          </a:prstGeom>
          <a:solidFill>
            <a:srgbClr val="66FF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nejmladší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500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11618941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468</Words>
  <Application>Microsoft Office PowerPoint</Application>
  <PresentationFormat>Předvádění na obrazovce (4:3)</PresentationFormat>
  <Paragraphs>157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 Slovní druhy ohebné</vt:lpstr>
      <vt:lpstr>Přídavná jména</vt:lpstr>
      <vt:lpstr>Druhy přídavných jmen</vt:lpstr>
      <vt:lpstr>Přídavná jména přivlastňovací – velká a malá písmena</vt:lpstr>
      <vt:lpstr>Přídavná jména tvrdá i - y</vt:lpstr>
      <vt:lpstr>Přídavná jména tvrdá a měkká</vt:lpstr>
      <vt:lpstr>Přídavná jména přivlastňovací</vt:lpstr>
      <vt:lpstr>Stupňování přídavných jmen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28</cp:revision>
  <dcterms:modified xsi:type="dcterms:W3CDTF">2013-03-14T16:51:13Z</dcterms:modified>
</cp:coreProperties>
</file>