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92" r:id="rId2"/>
    <p:sldId id="256" r:id="rId3"/>
    <p:sldId id="264" r:id="rId4"/>
    <p:sldId id="257" r:id="rId5"/>
    <p:sldId id="265" r:id="rId6"/>
    <p:sldId id="258" r:id="rId7"/>
    <p:sldId id="285" r:id="rId8"/>
    <p:sldId id="286" r:id="rId9"/>
    <p:sldId id="259" r:id="rId10"/>
    <p:sldId id="260" r:id="rId11"/>
    <p:sldId id="270" r:id="rId12"/>
    <p:sldId id="287" r:id="rId13"/>
    <p:sldId id="288" r:id="rId14"/>
    <p:sldId id="28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FF66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DE9E5-3318-4BA7-BE95-29A19C184E8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091A0-4B75-4069-B8E2-A6150F6225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57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D091A0-4B75-4069-B8E2-A6150F62254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026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86916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22108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836712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36128970"/>
              </p:ext>
            </p:extLst>
          </p:nvPr>
        </p:nvGraphicFramePr>
        <p:xfrm>
          <a:off x="1323608" y="206084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Pascalův zákon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12.3.2011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tlakem přenášeným kapalinou, charakteristickými veličinami</a:t>
                      </a:r>
                      <a:r>
                        <a:rPr lang="cs-CZ" sz="1400" kern="50" baseline="0" dirty="0" smtClean="0">
                          <a:effectLst/>
                        </a:rPr>
                        <a:t> a užitím této zákonitosti v praxi.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358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                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4103" y="3448419"/>
            <a:ext cx="6400800" cy="17526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Tlak přenášený kapalinou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2077095" y="2525089"/>
            <a:ext cx="4474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Pascalův zákon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rgbClr val="825600"/>
              </a:gs>
              <a:gs pos="13000">
                <a:srgbClr val="FFA800"/>
              </a:gs>
              <a:gs pos="28000">
                <a:srgbClr val="825600"/>
              </a:gs>
              <a:gs pos="42999">
                <a:srgbClr val="FFA800"/>
              </a:gs>
              <a:gs pos="58000">
                <a:srgbClr val="825600"/>
              </a:gs>
              <a:gs pos="72000">
                <a:srgbClr val="FFA800"/>
              </a:gs>
              <a:gs pos="87000">
                <a:srgbClr val="825600"/>
              </a:gs>
              <a:gs pos="100000">
                <a:srgbClr val="FFA800"/>
              </a:gs>
            </a:gsLst>
            <a:lin ang="5400000" scaled="0"/>
          </a:gradFill>
        </p:spPr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Blaise</a:t>
            </a:r>
            <a:r>
              <a:rPr lang="cs-CZ" dirty="0" smtClean="0"/>
              <a:t> </a:t>
            </a:r>
            <a:r>
              <a:rPr lang="cs-CZ" b="1" dirty="0" smtClean="0"/>
              <a:t>Pascal</a:t>
            </a: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2000" dirty="0" smtClean="0"/>
              <a:t>       </a:t>
            </a:r>
            <a:r>
              <a:rPr lang="cs-CZ" sz="2400" b="1" dirty="0" smtClean="0"/>
              <a:t>Francouzský filozof, matematik a fyzik, jeden z největších myslitelů evropské kultury.  </a:t>
            </a:r>
          </a:p>
          <a:p>
            <a:pPr marL="0" indent="0" algn="ctr">
              <a:buNone/>
            </a:pPr>
            <a:r>
              <a:rPr lang="cs-CZ" sz="2000" b="1" dirty="0"/>
              <a:t> </a:t>
            </a:r>
            <a:r>
              <a:rPr lang="cs-CZ" sz="2000" b="1" dirty="0" smtClean="0"/>
              <a:t>      </a:t>
            </a:r>
          </a:p>
          <a:p>
            <a:pPr marL="0" indent="0" algn="ctr">
              <a:buNone/>
            </a:pPr>
            <a:r>
              <a:rPr lang="cs-CZ" sz="2400" b="1" dirty="0" smtClean="0"/>
              <a:t>Spoluvytvářel podobu novověkého myšlení.</a:t>
            </a:r>
          </a:p>
          <a:p>
            <a:pPr marL="0" indent="0" algn="ctr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83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3100" dirty="0" smtClean="0"/>
              <a:t>Co </a:t>
            </a:r>
            <a:r>
              <a:rPr lang="cs-CZ" sz="3100" dirty="0"/>
              <a:t>je </a:t>
            </a:r>
            <a:r>
              <a:rPr lang="cs-CZ" sz="3100" b="1" dirty="0"/>
              <a:t>tlak</a:t>
            </a:r>
            <a:r>
              <a:rPr lang="cs-CZ" sz="3100" dirty="0"/>
              <a:t>?</a:t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000" dirty="0" smtClean="0"/>
              <a:t>      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  <a:endParaRPr lang="cs-CZ" sz="2000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Vzniká působením tlakové síly na plochu určitého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obsahu.</a:t>
            </a:r>
          </a:p>
          <a:p>
            <a:pPr marL="0" indent="0">
              <a:buNone/>
            </a:pPr>
            <a:endParaRPr lang="cs-CZ" sz="28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</a:rPr>
              <a:t>Když na povrch kapaliny tlačíme, vzroste tlak ve všech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B050"/>
                </a:solidFill>
              </a:rPr>
              <a:t> jejích místech stejně.</a:t>
            </a:r>
          </a:p>
          <a:p>
            <a:pPr marL="0" indent="0">
              <a:buNone/>
            </a:pPr>
            <a:r>
              <a:rPr lang="cs-CZ" sz="2800" b="1" dirty="0" smtClean="0"/>
              <a:t>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Čím je tlak charakterizován?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67544" y="1988840"/>
                <a:ext cx="8208912" cy="3549177"/>
              </a:xfrm>
              <a:prstGeom prst="rect">
                <a:avLst/>
              </a:prstGeom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wrap="square">
                <a:spAutoFit/>
              </a:bodyPr>
              <a:lstStyle/>
              <a:p>
                <a:pPr>
                  <a:buNone/>
                </a:pPr>
                <a:r>
                  <a:rPr lang="cs-CZ" sz="2800" dirty="0" smtClean="0"/>
                  <a:t> </a:t>
                </a:r>
              </a:p>
              <a:p>
                <a:pPr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p  -  tlak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           </a:t>
                </a:r>
                <a:r>
                  <a:rPr lang="cs-CZ" sz="2800" dirty="0" smtClean="0"/>
                  <a:t>j</a:t>
                </a:r>
                <a:r>
                  <a:rPr lang="cs-CZ" sz="2000" dirty="0" smtClean="0"/>
                  <a:t>ednotka</a:t>
                </a:r>
                <a:r>
                  <a:rPr lang="cs-CZ" sz="2800" dirty="0" smtClean="0"/>
                  <a:t> </a:t>
                </a:r>
                <a:r>
                  <a:rPr lang="cs-CZ" sz="2800" b="1" dirty="0" smtClean="0"/>
                  <a:t> Pa</a:t>
                </a:r>
                <a:r>
                  <a:rPr lang="cs-CZ" sz="2800" dirty="0" smtClean="0"/>
                  <a:t>  -  </a:t>
                </a:r>
                <a:r>
                  <a:rPr lang="cs-CZ" sz="2800" dirty="0" smtClean="0">
                    <a:solidFill>
                      <a:schemeClr val="accent6">
                        <a:lumMod val="75000"/>
                      </a:schemeClr>
                    </a:solidFill>
                  </a:rPr>
                  <a:t>pascal</a:t>
                </a:r>
                <a:r>
                  <a:rPr lang="cs-CZ" sz="2800" dirty="0" smtClean="0"/>
                  <a:t> ( </a:t>
                </a:r>
                <a:r>
                  <a:rPr lang="cs-CZ" sz="2800" dirty="0" err="1" smtClean="0"/>
                  <a:t>paskal</a:t>
                </a:r>
                <a:r>
                  <a:rPr lang="cs-CZ" sz="2800" dirty="0" smtClean="0"/>
                  <a:t> )</a:t>
                </a:r>
              </a:p>
              <a:p>
                <a:pPr>
                  <a:buNone/>
                </a:pPr>
                <a:endParaRPr lang="cs-CZ" sz="2800" dirty="0" smtClean="0"/>
              </a:p>
              <a:p>
                <a:pPr>
                  <a:buNone/>
                </a:pPr>
                <a:r>
                  <a:rPr lang="cs-CZ" sz="2800" dirty="0" smtClean="0"/>
                  <a:t> </a:t>
                </a:r>
              </a:p>
              <a:p>
                <a:pPr>
                  <a:buNone/>
                </a:pPr>
                <a:r>
                  <a:rPr lang="cs-CZ" sz="2800" b="1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F </a:t>
                </a:r>
                <a:r>
                  <a:rPr lang="cs-CZ" sz="2800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 -  </a:t>
                </a:r>
                <a:r>
                  <a:rPr lang="cs-CZ" sz="2800" b="1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tlaková síla       </a:t>
                </a:r>
                <a:r>
                  <a:rPr lang="cs-CZ" sz="2400" dirty="0" smtClean="0"/>
                  <a:t>jednotka </a:t>
                </a:r>
                <a:r>
                  <a:rPr lang="cs-CZ" sz="2800" dirty="0" smtClean="0"/>
                  <a:t> </a:t>
                </a:r>
                <a:r>
                  <a:rPr lang="cs-CZ" sz="2800" b="1" dirty="0" smtClean="0"/>
                  <a:t>N  </a:t>
                </a:r>
                <a:r>
                  <a:rPr lang="cs-CZ" sz="2800" dirty="0" smtClean="0"/>
                  <a:t>-  </a:t>
                </a:r>
                <a:r>
                  <a:rPr lang="cs-CZ" sz="2800" dirty="0" smtClean="0">
                    <a:solidFill>
                      <a:schemeClr val="accent5">
                        <a:lumMod val="75000"/>
                      </a:schemeClr>
                    </a:solidFill>
                  </a:rPr>
                  <a:t>newton</a:t>
                </a:r>
                <a:r>
                  <a:rPr lang="cs-CZ" sz="2800" dirty="0" smtClean="0"/>
                  <a:t> ( </a:t>
                </a:r>
                <a:r>
                  <a:rPr lang="cs-CZ" sz="2800" dirty="0" err="1" smtClean="0"/>
                  <a:t>ňútn</a:t>
                </a:r>
                <a:r>
                  <a:rPr lang="cs-CZ" sz="2800" dirty="0" smtClean="0"/>
                  <a:t> )</a:t>
                </a:r>
              </a:p>
              <a:p>
                <a:pPr>
                  <a:buNone/>
                </a:pPr>
                <a:endParaRPr lang="cs-CZ" sz="2800" dirty="0" smtClean="0"/>
              </a:p>
              <a:p>
                <a:pPr>
                  <a:buNone/>
                </a:pPr>
                <a:r>
                  <a:rPr lang="cs-CZ" sz="2800" dirty="0" smtClean="0"/>
                  <a:t> </a:t>
                </a:r>
              </a:p>
              <a:p>
                <a:pPr>
                  <a:buNone/>
                </a:pPr>
                <a:r>
                  <a:rPr lang="cs-CZ" sz="28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S</a:t>
                </a:r>
                <a:r>
                  <a:rPr lang="cs-CZ" sz="2800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  -   </a:t>
                </a:r>
                <a:r>
                  <a:rPr lang="cs-CZ" sz="2800" b="1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obsah plochy     </a:t>
                </a:r>
                <a:r>
                  <a:rPr lang="cs-CZ" sz="2400" dirty="0" smtClean="0"/>
                  <a:t>jednotka</a:t>
                </a:r>
                <a:r>
                  <a:rPr lang="cs-CZ" sz="2800" dirty="0" smtClean="0"/>
                  <a:t>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0" dirty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800" b="1" i="0" dirty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800" dirty="0" smtClean="0"/>
                  <a:t> -  </a:t>
                </a:r>
                <a:r>
                  <a:rPr lang="cs-CZ" sz="2800" dirty="0" smtClean="0">
                    <a:solidFill>
                      <a:schemeClr val="accent3">
                        <a:lumMod val="50000"/>
                      </a:schemeClr>
                    </a:solidFill>
                  </a:rPr>
                  <a:t>metr čtverečný</a:t>
                </a:r>
                <a:endParaRPr lang="cs-CZ" sz="2800" dirty="0">
                  <a:solidFill>
                    <a:schemeClr val="accent3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988840"/>
                <a:ext cx="8208912" cy="3549177"/>
              </a:xfrm>
              <a:prstGeom prst="rect">
                <a:avLst/>
              </a:prstGeom>
              <a:blipFill rotWithShape="1">
                <a:blip r:embed="rId2"/>
                <a:stretch>
                  <a:fillRect l="-1407" b="-3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556792"/>
                <a:ext cx="8229600" cy="4525963"/>
              </a:xfrm>
            </p:spPr>
            <p:style>
              <a:lnRef idx="0">
                <a:schemeClr val="accent4"/>
              </a:lnRef>
              <a:fillRef idx="3">
                <a:schemeClr val="accent4"/>
              </a:fillRef>
              <a:effectRef idx="3">
                <a:schemeClr val="accent4"/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cs-CZ" b="1" dirty="0" smtClean="0"/>
              </a:p>
              <a:p>
                <a:r>
                  <a:rPr lang="cs-CZ" b="1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0" smtClean="0">
                            <a:latin typeface="Cambria Math"/>
                          </a:rPr>
                          <m:t>𝐅</m:t>
                        </m:r>
                      </m:num>
                      <m:den>
                        <m:r>
                          <a:rPr lang="cs-CZ" b="1" i="0" smtClean="0">
                            <a:latin typeface="Cambria Math"/>
                          </a:rPr>
                          <m:t>𝐒</m:t>
                        </m:r>
                      </m:den>
                    </m:f>
                  </m:oMath>
                </a14:m>
                <a:endParaRPr lang="cs-CZ" b="1" dirty="0" smtClean="0"/>
              </a:p>
              <a:p>
                <a:pPr>
                  <a:buNone/>
                </a:pPr>
                <a:r>
                  <a:rPr lang="cs-CZ" b="1" dirty="0" smtClean="0"/>
                  <a:t>     </a:t>
                </a:r>
              </a:p>
              <a:p>
                <a:pPr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</a:t>
                </a:r>
                <a:r>
                  <a:rPr lang="cs-CZ" b="1" dirty="0" err="1" smtClean="0"/>
                  <a:t>kPa</a:t>
                </a:r>
                <a:r>
                  <a:rPr lang="cs-CZ" b="1" dirty="0" smtClean="0"/>
                  <a:t> </a:t>
                </a:r>
                <a:r>
                  <a:rPr lang="cs-CZ" dirty="0" smtClean="0"/>
                  <a:t>– </a:t>
                </a:r>
                <a:r>
                  <a:rPr lang="cs-CZ" sz="2000" dirty="0" err="1" smtClean="0"/>
                  <a:t>kilopascal</a:t>
                </a:r>
                <a:endParaRPr lang="cs-CZ" sz="2000" dirty="0" smtClean="0"/>
              </a:p>
              <a:p>
                <a:pPr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</a:t>
                </a:r>
                <a:r>
                  <a:rPr lang="cs-CZ" b="1" dirty="0" err="1" smtClean="0"/>
                  <a:t>MPa</a:t>
                </a:r>
                <a:r>
                  <a:rPr lang="cs-CZ" dirty="0" smtClean="0"/>
                  <a:t> – </a:t>
                </a:r>
                <a:r>
                  <a:rPr lang="cs-CZ" sz="2000" dirty="0" smtClean="0"/>
                  <a:t>megapascal</a:t>
                </a:r>
              </a:p>
              <a:p>
                <a:pPr>
                  <a:buNone/>
                </a:pPr>
                <a:r>
                  <a:rPr lang="cs-CZ" sz="2000" b="1" dirty="0" smtClean="0"/>
                  <a:t>      </a:t>
                </a:r>
              </a:p>
              <a:p>
                <a:pPr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1 </a:t>
                </a:r>
                <a:r>
                  <a:rPr lang="cs-CZ" sz="2000" b="1" dirty="0" err="1" smtClean="0"/>
                  <a:t>kPa</a:t>
                </a:r>
                <a:r>
                  <a:rPr lang="cs-CZ" sz="2000" b="1" dirty="0" smtClean="0"/>
                  <a:t> = 1 000 </a:t>
                </a:r>
                <a:r>
                  <a:rPr lang="cs-CZ" sz="2000" b="1" dirty="0" err="1" smtClean="0"/>
                  <a:t>Pa</a:t>
                </a:r>
                <a:endParaRPr lang="cs-CZ" sz="2000" b="1" dirty="0" smtClean="0"/>
              </a:p>
              <a:p>
                <a:pPr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1 </a:t>
                </a:r>
                <a:r>
                  <a:rPr lang="cs-CZ" sz="2000" b="1" dirty="0" err="1" smtClean="0"/>
                  <a:t>MPa</a:t>
                </a:r>
                <a:r>
                  <a:rPr lang="cs-CZ" sz="2000" b="1" dirty="0" smtClean="0"/>
                  <a:t> = 1 000 </a:t>
                </a:r>
                <a:r>
                  <a:rPr lang="cs-CZ" sz="2000" b="1" dirty="0" err="1" smtClean="0"/>
                  <a:t>kPa</a:t>
                </a:r>
                <a:r>
                  <a:rPr lang="cs-CZ" sz="2000" b="1" dirty="0" smtClean="0"/>
                  <a:t> = 1 000 </a:t>
                </a:r>
                <a:r>
                  <a:rPr lang="cs-CZ" sz="2000" b="1" dirty="0" err="1" smtClean="0"/>
                  <a:t>000</a:t>
                </a:r>
                <a:r>
                  <a:rPr lang="cs-CZ" sz="2000" b="1" dirty="0" smtClean="0"/>
                  <a:t> </a:t>
                </a:r>
                <a:r>
                  <a:rPr lang="cs-CZ" sz="2000" b="1" dirty="0" err="1" smtClean="0"/>
                  <a:t>Pa</a:t>
                </a:r>
                <a:r>
                  <a:rPr lang="cs-CZ" sz="2000" b="1" dirty="0" smtClean="0"/>
                  <a:t> </a:t>
                </a:r>
                <a:endParaRPr lang="cs-CZ" sz="20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556792"/>
                <a:ext cx="8229600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Počítej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>
                <a:normAutofit fontScale="70000" lnSpcReduction="20000"/>
              </a:bodyPr>
              <a:lstStyle/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sz="3400" b="1" dirty="0" smtClean="0"/>
                  <a:t>Kolmo na volnou hladinu kapaliny v nádobě působí píst </a:t>
                </a:r>
              </a:p>
              <a:p>
                <a:pPr marL="0" indent="0">
                  <a:buNone/>
                </a:pPr>
                <a:r>
                  <a:rPr lang="cs-CZ" sz="3400" b="1" dirty="0" smtClean="0"/>
                  <a:t>o obsahu 0, 10</a:t>
                </a:r>
                <a14:m>
                  <m:oMath xmlns:m="http://schemas.openxmlformats.org/officeDocument/2006/math">
                    <m:r>
                      <a:rPr lang="cs-CZ" sz="3400" i="1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3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3400" b="1" i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34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3400" b="1" dirty="0" smtClean="0"/>
                  <a:t> tlakovou silou 2560 N. Jak velký tlak </a:t>
                </a:r>
              </a:p>
              <a:p>
                <a:pPr marL="0" indent="0">
                  <a:buNone/>
                </a:pPr>
                <a:r>
                  <a:rPr lang="cs-CZ" sz="3400" b="1" dirty="0" smtClean="0"/>
                  <a:t>v kapalině vznikne?</a:t>
                </a:r>
              </a:p>
              <a:p>
                <a:pPr marL="0" indent="0">
                  <a:buNone/>
                </a:pPr>
                <a:endParaRPr lang="cs-CZ" sz="3400" b="1" dirty="0"/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endParaRPr lang="cs-CZ" sz="2000" b="1" dirty="0"/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900" b="1" dirty="0" smtClean="0"/>
                  <a:t>Udělej zápis úlohy</a:t>
                </a:r>
              </a:p>
              <a:p>
                <a:pPr marL="0" indent="0">
                  <a:buNone/>
                </a:pPr>
                <a:r>
                  <a:rPr lang="cs-CZ" sz="2900" b="1" dirty="0" smtClean="0"/>
                  <a:t>Napiš potřebný vzorec</a:t>
                </a:r>
              </a:p>
              <a:p>
                <a:pPr marL="0" indent="0">
                  <a:buNone/>
                </a:pPr>
                <a:r>
                  <a:rPr lang="cs-CZ" sz="2900" b="1" dirty="0" smtClean="0"/>
                  <a:t>Proveď dosazení a výpočet</a:t>
                </a:r>
              </a:p>
              <a:p>
                <a:pPr marL="0" indent="0">
                  <a:buNone/>
                </a:pPr>
                <a:r>
                  <a:rPr lang="cs-CZ" sz="2900" b="1" dirty="0" smtClean="0"/>
                  <a:t>Zformuluj odpověď</a:t>
                </a:r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400" b="1" dirty="0"/>
                  <a:t> </a:t>
                </a:r>
                <a:r>
                  <a:rPr lang="cs-CZ" sz="2400" b="1" dirty="0" smtClean="0"/>
                  <a:t> </a:t>
                </a:r>
              </a:p>
              <a:p>
                <a:pPr marL="0" indent="0">
                  <a:buNone/>
                </a:pPr>
                <a:endParaRPr lang="cs-CZ" sz="2400" b="1" dirty="0"/>
              </a:p>
              <a:p>
                <a:pPr marL="0" indent="0">
                  <a:buNone/>
                </a:pPr>
                <a:endParaRPr lang="cs-CZ" sz="2400" b="1" dirty="0" smtClean="0"/>
              </a:p>
              <a:p>
                <a:pPr marL="0" indent="0">
                  <a:buNone/>
                </a:pPr>
                <a:endParaRPr lang="cs-CZ" sz="2400" b="1" dirty="0"/>
              </a:p>
              <a:p>
                <a:pPr marL="0" indent="0">
                  <a:buNone/>
                </a:pPr>
                <a:endParaRPr lang="cs-CZ" sz="24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9293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 úlohy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95536" y="1484784"/>
                <a:ext cx="8229600" cy="452596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000" b="1" dirty="0" smtClean="0">
                    <a:solidFill>
                      <a:srgbClr val="C00000"/>
                    </a:solidFill>
                  </a:rPr>
                  <a:t>S = 0, 10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dirty="0" smtClean="0">
                  <a:solidFill>
                    <a:srgbClr val="C00000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𝐭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C00000"/>
                    </a:solidFill>
                  </a:rPr>
                  <a:t> = 2560 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C00000"/>
                    </a:solidFill>
                  </a:rPr>
                  <a:t> = ?</a:t>
                </a:r>
              </a:p>
              <a:p>
                <a:endParaRPr lang="cs-CZ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00B050"/>
                    </a:solidFill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00B05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00B05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0" smtClean="0">
                                <a:solidFill>
                                  <a:srgbClr val="00B050"/>
                                </a:solidFill>
                                <a:latin typeface="Cambria Math"/>
                              </a:rPr>
                              <m:t>𝐅</m:t>
                            </m:r>
                          </m:e>
                          <m:sub>
                            <m:r>
                              <a:rPr lang="cs-CZ" sz="2800" b="1" i="0" smtClean="0">
                                <a:solidFill>
                                  <a:srgbClr val="00B050"/>
                                </a:solidFill>
                                <a:latin typeface="Cambria Math"/>
                              </a:rPr>
                              <m:t>𝐭</m:t>
                            </m:r>
                          </m:sub>
                        </m:sSub>
                      </m:num>
                      <m:den>
                        <m:r>
                          <a:rPr lang="cs-CZ" sz="2800" b="1" i="0" smtClean="0">
                            <a:solidFill>
                              <a:srgbClr val="00B050"/>
                            </a:solidFill>
                            <a:latin typeface="Cambria Math"/>
                          </a:rPr>
                          <m:t>𝐒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endParaRPr lang="cs-CZ" sz="2800" b="1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𝐅</m:t>
                            </m:r>
                          </m:e>
                          <m:sub>
                            <m:r>
                              <a:rPr lang="cs-CZ" sz="2800" b="1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𝐭</m:t>
                            </m:r>
                          </m:sub>
                        </m:sSub>
                      </m:num>
                      <m:den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7030A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𝟐𝟓𝟔𝟎</m:t>
                        </m:r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𝐍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, </m:t>
                        </m:r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2800" b="1" i="0" smtClean="0">
                            <a:solidFill>
                              <a:srgbClr val="7030A0"/>
                            </a:solidFill>
                            <a:latin typeface="Cambria Math"/>
                          </a:rPr>
                          <m:t> </m:t>
                        </m:r>
                        <m:sSup>
                          <m:sSupPr>
                            <m:ctrlPr>
                              <a:rPr lang="cs-CZ" sz="2800" b="1" i="1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𝐦</m:t>
                            </m:r>
                          </m:e>
                          <m:sup>
                            <m:r>
                              <a:rPr lang="cs-CZ" sz="2800" b="1" i="0" smtClean="0">
                                <a:solidFill>
                                  <a:srgbClr val="7030A0"/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7030A0"/>
                    </a:solidFill>
                  </a:rPr>
                  <a:t> = 25600 Pa = 25,6 </a:t>
                </a:r>
                <a:r>
                  <a:rPr lang="cs-CZ" sz="2800" b="1" dirty="0" err="1" smtClean="0">
                    <a:solidFill>
                      <a:srgbClr val="7030A0"/>
                    </a:solidFill>
                  </a:rPr>
                  <a:t>kPa</a:t>
                </a:r>
                <a:endParaRPr lang="cs-CZ" sz="2800" b="1" dirty="0" smtClean="0">
                  <a:solidFill>
                    <a:srgbClr val="7030A0"/>
                  </a:solidFill>
                </a:endParaRPr>
              </a:p>
              <a:p>
                <a:pPr marL="0" indent="0">
                  <a:buNone/>
                </a:pPr>
                <a:endParaRPr lang="cs-CZ" sz="2800" b="1" dirty="0" smtClean="0"/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70C0"/>
                    </a:solidFill>
                  </a:rPr>
                  <a:t>V kapalině vznikne tlak 25,6 </a:t>
                </a:r>
                <a:r>
                  <a:rPr lang="cs-CZ" sz="2800" b="1" dirty="0" err="1" smtClean="0">
                    <a:solidFill>
                      <a:srgbClr val="0070C0"/>
                    </a:solidFill>
                  </a:rPr>
                  <a:t>kPa</a:t>
                </a:r>
                <a:r>
                  <a:rPr lang="cs-CZ" sz="2800" b="1" dirty="0" smtClean="0">
                    <a:solidFill>
                      <a:srgbClr val="0070C0"/>
                    </a:solidFill>
                  </a:rPr>
                  <a:t>.</a:t>
                </a:r>
                <a:endParaRPr lang="cs-CZ" sz="2800" b="1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95536" y="1484784"/>
                <a:ext cx="8229600" cy="4525963"/>
              </a:xfrm>
              <a:blipFill rotWithShape="1">
                <a:blip r:embed="rId2"/>
                <a:stretch>
                  <a:fillRect l="-1556" t="-1213" b="-8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8086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400" b="1" dirty="0" smtClean="0"/>
              <a:t>Využití </a:t>
            </a:r>
            <a:r>
              <a:rPr lang="cs-CZ" sz="2400" b="1" dirty="0"/>
              <a:t>Pascalova </a:t>
            </a:r>
            <a:r>
              <a:rPr lang="cs-CZ" sz="2400" b="1" dirty="0" smtClean="0"/>
              <a:t>zákona</a:t>
            </a:r>
            <a:br>
              <a:rPr lang="cs-CZ" sz="2400" b="1" dirty="0" smtClean="0"/>
            </a:br>
            <a:r>
              <a:rPr lang="cs-CZ" sz="2400" dirty="0" smtClean="0"/>
              <a:t>tlaku </a:t>
            </a:r>
            <a:r>
              <a:rPr lang="cs-CZ" sz="2400" dirty="0"/>
              <a:t>přenášeného kapalnou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sz="2000" dirty="0"/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Hydraulický lis</a:t>
            </a:r>
          </a:p>
          <a:p>
            <a:r>
              <a:rPr lang="cs-CZ" sz="2000" b="1" dirty="0" smtClean="0">
                <a:solidFill>
                  <a:srgbClr val="002060"/>
                </a:solidFill>
              </a:rPr>
              <a:t>Hydraulické brzdy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Zubařské křeslo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Hydraulické zvedáky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28" name="Picture 4" descr="C:\Documents and Settings\Jaroslava\Local Settings\Temporary Internet Files\Content.IE5\Y4L107MR\MC9002335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4600140"/>
            <a:ext cx="3987517" cy="2232248"/>
          </a:xfrm>
          <a:prstGeom prst="rect">
            <a:avLst/>
          </a:prstGeom>
          <a:noFill/>
        </p:spPr>
      </p:pic>
      <p:pic>
        <p:nvPicPr>
          <p:cNvPr id="1029" name="Picture 5" descr="C:\Documents and Settings\Jaroslava\Local Settings\Temporary Internet Files\Content.IE5\P19YNWIN\MC9002332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284984"/>
            <a:ext cx="1973065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 fontScale="90000"/>
          </a:bodyPr>
          <a:lstStyle/>
          <a:p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/>
              <a:t/>
            </a:r>
            <a:br>
              <a:rPr lang="cs-CZ" sz="2700" b="1" dirty="0"/>
            </a:br>
            <a:r>
              <a:rPr lang="cs-CZ" sz="2700" b="1" dirty="0" smtClean="0"/>
              <a:t>Princip </a:t>
            </a:r>
            <a:r>
              <a:rPr lang="cs-CZ" sz="2700" b="1" dirty="0"/>
              <a:t>hydraulického lisu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>
                <a:normAutofit/>
              </a:bodyPr>
              <a:lstStyle/>
              <a:p>
                <a:endParaRPr lang="cs-CZ" sz="2000" b="1" dirty="0" smtClean="0"/>
              </a:p>
              <a:p>
                <a:endParaRPr lang="cs-CZ" sz="2000" b="1" dirty="0"/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- síla působící na malý píst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000" b="1" dirty="0" smtClean="0"/>
                  <a:t>- síla působící na velký píst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 </m:t>
                        </m:r>
                      </m:sub>
                    </m:sSub>
                  </m:oMath>
                </a14:m>
                <a:r>
                  <a:rPr lang="cs-CZ" sz="2000" b="1" dirty="0" smtClean="0"/>
                  <a:t>- plocha malého pístu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- plocha velkého pístu</a:t>
                </a:r>
              </a:p>
              <a:p>
                <a:endParaRPr lang="cs-CZ" sz="2000" b="1" dirty="0" smtClean="0"/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𝑺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dirty="0" smtClean="0"/>
                  <a:t>   tlak, který se šíří kapalinou v lisu</a:t>
                </a:r>
                <a:endParaRPr lang="cs-CZ" sz="28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Schéma hydraulického lisu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08000" cy="4356000"/>
              </a:xfrm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000" dirty="0" smtClean="0"/>
                  <a:t>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dirty="0"/>
                  <a:t> </a:t>
                </a:r>
                <a:r>
                  <a:rPr lang="cs-CZ" sz="2000" dirty="0" smtClean="0"/>
                  <a:t>          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000" dirty="0" smtClean="0"/>
                  <a:t>           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000" i="1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                               </a:t>
                </a:r>
              </a:p>
              <a:p>
                <a:pPr marL="0" indent="0">
                  <a:buNone/>
                </a:pPr>
                <a:r>
                  <a:rPr lang="cs-CZ" sz="2000" dirty="0" smtClean="0"/>
                  <a:t>                          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i="1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i="1" smtClean="0">
                            <a:latin typeface="Cambria Math"/>
                          </a:rPr>
                          <m:t>1</m:t>
                        </m:r>
                        <m:r>
                          <a:rPr lang="cs-CZ" sz="2000" b="0" i="1" smtClean="0">
                            <a:latin typeface="Cambria Math"/>
                          </a:rPr>
                          <m:t>                                                                           </m:t>
                        </m:r>
                      </m:sub>
                    </m:sSub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𝑆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000" dirty="0" smtClean="0"/>
                  <a:t>  </a:t>
                </a:r>
              </a:p>
              <a:p>
                <a:pPr marL="0" indent="0">
                  <a:buNone/>
                </a:pPr>
                <a:endParaRPr lang="cs-CZ" sz="2000" dirty="0">
                  <a:solidFill>
                    <a:schemeClr val="accent6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08000" cy="4356000"/>
              </a:xfrm>
              <a:blipFill rotWithShape="1">
                <a:blip r:embed="rId2"/>
                <a:stretch>
                  <a:fillRect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>
            <a:off x="4627557" y="2614912"/>
            <a:ext cx="0" cy="28803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2123728" y="2831297"/>
            <a:ext cx="432048" cy="9456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27557" y="2854156"/>
            <a:ext cx="1240587" cy="143406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2294032" y="2925859"/>
            <a:ext cx="45719" cy="43113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5148064" y="1852889"/>
            <a:ext cx="85525" cy="97840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23728" y="2925859"/>
            <a:ext cx="432048" cy="21593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644008" y="2997562"/>
            <a:ext cx="1224136" cy="208762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Obdélník 18"/>
              <p:cNvSpPr/>
              <p:nvPr/>
            </p:nvSpPr>
            <p:spPr>
              <a:xfrm>
                <a:off x="2555776" y="4533104"/>
                <a:ext cx="2071781" cy="576064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  <a:ln>
                <a:solidFill>
                  <a:schemeClr val="accent1">
                    <a:lumMod val="20000"/>
                    <a:lumOff val="8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b="1" dirty="0" smtClean="0">
                    <a:solidFill>
                      <a:srgbClr val="C00000"/>
                    </a:solidFill>
                  </a:rPr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𝑭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𝑺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19" name="Obdélník 1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4533104"/>
                <a:ext cx="2071781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chemeClr val="accent1">
                    <a:lumMod val="20000"/>
                    <a:lumOff val="8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ovací čára 4"/>
          <p:cNvCxnSpPr/>
          <p:nvPr/>
        </p:nvCxnSpPr>
        <p:spPr>
          <a:xfrm rot="5400000">
            <a:off x="4644008" y="3861048"/>
            <a:ext cx="244827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3727457" y="3609020"/>
            <a:ext cx="180020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555776" y="4509120"/>
            <a:ext cx="208823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863588" y="3825044"/>
            <a:ext cx="252028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 flipH="1" flipV="1">
            <a:off x="1583668" y="3537012"/>
            <a:ext cx="194421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123728" y="5085184"/>
            <a:ext cx="3744416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Šipka dolů 3"/>
          <p:cNvSpPr/>
          <p:nvPr/>
        </p:nvSpPr>
        <p:spPr>
          <a:xfrm>
            <a:off x="2316892" y="2913654"/>
            <a:ext cx="45719" cy="31703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7668344" y="2252093"/>
            <a:ext cx="20520" cy="180000"/>
          </a:xfrm>
          <a:prstGeom prst="downArrow">
            <a:avLst/>
          </a:prstGeom>
          <a:solidFill>
            <a:schemeClr val="accent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300192" y="1970256"/>
                <a:ext cx="187220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>
                    <a:solidFill>
                      <a:srgbClr val="FF0000"/>
                    </a:solidFill>
                  </a:rPr>
                  <a:t> = p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𝐒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sz="20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1970256"/>
                <a:ext cx="1872208" cy="400110"/>
              </a:xfrm>
              <a:prstGeom prst="rect">
                <a:avLst/>
              </a:prstGeom>
              <a:blipFill rotWithShape="1">
                <a:blip r:embed="rId4"/>
                <a:stretch>
                  <a:fillRect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300192" y="3820855"/>
                <a:ext cx="2160240" cy="730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dirty="0" smtClean="0"/>
                  <a:t>- </a:t>
                </a:r>
                <a:r>
                  <a:rPr lang="cs-CZ" b="1" dirty="0" smtClean="0"/>
                  <a:t>síla, která zdvíhá větší píst</a:t>
                </a:r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00192" y="3820855"/>
                <a:ext cx="2160240" cy="730136"/>
              </a:xfrm>
              <a:prstGeom prst="rect">
                <a:avLst/>
              </a:prstGeom>
              <a:blipFill rotWithShape="1">
                <a:blip r:embed="rId5"/>
                <a:stretch>
                  <a:fillRect l="-2254" b="-1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94862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Vypočítej</a:t>
            </a:r>
            <a:endParaRPr lang="cs-CZ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Obsah malého pístu hydraulického lisu je 20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smtClean="0"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4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400" b="1" dirty="0" smtClean="0"/>
                  <a:t>. 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Působí na něj vnější tlaková síla 100N. 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Obsah velkého pístu je 600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4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400" b="1" dirty="0" smtClean="0"/>
                  <a:t>. </a:t>
                </a:r>
              </a:p>
              <a:p>
                <a:pPr marL="0" indent="0">
                  <a:buNone/>
                </a:pPr>
                <a:r>
                  <a:rPr lang="cs-CZ" sz="2400" b="1" dirty="0" smtClean="0"/>
                  <a:t>Urči tlakovou sílu, kterou působí kapalina na velký píst.</a:t>
                </a:r>
                <a:endParaRPr lang="cs-CZ" sz="2400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27584" y="494116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41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𝑺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20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/>
                  <a:t> = 0,0020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100 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𝐒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b="1" dirty="0" smtClean="0"/>
                  <a:t> = 600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/>
                  <a:t>= 0,06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dirty="0" smtClean="0">
                            <a:latin typeface="Cambria Math"/>
                          </a:rPr>
                          <m:t> </m:t>
                        </m:r>
                        <m:r>
                          <a:rPr lang="cs-CZ" sz="2000" b="1" i="0" dirty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 i="0" dirty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000" dirty="0" smtClean="0"/>
                  <a:t> = ?</a:t>
                </a:r>
              </a:p>
              <a:p>
                <a:pPr marL="0" indent="0">
                  <a:buNone/>
                </a:pPr>
                <a:endParaRPr lang="cs-CZ" sz="2000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8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0" smtClean="0">
                                <a:latin typeface="Cambria Math"/>
                              </a:rPr>
                              <m:t>𝐅</m:t>
                            </m:r>
                          </m:e>
                          <m:sub>
                            <m:r>
                              <a:rPr lang="cs-CZ" sz="28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0" smtClean="0">
                                <a:latin typeface="Cambria Math"/>
                              </a:rPr>
                              <m:t>𝐒</m:t>
                            </m:r>
                          </m:e>
                          <m:sub>
                            <m:r>
                              <a:rPr lang="cs-CZ" sz="2800" b="1" i="0" smtClean="0"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den>
                    </m:f>
                  </m:oMath>
                </a14:m>
                <a:r>
                  <a:rPr lang="cs-CZ" sz="2800" b="1" dirty="0" smtClean="0"/>
                  <a:t>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p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h</m:t>
                        </m:r>
                      </m:sub>
                    </m:sSub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0" smtClean="0">
                            <a:latin typeface="Cambria Math"/>
                          </a:rPr>
                          <m:t>100 </m:t>
                        </m:r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N</m:t>
                        </m:r>
                      </m:num>
                      <m:den>
                        <m:r>
                          <a:rPr lang="cs-CZ" sz="2800" b="0" i="0" smtClean="0">
                            <a:latin typeface="Cambria Math"/>
                          </a:rPr>
                          <m:t>0,002 </m:t>
                        </m:r>
                        <m:sSup>
                          <m:sSupPr>
                            <m:ctrlPr>
                              <a:rPr lang="cs-CZ" sz="28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</a:rPr>
                              <m:t>m</m:t>
                            </m:r>
                          </m:e>
                          <m:sup>
                            <m:r>
                              <a:rPr lang="cs-CZ" sz="2800" b="0" i="0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800" b="0" i="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:r>
                  <a:rPr lang="cs-CZ" sz="2800" u="sng" dirty="0" smtClean="0"/>
                  <a:t>50 000 Pa</a:t>
                </a:r>
              </a:p>
              <a:p>
                <a:pPr marL="0" indent="0">
                  <a:buNone/>
                </a:pPr>
                <a:endParaRPr lang="cs-CZ" sz="28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sz="2800" b="1" i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𝐡</m:t>
                        </m:r>
                      </m:sub>
                    </m:sSub>
                  </m:oMath>
                </a14:m>
                <a:r>
                  <a:rPr lang="cs-CZ" sz="2800" b="1" dirty="0" smtClean="0"/>
                  <a:t>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0" smtClean="0">
                            <a:latin typeface="Cambria Math"/>
                          </a:rPr>
                          <m:t>𝐒</m:t>
                        </m:r>
                      </m:e>
                      <m:sub>
                        <m:r>
                          <a:rPr lang="cs-CZ" sz="2800" b="1" i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sz="2800" dirty="0" smtClean="0"/>
                  <a:t>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cs-CZ" sz="2800" b="0" i="0" dirty="0" smtClean="0">
                            <a:latin typeface="Cambria Math"/>
                          </a:rPr>
                          <m:t>F</m:t>
                        </m:r>
                      </m:e>
                      <m:sub>
                        <m:r>
                          <a:rPr lang="cs-CZ" sz="2800" b="0" i="0" dirty="0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/>
                  <a:t> = 50 000 Pa . 0,06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m</m:t>
                        </m:r>
                      </m:e>
                      <m:sup>
                        <m:r>
                          <a:rPr lang="cs-CZ" sz="2800" b="0" i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/>
                  <a:t>= 3000 N = </a:t>
                </a:r>
                <a:r>
                  <a:rPr lang="cs-CZ" sz="2800" u="sng" dirty="0" smtClean="0"/>
                  <a:t>3 </a:t>
                </a:r>
                <a:r>
                  <a:rPr lang="cs-CZ" sz="2800" u="sng" dirty="0" err="1" smtClean="0"/>
                  <a:t>kN</a:t>
                </a:r>
                <a:endParaRPr lang="cs-CZ" sz="2800" u="sng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Kapalina působila na velký píst silou 3 </a:t>
                </a:r>
                <a:r>
                  <a:rPr lang="cs-CZ" sz="2400" b="1" dirty="0" err="1" smtClean="0"/>
                  <a:t>kN</a:t>
                </a:r>
                <a:r>
                  <a:rPr lang="cs-CZ" sz="2400" b="1" dirty="0" smtClean="0"/>
                  <a:t>.</a:t>
                </a:r>
              </a:p>
              <a:p>
                <a:pPr marL="0" indent="0">
                  <a:buNone/>
                </a:pPr>
                <a:endParaRPr lang="cs-CZ" sz="2800" u="sng" dirty="0"/>
              </a:p>
              <a:p>
                <a:pPr marL="0" indent="0">
                  <a:buNone/>
                </a:pP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11" t="-4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6282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Použitá literatura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BOHUNĚK, Jiří.</a:t>
            </a:r>
            <a:r>
              <a:rPr lang="cs-CZ" sz="2000" b="1" i="1" dirty="0" smtClean="0"/>
              <a:t> Sbírka úloh z fyziky pro ZŠ, 2. díl.</a:t>
            </a:r>
            <a:r>
              <a:rPr lang="cs-CZ" sz="2000" b="1" dirty="0" smtClean="0"/>
              <a:t> 2. vydání. Prometheus 1993. ISBN 80-85849-15-1</a:t>
            </a:r>
          </a:p>
          <a:p>
            <a:pPr hangingPunct="0">
              <a:spcAft>
                <a:spcPts val="0"/>
              </a:spcAft>
            </a:pPr>
            <a:r>
              <a:rPr lang="cs-CZ" sz="2000" kern="50" dirty="0"/>
              <a:t> Použité obrázky: www.office.microsoft.com [online]. c2011 [cit. </a:t>
            </a:r>
            <a:r>
              <a:rPr lang="cs-CZ" sz="2000" kern="50" dirty="0" smtClean="0"/>
              <a:t>2011-03-11</a:t>
            </a:r>
            <a:r>
              <a:rPr lang="cs-CZ" sz="2000" kern="50" dirty="0"/>
              <a:t>]. </a:t>
            </a:r>
            <a:endParaRPr lang="cs-CZ" sz="1800" kern="50" dirty="0"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8205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1122</TotalTime>
  <Words>631</Words>
  <Application>Microsoft Office PowerPoint</Application>
  <PresentationFormat>Předvádění na obrazovce (4:3)</PresentationFormat>
  <Paragraphs>128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Prezentace aplikace PowerPoint</vt:lpstr>
      <vt:lpstr>                     </vt:lpstr>
      <vt:lpstr>Prezentace aplikace PowerPoint</vt:lpstr>
      <vt:lpstr> Co je tlak? </vt:lpstr>
      <vt:lpstr>Čím je tlak charakterizován?</vt:lpstr>
      <vt:lpstr>Prezentace aplikace PowerPoint</vt:lpstr>
      <vt:lpstr>Počítej</vt:lpstr>
      <vt:lpstr>Řešení úlohy</vt:lpstr>
      <vt:lpstr> Využití Pascalova zákona tlaku přenášeného kapalnou </vt:lpstr>
      <vt:lpstr>  Princip hydraulického lisu </vt:lpstr>
      <vt:lpstr>Schéma hydraulického lisu</vt:lpstr>
      <vt:lpstr>Vypočítej</vt:lpstr>
      <vt:lpstr>Řešení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101</cp:revision>
  <dcterms:created xsi:type="dcterms:W3CDTF">2011-03-12T18:00:01Z</dcterms:created>
  <dcterms:modified xsi:type="dcterms:W3CDTF">2012-04-10T14:58:12Z</dcterms:modified>
</cp:coreProperties>
</file>