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61" r:id="rId6"/>
    <p:sldId id="259" r:id="rId7"/>
    <p:sldId id="260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CC0066"/>
    <a:srgbClr val="FF99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DD9A06-C584-4098-A2F2-CA710A93306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1B8133-BABC-447C-B260-331F1512B9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277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Seřaď abecedu přetažením písmen do řady. Neukládej!.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1B8133-BABC-447C-B260-331F1512B92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785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</a:t>
            </a:r>
            <a:r>
              <a:rPr lang="cs-CZ" baseline="0" dirty="0" smtClean="0"/>
              <a:t> samohlásky krátké a dlouhé, přetáhni je do správných sloupečků. Ostatních písmen si nevšímej.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1B8133-BABC-447C-B260-331F1512B92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990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slova v rámečcích do abecední řady.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1B8133-BABC-447C-B260-331F1512B92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220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</a:t>
            </a:r>
            <a:r>
              <a:rPr lang="cs-CZ" baseline="0" dirty="0" smtClean="0"/>
              <a:t> souhlásky do správných sloupečků.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1B8133-BABC-447C-B260-331F1512B92B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608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slova v obdélníkách do správných sloupečků.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1B8133-BABC-447C-B260-331F1512B92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4894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Vyhledej slova se slabikotvorným </a:t>
            </a:r>
            <a:r>
              <a:rPr lang="cs-CZ" dirty="0" err="1" smtClean="0"/>
              <a:t>r,l</a:t>
            </a:r>
            <a:r>
              <a:rPr lang="cs-CZ" dirty="0" smtClean="0"/>
              <a:t> a přetáhni je do rámečků, ostatní</a:t>
            </a:r>
            <a:r>
              <a:rPr lang="cs-CZ" baseline="0" dirty="0" smtClean="0"/>
              <a:t> ch slov </a:t>
            </a:r>
            <a:r>
              <a:rPr lang="cs-CZ" baseline="0" smtClean="0"/>
              <a:t>si nevšímej</a:t>
            </a:r>
            <a:r>
              <a:rPr lang="cs-CZ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1B8133-BABC-447C-B260-331F1512B92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754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3676672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VY_32_INOVACE_19</a:t>
            </a:r>
            <a:r>
              <a:rPr lang="cs-CZ" sz="3600" dirty="0" smtClean="0"/>
              <a:t>_ Český </a:t>
            </a:r>
            <a:r>
              <a:rPr lang="cs-CZ" sz="3600" smtClean="0"/>
              <a:t>jazyk             - opakování pro 1</a:t>
            </a:r>
            <a:r>
              <a:rPr lang="cs-CZ" sz="3600" dirty="0" smtClean="0"/>
              <a:t>. a 2. ročník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7243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4"/>
          <p:cNvSpPr txBox="1"/>
          <p:nvPr/>
        </p:nvSpPr>
        <p:spPr>
          <a:xfrm>
            <a:off x="1879276" y="2677271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32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2873041" y="5548880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8" name="TextovéPole 4"/>
          <p:cNvSpPr txBox="1"/>
          <p:nvPr/>
        </p:nvSpPr>
        <p:spPr>
          <a:xfrm>
            <a:off x="2267744" y="2420888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0724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19951" y="1564516"/>
            <a:ext cx="558922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českého jazyka –</a:t>
            </a:r>
          </a:p>
          <a:p>
            <a:pPr algn="ctr"/>
            <a:r>
              <a:rPr lang="cs-CZ" sz="2400" dirty="0" smtClean="0"/>
              <a:t>pro 1. a 2. ročník</a:t>
            </a:r>
          </a:p>
        </p:txBody>
      </p:sp>
    </p:spTree>
    <p:extLst>
      <p:ext uri="{BB962C8B-B14F-4D97-AF65-F5344CB8AC3E}">
        <p14:creationId xmlns:p14="http://schemas.microsoft.com/office/powerpoint/2010/main" val="2353117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Abeceda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Vývojový diagram: údaje 3"/>
          <p:cNvSpPr/>
          <p:nvPr/>
        </p:nvSpPr>
        <p:spPr>
          <a:xfrm>
            <a:off x="1634696" y="2539503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Ž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Vývojový diagram: údaje 4"/>
          <p:cNvSpPr/>
          <p:nvPr/>
        </p:nvSpPr>
        <p:spPr>
          <a:xfrm>
            <a:off x="2464532" y="3244958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Vývojový diagram: údaje 5"/>
          <p:cNvSpPr/>
          <p:nvPr/>
        </p:nvSpPr>
        <p:spPr>
          <a:xfrm>
            <a:off x="6180965" y="3322646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Vývojový diagram: údaje 6"/>
          <p:cNvSpPr/>
          <p:nvPr/>
        </p:nvSpPr>
        <p:spPr>
          <a:xfrm>
            <a:off x="3354111" y="4020927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X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údaje 7"/>
          <p:cNvSpPr/>
          <p:nvPr/>
        </p:nvSpPr>
        <p:spPr>
          <a:xfrm>
            <a:off x="393540" y="3991911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W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údaje 8"/>
          <p:cNvSpPr/>
          <p:nvPr/>
        </p:nvSpPr>
        <p:spPr>
          <a:xfrm>
            <a:off x="3606139" y="3072408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Vývojový diagram: údaje 9"/>
          <p:cNvSpPr/>
          <p:nvPr/>
        </p:nvSpPr>
        <p:spPr>
          <a:xfrm>
            <a:off x="5101024" y="1827021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Vývojový diagram: údaje 10"/>
          <p:cNvSpPr/>
          <p:nvPr/>
        </p:nvSpPr>
        <p:spPr>
          <a:xfrm>
            <a:off x="8250334" y="4698504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12" name="Vývojový diagram: údaje 11"/>
          <p:cNvSpPr/>
          <p:nvPr/>
        </p:nvSpPr>
        <p:spPr>
          <a:xfrm>
            <a:off x="6732711" y="1892401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Vývojový diagram: údaje 12"/>
          <p:cNvSpPr/>
          <p:nvPr/>
        </p:nvSpPr>
        <p:spPr>
          <a:xfrm>
            <a:off x="3102083" y="5004441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Vývojový diagram: údaje 13"/>
          <p:cNvSpPr/>
          <p:nvPr/>
        </p:nvSpPr>
        <p:spPr>
          <a:xfrm>
            <a:off x="1547153" y="3644477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Vývojový diagram: údaje 14"/>
          <p:cNvSpPr/>
          <p:nvPr/>
        </p:nvSpPr>
        <p:spPr>
          <a:xfrm>
            <a:off x="4622901" y="5173872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Ŕ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Vývojový diagram: údaje 15"/>
          <p:cNvSpPr/>
          <p:nvPr/>
        </p:nvSpPr>
        <p:spPr>
          <a:xfrm>
            <a:off x="8270150" y="3360440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Vývojový diagram: údaje 16"/>
          <p:cNvSpPr/>
          <p:nvPr/>
        </p:nvSpPr>
        <p:spPr>
          <a:xfrm>
            <a:off x="2628508" y="6174444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Q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Vývojový diagram: údaje 17"/>
          <p:cNvSpPr/>
          <p:nvPr/>
        </p:nvSpPr>
        <p:spPr>
          <a:xfrm>
            <a:off x="2265276" y="1700808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Vývojový diagram: údaje 18"/>
          <p:cNvSpPr/>
          <p:nvPr/>
        </p:nvSpPr>
        <p:spPr>
          <a:xfrm>
            <a:off x="5694450" y="4986536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Vývojový diagram: údaje 19"/>
          <p:cNvSpPr/>
          <p:nvPr/>
        </p:nvSpPr>
        <p:spPr>
          <a:xfrm>
            <a:off x="4596968" y="2710188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Ň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Vývojový diagram: údaje 20"/>
          <p:cNvSpPr/>
          <p:nvPr/>
        </p:nvSpPr>
        <p:spPr>
          <a:xfrm>
            <a:off x="5709717" y="6072116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Vývojový diagram: údaje 21"/>
          <p:cNvSpPr/>
          <p:nvPr/>
        </p:nvSpPr>
        <p:spPr>
          <a:xfrm>
            <a:off x="897596" y="4817368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Vývojový diagram: údaje 22"/>
          <p:cNvSpPr/>
          <p:nvPr/>
        </p:nvSpPr>
        <p:spPr>
          <a:xfrm>
            <a:off x="6984739" y="2909189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Vývojový diagram: údaje 23"/>
          <p:cNvSpPr/>
          <p:nvPr/>
        </p:nvSpPr>
        <p:spPr>
          <a:xfrm>
            <a:off x="2138752" y="4279943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Vývojový diagram: údaje 24"/>
          <p:cNvSpPr/>
          <p:nvPr/>
        </p:nvSpPr>
        <p:spPr>
          <a:xfrm>
            <a:off x="5612160" y="4020927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Vývojový diagram: údaje 25"/>
          <p:cNvSpPr/>
          <p:nvPr/>
        </p:nvSpPr>
        <p:spPr>
          <a:xfrm>
            <a:off x="669478" y="3005336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Vývojový diagram: údaje 26"/>
          <p:cNvSpPr/>
          <p:nvPr/>
        </p:nvSpPr>
        <p:spPr>
          <a:xfrm>
            <a:off x="6833319" y="5784084"/>
            <a:ext cx="806897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Vývojový diagram: údaje 27"/>
          <p:cNvSpPr/>
          <p:nvPr/>
        </p:nvSpPr>
        <p:spPr>
          <a:xfrm>
            <a:off x="3689648" y="1829587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Vývojový diagram: údaje 28"/>
          <p:cNvSpPr/>
          <p:nvPr/>
        </p:nvSpPr>
        <p:spPr>
          <a:xfrm>
            <a:off x="193881" y="6036568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0" name="Vývojový diagram: údaje 29"/>
          <p:cNvSpPr/>
          <p:nvPr/>
        </p:nvSpPr>
        <p:spPr>
          <a:xfrm>
            <a:off x="8280412" y="5917121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F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1" name="Vývojový diagram: údaje 30"/>
          <p:cNvSpPr/>
          <p:nvPr/>
        </p:nvSpPr>
        <p:spPr>
          <a:xfrm>
            <a:off x="8028384" y="1829587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32" name="Vývojový diagram: údaje 31"/>
          <p:cNvSpPr/>
          <p:nvPr/>
        </p:nvSpPr>
        <p:spPr>
          <a:xfrm>
            <a:off x="3736504" y="5890700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Ď</a:t>
            </a:r>
          </a:p>
        </p:txBody>
      </p:sp>
      <p:sp>
        <p:nvSpPr>
          <p:cNvPr id="33" name="Vývojový diagram: údaje 32"/>
          <p:cNvSpPr/>
          <p:nvPr/>
        </p:nvSpPr>
        <p:spPr>
          <a:xfrm>
            <a:off x="4604048" y="3842369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Vývojový diagram: údaje 33"/>
          <p:cNvSpPr/>
          <p:nvPr/>
        </p:nvSpPr>
        <p:spPr>
          <a:xfrm>
            <a:off x="467544" y="1829587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Vývojový diagram: údaje 34"/>
          <p:cNvSpPr/>
          <p:nvPr/>
        </p:nvSpPr>
        <p:spPr>
          <a:xfrm>
            <a:off x="5709717" y="2446040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Vývojový diagram: údaje 35"/>
          <p:cNvSpPr/>
          <p:nvPr/>
        </p:nvSpPr>
        <p:spPr>
          <a:xfrm>
            <a:off x="1861048" y="5477272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Vývojový diagram: údaje 36"/>
          <p:cNvSpPr/>
          <p:nvPr/>
        </p:nvSpPr>
        <p:spPr>
          <a:xfrm>
            <a:off x="7136160" y="4305547"/>
            <a:ext cx="504056" cy="576064"/>
          </a:xfrm>
          <a:prstGeom prst="flowChartInputOutp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150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66"/>
          </a:solidFill>
        </p:spPr>
        <p:txBody>
          <a:bodyPr/>
          <a:lstStyle/>
          <a:p>
            <a:r>
              <a:rPr lang="cs-CZ" dirty="0" smtClean="0"/>
              <a:t>Hlásky a písmena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3619531"/>
              </p:ext>
            </p:extLst>
          </p:nvPr>
        </p:nvGraphicFramePr>
        <p:xfrm>
          <a:off x="1547664" y="1556792"/>
          <a:ext cx="6096000" cy="2808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Samohlásky</a:t>
                      </a:r>
                      <a:r>
                        <a:rPr lang="cs-CZ" baseline="0" dirty="0" smtClean="0"/>
                        <a:t> krátké</a:t>
                      </a:r>
                      <a:endParaRPr lang="cs-CZ" dirty="0"/>
                    </a:p>
                  </a:txBody>
                  <a:tcPr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Samohlásky dlouhé</a:t>
                      </a:r>
                      <a:endParaRPr lang="cs-CZ" dirty="0"/>
                    </a:p>
                  </a:txBody>
                  <a:tcPr>
                    <a:solidFill>
                      <a:srgbClr val="FF0066"/>
                    </a:solidFill>
                  </a:tcPr>
                </a:tc>
              </a:tr>
              <a:tr h="24374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66"/>
                    </a:solidFill>
                  </a:tcPr>
                </a:tc>
              </a:tr>
            </a:tbl>
          </a:graphicData>
        </a:graphic>
      </p:graphicFrame>
      <p:sp>
        <p:nvSpPr>
          <p:cNvPr id="4" name="Vývojový diagram: ruční operace 3"/>
          <p:cNvSpPr/>
          <p:nvPr/>
        </p:nvSpPr>
        <p:spPr>
          <a:xfrm>
            <a:off x="6800748" y="6016352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ý</a:t>
            </a:r>
            <a:endParaRPr lang="cs-CZ" b="1" dirty="0"/>
          </a:p>
        </p:txBody>
      </p:sp>
      <p:sp>
        <p:nvSpPr>
          <p:cNvPr id="5" name="Vývojový diagram: ruční operace 4"/>
          <p:cNvSpPr/>
          <p:nvPr/>
        </p:nvSpPr>
        <p:spPr>
          <a:xfrm>
            <a:off x="2560332" y="5492919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ó</a:t>
            </a:r>
            <a:endParaRPr lang="cs-CZ" b="1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3331752" y="5060871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ú</a:t>
            </a:r>
            <a:endParaRPr lang="cs-CZ" b="1" dirty="0"/>
          </a:p>
        </p:txBody>
      </p:sp>
      <p:sp>
        <p:nvSpPr>
          <p:cNvPr id="7" name="Vývojový diagram: ruční operace 6"/>
          <p:cNvSpPr/>
          <p:nvPr/>
        </p:nvSpPr>
        <p:spPr>
          <a:xfrm>
            <a:off x="5796136" y="4847456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í</a:t>
            </a:r>
            <a:endParaRPr lang="cs-CZ" b="1" dirty="0"/>
          </a:p>
        </p:txBody>
      </p:sp>
      <p:sp>
        <p:nvSpPr>
          <p:cNvPr id="8" name="Vývojový diagram: ruční operace 7"/>
          <p:cNvSpPr/>
          <p:nvPr/>
        </p:nvSpPr>
        <p:spPr>
          <a:xfrm>
            <a:off x="3419872" y="5924967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é</a:t>
            </a:r>
            <a:endParaRPr lang="cs-CZ" b="1" dirty="0"/>
          </a:p>
        </p:txBody>
      </p:sp>
      <p:sp>
        <p:nvSpPr>
          <p:cNvPr id="9" name="Vývojový diagram: ruční operace 8"/>
          <p:cNvSpPr/>
          <p:nvPr/>
        </p:nvSpPr>
        <p:spPr>
          <a:xfrm>
            <a:off x="5831363" y="6040806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á</a:t>
            </a:r>
            <a:endParaRPr lang="cs-CZ" b="1" dirty="0"/>
          </a:p>
        </p:txBody>
      </p:sp>
      <p:sp>
        <p:nvSpPr>
          <p:cNvPr id="10" name="Vývojový diagram: ruční operace 9"/>
          <p:cNvSpPr/>
          <p:nvPr/>
        </p:nvSpPr>
        <p:spPr>
          <a:xfrm>
            <a:off x="4294764" y="4949552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1" name="Vývojový diagram: ruční operace 10"/>
          <p:cNvSpPr/>
          <p:nvPr/>
        </p:nvSpPr>
        <p:spPr>
          <a:xfrm>
            <a:off x="4067944" y="5559152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</a:t>
            </a:r>
            <a:endParaRPr lang="cs-CZ" b="1" dirty="0"/>
          </a:p>
        </p:txBody>
      </p:sp>
      <p:sp>
        <p:nvSpPr>
          <p:cNvPr id="12" name="Vývojový diagram: ruční operace 11"/>
          <p:cNvSpPr/>
          <p:nvPr/>
        </p:nvSpPr>
        <p:spPr>
          <a:xfrm>
            <a:off x="4961033" y="6143600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</a:t>
            </a:r>
            <a:endParaRPr lang="cs-CZ" b="1" dirty="0"/>
          </a:p>
        </p:txBody>
      </p:sp>
      <p:sp>
        <p:nvSpPr>
          <p:cNvPr id="13" name="Vývojový diagram: ruční operace 12"/>
          <p:cNvSpPr/>
          <p:nvPr/>
        </p:nvSpPr>
        <p:spPr>
          <a:xfrm>
            <a:off x="6444208" y="5322358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</a:t>
            </a:r>
            <a:endParaRPr lang="cs-CZ" b="1" dirty="0"/>
          </a:p>
        </p:txBody>
      </p:sp>
      <p:sp>
        <p:nvSpPr>
          <p:cNvPr id="14" name="Vývojový diagram: ruční operace 13"/>
          <p:cNvSpPr/>
          <p:nvPr/>
        </p:nvSpPr>
        <p:spPr>
          <a:xfrm>
            <a:off x="2627784" y="6232376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15" name="Vývojový diagram: ruční operace 14"/>
          <p:cNvSpPr/>
          <p:nvPr/>
        </p:nvSpPr>
        <p:spPr>
          <a:xfrm>
            <a:off x="5148064" y="5279504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6" name="Vývojový diagram: ruční operace 15"/>
          <p:cNvSpPr/>
          <p:nvPr/>
        </p:nvSpPr>
        <p:spPr>
          <a:xfrm>
            <a:off x="1912260" y="5936573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7" name="Vývojový diagram: ruční operace 16"/>
          <p:cNvSpPr/>
          <p:nvPr/>
        </p:nvSpPr>
        <p:spPr>
          <a:xfrm>
            <a:off x="2128284" y="4944567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š</a:t>
            </a:r>
            <a:endParaRPr lang="cs-CZ" b="1" dirty="0"/>
          </a:p>
        </p:txBody>
      </p:sp>
      <p:sp>
        <p:nvSpPr>
          <p:cNvPr id="18" name="Vývojový diagram: ruční operace 17"/>
          <p:cNvSpPr/>
          <p:nvPr/>
        </p:nvSpPr>
        <p:spPr>
          <a:xfrm>
            <a:off x="4283968" y="6166143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19" name="Vývojový diagram: ruční operace 18"/>
          <p:cNvSpPr/>
          <p:nvPr/>
        </p:nvSpPr>
        <p:spPr>
          <a:xfrm>
            <a:off x="7448820" y="6320251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20" name="Vývojový diagram: ruční operace 19"/>
          <p:cNvSpPr/>
          <p:nvPr/>
        </p:nvSpPr>
        <p:spPr>
          <a:xfrm>
            <a:off x="7232796" y="5279504"/>
            <a:ext cx="432048" cy="432048"/>
          </a:xfrm>
          <a:prstGeom prst="flowChartManualOperation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278283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Seřaď podle abecedy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4920228" y="3181239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Šimon</a:t>
            </a:r>
            <a:r>
              <a:rPr lang="cs-CZ" dirty="0" err="1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2699792" y="5394140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Milan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65871" y="3091713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876256" y="2532315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4839364" y="3964046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Dagmar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2157264" y="3135740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Zuzana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5337310" y="5396917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2915816" y="3785795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Stanislav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2370246" y="4656824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Radim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7236296" y="4509120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Pavel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5021675" y="4754298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Olga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165871" y="4025280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Nataša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4644008" y="2446040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Kateřina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odorovný svitek 15"/>
          <p:cNvSpPr/>
          <p:nvPr/>
        </p:nvSpPr>
        <p:spPr>
          <a:xfrm>
            <a:off x="2977428" y="6065971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Ilona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Vodorovný svitek 16"/>
          <p:cNvSpPr/>
          <p:nvPr/>
        </p:nvSpPr>
        <p:spPr>
          <a:xfrm>
            <a:off x="7236296" y="6021288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Hana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Vodorovný svitek 17"/>
          <p:cNvSpPr/>
          <p:nvPr/>
        </p:nvSpPr>
        <p:spPr>
          <a:xfrm>
            <a:off x="293512" y="5016857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František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Vodorovný svitek 18"/>
          <p:cNvSpPr/>
          <p:nvPr/>
        </p:nvSpPr>
        <p:spPr>
          <a:xfrm>
            <a:off x="7236296" y="3357356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326976" y="6021288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Čeněk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odorovný svitek 20"/>
          <p:cNvSpPr/>
          <p:nvPr/>
        </p:nvSpPr>
        <p:spPr>
          <a:xfrm>
            <a:off x="7092280" y="5239115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Bruno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5063962" y="6116997"/>
            <a:ext cx="1728192" cy="720080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Adéla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140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9999"/>
          </a:solidFill>
        </p:spPr>
        <p:txBody>
          <a:bodyPr/>
          <a:lstStyle/>
          <a:p>
            <a:r>
              <a:rPr lang="cs-CZ" dirty="0" smtClean="0"/>
              <a:t>Souhlásky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531763"/>
              </p:ext>
            </p:extLst>
          </p:nvPr>
        </p:nvGraphicFramePr>
        <p:xfrm>
          <a:off x="2853864" y="1469247"/>
          <a:ext cx="3168352" cy="54161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1080120"/>
                <a:gridCol w="11521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Tvrdé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Měkké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Obojetné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5045297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</a:tbl>
          </a:graphicData>
        </a:graphic>
      </p:graphicFrame>
      <p:sp>
        <p:nvSpPr>
          <p:cNvPr id="7" name="Slza 6"/>
          <p:cNvSpPr/>
          <p:nvPr/>
        </p:nvSpPr>
        <p:spPr>
          <a:xfrm>
            <a:off x="966418" y="6010456"/>
            <a:ext cx="639688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Slza 7"/>
          <p:cNvSpPr/>
          <p:nvPr/>
        </p:nvSpPr>
        <p:spPr>
          <a:xfrm>
            <a:off x="8448550" y="2676314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Slza 8"/>
          <p:cNvSpPr/>
          <p:nvPr/>
        </p:nvSpPr>
        <p:spPr>
          <a:xfrm>
            <a:off x="547936" y="2040944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ň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Slza 9"/>
          <p:cNvSpPr/>
          <p:nvPr/>
        </p:nvSpPr>
        <p:spPr>
          <a:xfrm>
            <a:off x="7079152" y="6078249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ť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Slza 10"/>
          <p:cNvSpPr/>
          <p:nvPr/>
        </p:nvSpPr>
        <p:spPr>
          <a:xfrm>
            <a:off x="1980266" y="5929462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ď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Slza 11"/>
          <p:cNvSpPr/>
          <p:nvPr/>
        </p:nvSpPr>
        <p:spPr>
          <a:xfrm>
            <a:off x="7079152" y="5047837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Slza 12"/>
          <p:cNvSpPr/>
          <p:nvPr/>
        </p:nvSpPr>
        <p:spPr>
          <a:xfrm>
            <a:off x="7661697" y="4662225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>
            <a:off x="7661697" y="3429000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ř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Slza 14"/>
          <p:cNvSpPr/>
          <p:nvPr/>
        </p:nvSpPr>
        <p:spPr>
          <a:xfrm>
            <a:off x="714390" y="4412943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Slza 15"/>
          <p:cNvSpPr/>
          <p:nvPr/>
        </p:nvSpPr>
        <p:spPr>
          <a:xfrm>
            <a:off x="1691680" y="2723170"/>
            <a:ext cx="504056" cy="457200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š</a:t>
            </a:r>
          </a:p>
        </p:txBody>
      </p:sp>
      <p:sp>
        <p:nvSpPr>
          <p:cNvPr id="17" name="Slza 16"/>
          <p:cNvSpPr/>
          <p:nvPr/>
        </p:nvSpPr>
        <p:spPr>
          <a:xfrm>
            <a:off x="6849862" y="4160915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Slza 17"/>
          <p:cNvSpPr/>
          <p:nvPr/>
        </p:nvSpPr>
        <p:spPr>
          <a:xfrm>
            <a:off x="8448550" y="4304713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Slza 18"/>
          <p:cNvSpPr/>
          <p:nvPr/>
        </p:nvSpPr>
        <p:spPr>
          <a:xfrm>
            <a:off x="8363200" y="1616828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v</a:t>
            </a:r>
          </a:p>
        </p:txBody>
      </p:sp>
      <p:sp>
        <p:nvSpPr>
          <p:cNvPr id="20" name="Slza 19"/>
          <p:cNvSpPr/>
          <p:nvPr/>
        </p:nvSpPr>
        <p:spPr>
          <a:xfrm>
            <a:off x="295908" y="6160135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Slza 20"/>
          <p:cNvSpPr/>
          <p:nvPr/>
        </p:nvSpPr>
        <p:spPr>
          <a:xfrm>
            <a:off x="8295547" y="5574193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Slza 21"/>
          <p:cNvSpPr/>
          <p:nvPr/>
        </p:nvSpPr>
        <p:spPr>
          <a:xfrm>
            <a:off x="1037309" y="3477580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23" name="Slza 22"/>
          <p:cNvSpPr/>
          <p:nvPr/>
        </p:nvSpPr>
        <p:spPr>
          <a:xfrm>
            <a:off x="7884368" y="2420888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Slza 23"/>
          <p:cNvSpPr/>
          <p:nvPr/>
        </p:nvSpPr>
        <p:spPr>
          <a:xfrm>
            <a:off x="6840252" y="2924944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Slza 24"/>
          <p:cNvSpPr/>
          <p:nvPr/>
        </p:nvSpPr>
        <p:spPr>
          <a:xfrm>
            <a:off x="1721735" y="3941833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Slza 25"/>
          <p:cNvSpPr/>
          <p:nvPr/>
        </p:nvSpPr>
        <p:spPr>
          <a:xfrm>
            <a:off x="1691680" y="1842022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Slza 26"/>
          <p:cNvSpPr/>
          <p:nvPr/>
        </p:nvSpPr>
        <p:spPr>
          <a:xfrm>
            <a:off x="1691680" y="5181410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Slza 27"/>
          <p:cNvSpPr/>
          <p:nvPr/>
        </p:nvSpPr>
        <p:spPr>
          <a:xfrm>
            <a:off x="7092280" y="1589568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29" name="Slza 28"/>
          <p:cNvSpPr/>
          <p:nvPr/>
        </p:nvSpPr>
        <p:spPr>
          <a:xfrm>
            <a:off x="295908" y="2993624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Slza 29"/>
          <p:cNvSpPr/>
          <p:nvPr/>
        </p:nvSpPr>
        <p:spPr>
          <a:xfrm>
            <a:off x="295908" y="5322165"/>
            <a:ext cx="504056" cy="504056"/>
          </a:xfrm>
          <a:prstGeom prst="teardrop">
            <a:avLst/>
          </a:prstGeom>
          <a:solidFill>
            <a:srgbClr val="FF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9115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0066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Ů, Ú, U 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1225817"/>
              </p:ext>
            </p:extLst>
          </p:nvPr>
        </p:nvGraphicFramePr>
        <p:xfrm>
          <a:off x="1619672" y="1556792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Ů</a:t>
                      </a:r>
                      <a:endParaRPr lang="cs-CZ" dirty="0"/>
                    </a:p>
                  </a:txBody>
                  <a:tcPr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Ú</a:t>
                      </a:r>
                      <a:endParaRPr lang="cs-CZ" dirty="0"/>
                    </a:p>
                  </a:txBody>
                  <a:tcPr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CC00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9999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79512" y="1656132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chytka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3125130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_klid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11760" y="5663018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_čelně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5615" y="3572417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k</a:t>
            </a:r>
            <a:r>
              <a:rPr lang="cs-CZ" dirty="0" err="1" smtClean="0"/>
              <a:t>_chař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775848" y="1656132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klízet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804055" y="6184258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_kousnout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508104" y="5663018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žitečný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775848" y="2616351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prava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9512" y="4077072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myvadlo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79512" y="4509120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čebnice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804055" y="3584403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hel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51948" y="4941168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čitel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7804055" y="4509120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_kol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9512" y="2132856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m</a:t>
            </a:r>
            <a:r>
              <a:rPr lang="cs-CZ" dirty="0" err="1" smtClean="0"/>
              <a:t>_žeš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65595" y="5410243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n</a:t>
            </a:r>
            <a:r>
              <a:rPr lang="cs-CZ" dirty="0" err="1" smtClean="0"/>
              <a:t>ahor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786638" y="5374986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ředník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79512" y="2609178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_jčila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775848" y="2132856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z</a:t>
            </a:r>
            <a:r>
              <a:rPr lang="cs-CZ" dirty="0" err="1" smtClean="0"/>
              <a:t>_stane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775848" y="3125130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s</a:t>
            </a:r>
            <a:r>
              <a:rPr lang="cs-CZ" dirty="0" err="1" smtClean="0"/>
              <a:t>v_j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804055" y="4077072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ět </a:t>
            </a:r>
            <a:r>
              <a:rPr lang="cs-CZ" dirty="0" smtClean="0"/>
              <a:t>strom_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804055" y="4941168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k</a:t>
            </a:r>
            <a:r>
              <a:rPr lang="cs-CZ" dirty="0" err="1" smtClean="0"/>
              <a:t>_že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51948" y="5807034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</a:t>
            </a:r>
            <a:r>
              <a:rPr lang="cs-CZ" dirty="0" err="1" smtClean="0"/>
              <a:t>roda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804055" y="5815199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p</a:t>
            </a:r>
            <a:r>
              <a:rPr lang="cs-CZ" dirty="0" err="1" smtClean="0"/>
              <a:t>om_že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923928" y="5663018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k</a:t>
            </a:r>
            <a:r>
              <a:rPr lang="cs-CZ" dirty="0" err="1" smtClean="0"/>
              <a:t>_lna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923928" y="6095066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_der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937307" y="6498871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omal</a:t>
            </a:r>
            <a:r>
              <a:rPr lang="cs-CZ" dirty="0" smtClean="0"/>
              <a:t>_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65595" y="6281936"/>
            <a:ext cx="1368152" cy="288032"/>
          </a:xfrm>
          <a:prstGeom prst="rect">
            <a:avLst/>
          </a:prstGeom>
          <a:solidFill>
            <a:srgbClr val="CC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d</a:t>
            </a:r>
            <a:r>
              <a:rPr lang="cs-CZ" dirty="0" err="1" smtClean="0"/>
              <a:t>_m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8447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Slabikotvorné </a:t>
            </a:r>
            <a:r>
              <a:rPr lang="cs-CZ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r,l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5915181"/>
              </p:ext>
            </p:extLst>
          </p:nvPr>
        </p:nvGraphicFramePr>
        <p:xfrm>
          <a:off x="2843808" y="1775817"/>
          <a:ext cx="3384376" cy="485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43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Slova se slabikotvorným </a:t>
                      </a:r>
                      <a:r>
                        <a:rPr lang="cs-CZ" dirty="0" err="1" smtClean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</a:rPr>
                        <a:t>r,l</a:t>
                      </a:r>
                      <a:endParaRPr lang="cs-CZ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FFCC99"/>
                    </a:solidFill>
                  </a:tcPr>
                </a:tc>
              </a:tr>
            </a:tbl>
          </a:graphicData>
        </a:graphic>
      </p:graphicFrame>
      <p:sp>
        <p:nvSpPr>
          <p:cNvPr id="5" name="Zkosené hrany 4"/>
          <p:cNvSpPr/>
          <p:nvPr/>
        </p:nvSpPr>
        <p:spPr>
          <a:xfrm>
            <a:off x="611560" y="1772816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hláska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6900425" y="2546493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Eliška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6900425" y="3370763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okolo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6876256" y="1775817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trní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6927193" y="4149080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chrpa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611560" y="2546493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6940054" y="4941168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lípa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611560" y="4263829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krk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597349" y="5085184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mlha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6947832" y="5729772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slza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599938" y="3403225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t</a:t>
            </a:r>
            <a:r>
              <a:rPr lang="cs-CZ" dirty="0" smtClean="0">
                <a:solidFill>
                  <a:schemeClr val="tx1"/>
                </a:solidFill>
              </a:rPr>
              <a:t>vrdá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597349" y="5956871"/>
            <a:ext cx="1656184" cy="576064"/>
          </a:xfrm>
          <a:prstGeom prst="bevel">
            <a:avLst/>
          </a:prstGeom>
          <a:solidFill>
            <a:srgbClr val="FFCC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korále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2924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89051885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331</Words>
  <Application>Microsoft Office PowerPoint</Application>
  <PresentationFormat>Předvádění na obrazovce (4:3)</PresentationFormat>
  <Paragraphs>179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Abeceda</vt:lpstr>
      <vt:lpstr>Hlásky a písmena</vt:lpstr>
      <vt:lpstr>Seřaď podle abecedy</vt:lpstr>
      <vt:lpstr>Souhlásky</vt:lpstr>
      <vt:lpstr>Ů, Ú, U </vt:lpstr>
      <vt:lpstr>Slabikotvorné r,l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24</cp:revision>
  <dcterms:modified xsi:type="dcterms:W3CDTF">2013-03-14T16:52:58Z</dcterms:modified>
</cp:coreProperties>
</file>