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4" r:id="rId3"/>
    <p:sldId id="257" r:id="rId4"/>
    <p:sldId id="260" r:id="rId5"/>
    <p:sldId id="258" r:id="rId6"/>
    <p:sldId id="259" r:id="rId7"/>
    <p:sldId id="261" r:id="rId8"/>
    <p:sldId id="262" r:id="rId9"/>
    <p:sldId id="263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3086E3-3B04-4FFD-BDCA-1C9756731A82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9AAE3B-6EDA-4182-905A-6ED5045C6B0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57922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Slova, která nejsou v řádku</a:t>
            </a:r>
            <a:r>
              <a:rPr lang="cs-CZ" baseline="0" dirty="0" smtClean="0"/>
              <a:t> příbuzná s ostatními, stáhni pod čáru.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9AAE3B-6EDA-4182-905A-6ED5045C6B04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77355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Srovnej k sobě příbuzná slova</a:t>
            </a:r>
            <a:r>
              <a:rPr lang="cs-CZ" baseline="0" dirty="0" smtClean="0"/>
              <a:t> přetažením.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9AAE3B-6EDA-4182-905A-6ED5045C6B04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26900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Pomocí přetažení předpon a přípon sestav slova příbuzná. Další kořen „stroj“ je vždy schovaný pod válcem.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9AAE3B-6EDA-4182-905A-6ED5045C6B04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20725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Přetáhni rámečky se slovy do připraveného grafu podle nadřazenosti, podřazenosti a souřadnosti.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9AAE3B-6EDA-4182-905A-6ED5045C6B04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92415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Přetáhni šipky se slovy ke slovům v</a:t>
            </a:r>
            <a:r>
              <a:rPr lang="cs-CZ" baseline="0" dirty="0" smtClean="0"/>
              <a:t> obdélnících.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9AAE3B-6EDA-4182-905A-6ED5045C6B04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63611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Přetáhni šipky se slovy ke slovům v</a:t>
            </a:r>
            <a:r>
              <a:rPr lang="cs-CZ" baseline="0" dirty="0" smtClean="0"/>
              <a:t> obdélnících. Neukládej!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9AAE3B-6EDA-4182-905A-6ED5045C6B04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01137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Roztřiď slova na lichotivá a hanlivá a přetáhni je do správného sloupečku. </a:t>
            </a:r>
            <a:r>
              <a:rPr lang="cs-CZ" smtClean="0"/>
              <a:t>Neukládej!.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9AAE3B-6EDA-4182-905A-6ED5045C6B04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0112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/>
        </p:nvSpPr>
        <p:spPr>
          <a:xfrm>
            <a:off x="685800" y="367667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smtClean="0"/>
              <a:t>VY_32_INOVACE_20_ Slova</a:t>
            </a:r>
            <a:endParaRPr lang="cs-CZ" sz="36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724344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4"/>
          <p:cNvSpPr txBox="1"/>
          <p:nvPr/>
        </p:nvSpPr>
        <p:spPr>
          <a:xfrm>
            <a:off x="1879276" y="2677271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3200" dirty="0"/>
          </a:p>
        </p:txBody>
      </p:sp>
      <p:sp>
        <p:nvSpPr>
          <p:cNvPr id="7" name="TextovéPole 5"/>
          <p:cNvSpPr txBox="1"/>
          <p:nvPr/>
        </p:nvSpPr>
        <p:spPr>
          <a:xfrm>
            <a:off x="2873041" y="5548880"/>
            <a:ext cx="37246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 smtClean="0"/>
              <a:t>Mgr. Danuše Manová</a:t>
            </a:r>
            <a:endParaRPr lang="cs-CZ" sz="3200" dirty="0"/>
          </a:p>
        </p:txBody>
      </p:sp>
      <p:sp>
        <p:nvSpPr>
          <p:cNvPr id="8" name="TextovéPole 4"/>
          <p:cNvSpPr txBox="1"/>
          <p:nvPr/>
        </p:nvSpPr>
        <p:spPr>
          <a:xfrm>
            <a:off x="2123728" y="2492896"/>
            <a:ext cx="491993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 smtClean="0"/>
              <a:t>Jazyk a jazyková komunikace</a:t>
            </a:r>
          </a:p>
          <a:p>
            <a:pPr algn="ctr"/>
            <a:r>
              <a:rPr lang="cs-CZ" sz="3200" dirty="0" smtClean="0"/>
              <a:t>Český jazyk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265934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355713" y="1564516"/>
            <a:ext cx="611770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/>
              <a:t>ANOTACE</a:t>
            </a:r>
          </a:p>
          <a:p>
            <a:pPr algn="ctr"/>
            <a:endParaRPr lang="cs-CZ" sz="2400" dirty="0"/>
          </a:p>
          <a:p>
            <a:pPr algn="ctr"/>
            <a:r>
              <a:rPr lang="cs-CZ" sz="2400" dirty="0" smtClean="0"/>
              <a:t>DUM </a:t>
            </a:r>
            <a:r>
              <a:rPr lang="cs-CZ" sz="2400" dirty="0" smtClean="0"/>
              <a:t>slouží k procvičování skladby a tvorby slov</a:t>
            </a:r>
          </a:p>
        </p:txBody>
      </p:sp>
    </p:spTree>
    <p:extLst>
      <p:ext uri="{BB962C8B-B14F-4D97-AF65-F5344CB8AC3E}">
        <p14:creationId xmlns:p14="http://schemas.microsoft.com/office/powerpoint/2010/main" val="23531178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cs-CZ" dirty="0" smtClean="0">
                <a:solidFill>
                  <a:srgbClr val="66FF66"/>
                </a:solidFill>
              </a:rPr>
              <a:t>Příbuzná slova</a:t>
            </a:r>
            <a:endParaRPr lang="cs-CZ" dirty="0">
              <a:solidFill>
                <a:srgbClr val="66FF66"/>
              </a:solidFill>
            </a:endParaRPr>
          </a:p>
        </p:txBody>
      </p:sp>
      <p:sp>
        <p:nvSpPr>
          <p:cNvPr id="3" name="Mrak 2"/>
          <p:cNvSpPr/>
          <p:nvPr/>
        </p:nvSpPr>
        <p:spPr>
          <a:xfrm>
            <a:off x="244250" y="1575415"/>
            <a:ext cx="1296144" cy="504056"/>
          </a:xfrm>
          <a:prstGeom prst="cloud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vedení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Mrak 3"/>
          <p:cNvSpPr/>
          <p:nvPr/>
        </p:nvSpPr>
        <p:spPr>
          <a:xfrm>
            <a:off x="1701928" y="1575415"/>
            <a:ext cx="1296144" cy="504056"/>
          </a:xfrm>
          <a:prstGeom prst="cloud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vesta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Mrak 4"/>
          <p:cNvSpPr/>
          <p:nvPr/>
        </p:nvSpPr>
        <p:spPr>
          <a:xfrm>
            <a:off x="7430799" y="1575415"/>
            <a:ext cx="1296144" cy="504056"/>
          </a:xfrm>
          <a:prstGeom prst="cloud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dovést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Mrak 5"/>
          <p:cNvSpPr/>
          <p:nvPr/>
        </p:nvSpPr>
        <p:spPr>
          <a:xfrm>
            <a:off x="6092926" y="1532213"/>
            <a:ext cx="1296144" cy="504056"/>
          </a:xfrm>
          <a:prstGeom prst="cloud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vedro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4644008" y="1532213"/>
            <a:ext cx="1296144" cy="504056"/>
          </a:xfrm>
          <a:prstGeom prst="cloud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vedle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Mrak 7"/>
          <p:cNvSpPr/>
          <p:nvPr/>
        </p:nvSpPr>
        <p:spPr>
          <a:xfrm>
            <a:off x="3131840" y="1575415"/>
            <a:ext cx="1405510" cy="504056"/>
          </a:xfrm>
          <a:prstGeom prst="cloud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vedoucí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Mrak 13"/>
          <p:cNvSpPr/>
          <p:nvPr/>
        </p:nvSpPr>
        <p:spPr>
          <a:xfrm>
            <a:off x="3493223" y="2275102"/>
            <a:ext cx="1296144" cy="504056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66FF66"/>
                </a:solidFill>
              </a:rPr>
              <a:t>lepidlo</a:t>
            </a:r>
            <a:endParaRPr lang="cs-CZ" b="1" dirty="0">
              <a:solidFill>
                <a:srgbClr val="66FF66"/>
              </a:solidFill>
            </a:endParaRPr>
          </a:p>
        </p:txBody>
      </p:sp>
      <p:sp>
        <p:nvSpPr>
          <p:cNvPr id="15" name="Mrak 14"/>
          <p:cNvSpPr/>
          <p:nvPr/>
        </p:nvSpPr>
        <p:spPr>
          <a:xfrm>
            <a:off x="1867547" y="3704121"/>
            <a:ext cx="1296144" cy="504056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66FF66"/>
                </a:solidFill>
              </a:rPr>
              <a:t>světlo</a:t>
            </a:r>
            <a:endParaRPr lang="cs-CZ" b="1" dirty="0">
              <a:solidFill>
                <a:srgbClr val="66FF66"/>
              </a:solidFill>
            </a:endParaRPr>
          </a:p>
        </p:txBody>
      </p:sp>
      <p:sp>
        <p:nvSpPr>
          <p:cNvPr id="16" name="Mrak 15"/>
          <p:cNvSpPr/>
          <p:nvPr/>
        </p:nvSpPr>
        <p:spPr>
          <a:xfrm>
            <a:off x="4849884" y="2275102"/>
            <a:ext cx="1505030" cy="504056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66FF66"/>
                </a:solidFill>
              </a:rPr>
              <a:t>lepkavý</a:t>
            </a:r>
            <a:endParaRPr lang="cs-CZ" b="1" dirty="0">
              <a:solidFill>
                <a:srgbClr val="66FF66"/>
              </a:solidFill>
            </a:endParaRPr>
          </a:p>
        </p:txBody>
      </p:sp>
      <p:sp>
        <p:nvSpPr>
          <p:cNvPr id="17" name="Mrak 16"/>
          <p:cNvSpPr/>
          <p:nvPr/>
        </p:nvSpPr>
        <p:spPr>
          <a:xfrm>
            <a:off x="1708545" y="2275102"/>
            <a:ext cx="1784678" cy="504056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66FF66"/>
                </a:solidFill>
              </a:rPr>
              <a:t>přilepený</a:t>
            </a:r>
            <a:endParaRPr lang="cs-CZ" b="1" dirty="0">
              <a:solidFill>
                <a:srgbClr val="66FF66"/>
              </a:solidFill>
            </a:endParaRPr>
          </a:p>
        </p:txBody>
      </p:sp>
      <p:sp>
        <p:nvSpPr>
          <p:cNvPr id="18" name="Mrak 17"/>
          <p:cNvSpPr/>
          <p:nvPr/>
        </p:nvSpPr>
        <p:spPr>
          <a:xfrm>
            <a:off x="6359594" y="2275102"/>
            <a:ext cx="1488262" cy="504056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66FF66"/>
                </a:solidFill>
              </a:rPr>
              <a:t>nálepka</a:t>
            </a:r>
            <a:endParaRPr lang="cs-CZ" b="1" dirty="0">
              <a:solidFill>
                <a:srgbClr val="66FF66"/>
              </a:solidFill>
            </a:endParaRPr>
          </a:p>
        </p:txBody>
      </p:sp>
      <p:sp>
        <p:nvSpPr>
          <p:cNvPr id="19" name="Mrak 18"/>
          <p:cNvSpPr/>
          <p:nvPr/>
        </p:nvSpPr>
        <p:spPr>
          <a:xfrm>
            <a:off x="7847856" y="2293748"/>
            <a:ext cx="1296144" cy="504056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66FF66"/>
                </a:solidFill>
              </a:rPr>
              <a:t>lepší</a:t>
            </a:r>
            <a:endParaRPr lang="cs-CZ" b="1" dirty="0">
              <a:solidFill>
                <a:srgbClr val="66FF66"/>
              </a:solidFill>
            </a:endParaRPr>
          </a:p>
        </p:txBody>
      </p:sp>
      <p:sp>
        <p:nvSpPr>
          <p:cNvPr id="20" name="Mrak 19"/>
          <p:cNvSpPr/>
          <p:nvPr/>
        </p:nvSpPr>
        <p:spPr>
          <a:xfrm>
            <a:off x="148178" y="2293748"/>
            <a:ext cx="1543502" cy="504056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66FF66"/>
                </a:solidFill>
              </a:rPr>
              <a:t>lepenka</a:t>
            </a:r>
            <a:endParaRPr lang="cs-CZ" b="1" dirty="0">
              <a:solidFill>
                <a:srgbClr val="66FF66"/>
              </a:solidFill>
            </a:endParaRPr>
          </a:p>
        </p:txBody>
      </p:sp>
      <p:sp>
        <p:nvSpPr>
          <p:cNvPr id="21" name="Mrak 20"/>
          <p:cNvSpPr/>
          <p:nvPr/>
        </p:nvSpPr>
        <p:spPr>
          <a:xfrm>
            <a:off x="7540500" y="3773275"/>
            <a:ext cx="1296144" cy="504056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66FF66"/>
                </a:solidFill>
              </a:rPr>
              <a:t>svěřit</a:t>
            </a:r>
            <a:endParaRPr lang="cs-CZ" b="1" dirty="0">
              <a:solidFill>
                <a:srgbClr val="66FF66"/>
              </a:solidFill>
            </a:endParaRPr>
          </a:p>
        </p:txBody>
      </p:sp>
      <p:sp>
        <p:nvSpPr>
          <p:cNvPr id="22" name="Mrak 21"/>
          <p:cNvSpPr/>
          <p:nvPr/>
        </p:nvSpPr>
        <p:spPr>
          <a:xfrm>
            <a:off x="6184303" y="3740958"/>
            <a:ext cx="1296144" cy="504056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66FF66"/>
                </a:solidFill>
              </a:rPr>
              <a:t>svíce</a:t>
            </a:r>
            <a:endParaRPr lang="cs-CZ" b="1" dirty="0">
              <a:solidFill>
                <a:srgbClr val="66FF66"/>
              </a:solidFill>
            </a:endParaRPr>
          </a:p>
        </p:txBody>
      </p:sp>
      <p:sp>
        <p:nvSpPr>
          <p:cNvPr id="23" name="Mrak 22"/>
          <p:cNvSpPr/>
          <p:nvPr/>
        </p:nvSpPr>
        <p:spPr>
          <a:xfrm>
            <a:off x="3206582" y="3740958"/>
            <a:ext cx="1296144" cy="504056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66FF66"/>
                </a:solidFill>
              </a:rPr>
              <a:t>svítit</a:t>
            </a:r>
            <a:endParaRPr lang="cs-CZ" b="1" dirty="0">
              <a:solidFill>
                <a:srgbClr val="66FF66"/>
              </a:solidFill>
            </a:endParaRPr>
          </a:p>
        </p:txBody>
      </p:sp>
      <p:sp>
        <p:nvSpPr>
          <p:cNvPr id="24" name="Mrak 23"/>
          <p:cNvSpPr/>
          <p:nvPr/>
        </p:nvSpPr>
        <p:spPr>
          <a:xfrm>
            <a:off x="4596280" y="3765435"/>
            <a:ext cx="1496646" cy="504056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66FF66"/>
                </a:solidFill>
              </a:rPr>
              <a:t>svěšený</a:t>
            </a:r>
            <a:endParaRPr lang="cs-CZ" b="1" dirty="0">
              <a:solidFill>
                <a:srgbClr val="66FF66"/>
              </a:solidFill>
            </a:endParaRPr>
          </a:p>
        </p:txBody>
      </p:sp>
      <p:sp>
        <p:nvSpPr>
          <p:cNvPr id="25" name="Mrak 24"/>
          <p:cNvSpPr/>
          <p:nvPr/>
        </p:nvSpPr>
        <p:spPr>
          <a:xfrm>
            <a:off x="148178" y="3686721"/>
            <a:ext cx="1632279" cy="504056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66FF66"/>
                </a:solidFill>
              </a:rPr>
              <a:t>světluška</a:t>
            </a:r>
            <a:endParaRPr lang="cs-CZ" b="1" dirty="0">
              <a:solidFill>
                <a:srgbClr val="66FF66"/>
              </a:solidFill>
            </a:endParaRPr>
          </a:p>
        </p:txBody>
      </p:sp>
      <p:sp>
        <p:nvSpPr>
          <p:cNvPr id="26" name="Mrak 25"/>
          <p:cNvSpPr/>
          <p:nvPr/>
        </p:nvSpPr>
        <p:spPr>
          <a:xfrm>
            <a:off x="5706842" y="2996952"/>
            <a:ext cx="1296144" cy="504056"/>
          </a:xfrm>
          <a:prstGeom prst="cloud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západ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7" name="Mrak 26"/>
          <p:cNvSpPr/>
          <p:nvPr/>
        </p:nvSpPr>
        <p:spPr>
          <a:xfrm>
            <a:off x="4306255" y="2996952"/>
            <a:ext cx="1296144" cy="504056"/>
          </a:xfrm>
          <a:prstGeom prst="cloud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padák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8" name="Mrak 27"/>
          <p:cNvSpPr/>
          <p:nvPr/>
        </p:nvSpPr>
        <p:spPr>
          <a:xfrm>
            <a:off x="2986578" y="2996952"/>
            <a:ext cx="1296144" cy="504056"/>
          </a:xfrm>
          <a:prstGeom prst="cloud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patka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9" name="Mrak 28"/>
          <p:cNvSpPr/>
          <p:nvPr/>
        </p:nvSpPr>
        <p:spPr>
          <a:xfrm>
            <a:off x="1594634" y="2997765"/>
            <a:ext cx="1296144" cy="504056"/>
          </a:xfrm>
          <a:prstGeom prst="cloud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rozpad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0" name="Mrak 29"/>
          <p:cNvSpPr/>
          <p:nvPr/>
        </p:nvSpPr>
        <p:spPr>
          <a:xfrm>
            <a:off x="0" y="2996952"/>
            <a:ext cx="1594634" cy="504056"/>
          </a:xfrm>
          <a:prstGeom prst="cloud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odpadek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1" name="Mrak 30"/>
          <p:cNvSpPr/>
          <p:nvPr/>
        </p:nvSpPr>
        <p:spPr>
          <a:xfrm>
            <a:off x="7199784" y="2946471"/>
            <a:ext cx="1636860" cy="504056"/>
          </a:xfrm>
          <a:prstGeom prst="cloud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nápadný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5536" y="4245014"/>
            <a:ext cx="8331407" cy="4571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557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cs-CZ" dirty="0" smtClean="0"/>
              <a:t>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Příbuzná slova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kosené hrany 2"/>
          <p:cNvSpPr/>
          <p:nvPr/>
        </p:nvSpPr>
        <p:spPr>
          <a:xfrm>
            <a:off x="286426" y="3574737"/>
            <a:ext cx="1368152" cy="504056"/>
          </a:xfrm>
          <a:prstGeom prst="bevel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přehrada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kosené hrany 3"/>
          <p:cNvSpPr/>
          <p:nvPr/>
        </p:nvSpPr>
        <p:spPr>
          <a:xfrm>
            <a:off x="7524328" y="5148319"/>
            <a:ext cx="1368152" cy="504056"/>
          </a:xfrm>
          <a:prstGeom prst="bevel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pochodový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kosené hrany 4"/>
          <p:cNvSpPr/>
          <p:nvPr/>
        </p:nvSpPr>
        <p:spPr>
          <a:xfrm>
            <a:off x="5940152" y="5857610"/>
            <a:ext cx="1368152" cy="504056"/>
          </a:xfrm>
          <a:prstGeom prst="bevel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staveniště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Zkosené hrany 6"/>
          <p:cNvSpPr/>
          <p:nvPr/>
        </p:nvSpPr>
        <p:spPr>
          <a:xfrm>
            <a:off x="5659534" y="4644263"/>
            <a:ext cx="1368152" cy="504056"/>
          </a:xfrm>
          <a:prstGeom prst="bevel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ohradit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Zkosené hrany 7"/>
          <p:cNvSpPr/>
          <p:nvPr/>
        </p:nvSpPr>
        <p:spPr>
          <a:xfrm>
            <a:off x="2831714" y="5353554"/>
            <a:ext cx="1368152" cy="504056"/>
          </a:xfrm>
          <a:prstGeom prst="bevel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chodit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Zkosené hrany 8"/>
          <p:cNvSpPr/>
          <p:nvPr/>
        </p:nvSpPr>
        <p:spPr>
          <a:xfrm>
            <a:off x="7558769" y="6237312"/>
            <a:ext cx="1368152" cy="504056"/>
          </a:xfrm>
          <a:prstGeom prst="bevel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vypracovat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Zkosené hrany 9"/>
          <p:cNvSpPr/>
          <p:nvPr/>
        </p:nvSpPr>
        <p:spPr>
          <a:xfrm>
            <a:off x="611560" y="4509120"/>
            <a:ext cx="1368152" cy="504056"/>
          </a:xfrm>
          <a:prstGeom prst="bevel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stavitel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Zkosené hrany 10"/>
          <p:cNvSpPr/>
          <p:nvPr/>
        </p:nvSpPr>
        <p:spPr>
          <a:xfrm>
            <a:off x="3897678" y="4711916"/>
            <a:ext cx="1368152" cy="504056"/>
          </a:xfrm>
          <a:prstGeom prst="bevel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ohrada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2" name="Zkosené hrany 11"/>
          <p:cNvSpPr/>
          <p:nvPr/>
        </p:nvSpPr>
        <p:spPr>
          <a:xfrm>
            <a:off x="467544" y="2663850"/>
            <a:ext cx="1368152" cy="504056"/>
          </a:xfrm>
          <a:prstGeom prst="bevel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vchod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3" name="Zkosené hrany 12"/>
          <p:cNvSpPr/>
          <p:nvPr/>
        </p:nvSpPr>
        <p:spPr>
          <a:xfrm>
            <a:off x="3964478" y="6093296"/>
            <a:ext cx="1368152" cy="504056"/>
          </a:xfrm>
          <a:prstGeom prst="bevel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pracovník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Zkosené hrany 13"/>
          <p:cNvSpPr/>
          <p:nvPr/>
        </p:nvSpPr>
        <p:spPr>
          <a:xfrm>
            <a:off x="7524328" y="3248980"/>
            <a:ext cx="1368152" cy="504056"/>
          </a:xfrm>
          <a:prstGeom prst="bevel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vystavět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5" name="Zkosené hrany 14"/>
          <p:cNvSpPr/>
          <p:nvPr/>
        </p:nvSpPr>
        <p:spPr>
          <a:xfrm>
            <a:off x="2147638" y="3946310"/>
            <a:ext cx="1368152" cy="504056"/>
          </a:xfrm>
          <a:prstGeom prst="bevel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zahradník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6" name="Zkosené hrany 15"/>
          <p:cNvSpPr/>
          <p:nvPr/>
        </p:nvSpPr>
        <p:spPr>
          <a:xfrm>
            <a:off x="611560" y="6140863"/>
            <a:ext cx="1368152" cy="504056"/>
          </a:xfrm>
          <a:prstGeom prst="bevel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stavět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7" name="Zkosené hrany 16"/>
          <p:cNvSpPr/>
          <p:nvPr/>
        </p:nvSpPr>
        <p:spPr>
          <a:xfrm>
            <a:off x="1007604" y="5234296"/>
            <a:ext cx="1368152" cy="504056"/>
          </a:xfrm>
          <a:prstGeom prst="bevel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pracovitý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8" name="Zkosené hrany 17"/>
          <p:cNvSpPr/>
          <p:nvPr/>
        </p:nvSpPr>
        <p:spPr>
          <a:xfrm>
            <a:off x="7752980" y="2276872"/>
            <a:ext cx="1368152" cy="504056"/>
          </a:xfrm>
          <a:prstGeom prst="bevel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chodník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9" name="Zkosené hrany 18"/>
          <p:cNvSpPr/>
          <p:nvPr/>
        </p:nvSpPr>
        <p:spPr>
          <a:xfrm>
            <a:off x="6874693" y="4005064"/>
            <a:ext cx="1368152" cy="504056"/>
          </a:xfrm>
          <a:prstGeom prst="bevel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zahrada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0" name="Zkosené hrany 19"/>
          <p:cNvSpPr/>
          <p:nvPr/>
        </p:nvSpPr>
        <p:spPr>
          <a:xfrm>
            <a:off x="4726796" y="3694282"/>
            <a:ext cx="1368152" cy="504056"/>
          </a:xfrm>
          <a:prstGeom prst="bevel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stavba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1" name="Zkosené hrany 20"/>
          <p:cNvSpPr/>
          <p:nvPr/>
        </p:nvSpPr>
        <p:spPr>
          <a:xfrm>
            <a:off x="2263591" y="6202770"/>
            <a:ext cx="1368152" cy="504056"/>
          </a:xfrm>
          <a:prstGeom prst="bevel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pracný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2" name="Zkosené hrany 21"/>
          <p:cNvSpPr/>
          <p:nvPr/>
        </p:nvSpPr>
        <p:spPr>
          <a:xfrm>
            <a:off x="7752980" y="1556792"/>
            <a:ext cx="1368152" cy="504056"/>
          </a:xfrm>
          <a:prstGeom prst="bevel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pochod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3" name="Zkosené hrany 22"/>
          <p:cNvSpPr/>
          <p:nvPr/>
        </p:nvSpPr>
        <p:spPr>
          <a:xfrm>
            <a:off x="323528" y="1810085"/>
            <a:ext cx="1368152" cy="504056"/>
          </a:xfrm>
          <a:prstGeom prst="bevel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pracoviště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13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Tvoření slov </a:t>
            </a:r>
            <a:endParaRPr lang="cs-CZ" dirty="0"/>
          </a:p>
        </p:txBody>
      </p:sp>
      <p:sp>
        <p:nvSpPr>
          <p:cNvPr id="19" name="Šipka doprava 18"/>
          <p:cNvSpPr/>
          <p:nvPr/>
        </p:nvSpPr>
        <p:spPr>
          <a:xfrm>
            <a:off x="1247043" y="5347499"/>
            <a:ext cx="792088" cy="63471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v</a:t>
            </a:r>
            <a:r>
              <a:rPr lang="cs-CZ" dirty="0" smtClean="0">
                <a:solidFill>
                  <a:schemeClr val="tx1"/>
                </a:solidFill>
              </a:rPr>
              <a:t>y -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Šipka doprava 19"/>
          <p:cNvSpPr/>
          <p:nvPr/>
        </p:nvSpPr>
        <p:spPr>
          <a:xfrm>
            <a:off x="1247043" y="1738299"/>
            <a:ext cx="792088" cy="63471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s</a:t>
            </a:r>
            <a:r>
              <a:rPr lang="cs-CZ" dirty="0" smtClean="0">
                <a:solidFill>
                  <a:schemeClr val="tx1"/>
                </a:solidFill>
              </a:rPr>
              <a:t>e -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Šipka doprava 20"/>
          <p:cNvSpPr/>
          <p:nvPr/>
        </p:nvSpPr>
        <p:spPr>
          <a:xfrm>
            <a:off x="1247043" y="2671228"/>
            <a:ext cx="792088" cy="63471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>
                <a:solidFill>
                  <a:schemeClr val="tx1"/>
                </a:solidFill>
              </a:rPr>
              <a:t>n</a:t>
            </a:r>
            <a:r>
              <a:rPr lang="cs-CZ" dirty="0" err="1" smtClean="0">
                <a:solidFill>
                  <a:schemeClr val="tx1"/>
                </a:solidFill>
              </a:rPr>
              <a:t>á</a:t>
            </a:r>
            <a:r>
              <a:rPr lang="cs-CZ" dirty="0" smtClean="0">
                <a:solidFill>
                  <a:schemeClr val="tx1"/>
                </a:solidFill>
              </a:rPr>
              <a:t> -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Šipka doprava 21"/>
          <p:cNvSpPr/>
          <p:nvPr/>
        </p:nvSpPr>
        <p:spPr>
          <a:xfrm>
            <a:off x="1247043" y="4504273"/>
            <a:ext cx="792088" cy="63471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>
                <a:solidFill>
                  <a:schemeClr val="tx1"/>
                </a:solidFill>
              </a:rPr>
              <a:t>v</a:t>
            </a:r>
            <a:r>
              <a:rPr lang="cs-CZ" dirty="0" err="1" smtClean="0">
                <a:solidFill>
                  <a:schemeClr val="tx1"/>
                </a:solidFill>
              </a:rPr>
              <a:t>ý</a:t>
            </a:r>
            <a:r>
              <a:rPr lang="cs-CZ" dirty="0" smtClean="0">
                <a:solidFill>
                  <a:schemeClr val="tx1"/>
                </a:solidFill>
              </a:rPr>
              <a:t> -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3" name="Šipka doprava 22"/>
          <p:cNvSpPr/>
          <p:nvPr/>
        </p:nvSpPr>
        <p:spPr>
          <a:xfrm>
            <a:off x="1247043" y="3625999"/>
            <a:ext cx="792088" cy="63471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p</a:t>
            </a:r>
            <a:r>
              <a:rPr lang="cs-CZ" dirty="0" smtClean="0">
                <a:solidFill>
                  <a:schemeClr val="tx1"/>
                </a:solidFill>
              </a:rPr>
              <a:t>ří -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4" name="Šipka doleva 23"/>
          <p:cNvSpPr/>
          <p:nvPr/>
        </p:nvSpPr>
        <p:spPr>
          <a:xfrm>
            <a:off x="6558575" y="2477028"/>
            <a:ext cx="1058029" cy="534144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</a:t>
            </a:r>
            <a:r>
              <a:rPr lang="cs-CZ" dirty="0" err="1" smtClean="0">
                <a:solidFill>
                  <a:schemeClr val="tx1"/>
                </a:solidFill>
              </a:rPr>
              <a:t>nický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5" name="Šipka doleva 24"/>
          <p:cNvSpPr/>
          <p:nvPr/>
        </p:nvSpPr>
        <p:spPr>
          <a:xfrm>
            <a:off x="6527386" y="3422015"/>
            <a:ext cx="792088" cy="534144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-ní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6" name="Šipka doleva 25"/>
          <p:cNvSpPr/>
          <p:nvPr/>
        </p:nvSpPr>
        <p:spPr>
          <a:xfrm>
            <a:off x="6527386" y="4342620"/>
            <a:ext cx="792088" cy="534144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</a:t>
            </a:r>
            <a:r>
              <a:rPr lang="cs-CZ" dirty="0" err="1" smtClean="0">
                <a:solidFill>
                  <a:schemeClr val="tx1"/>
                </a:solidFill>
              </a:rPr>
              <a:t>ník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7" name="Šipka doleva 26"/>
          <p:cNvSpPr/>
          <p:nvPr/>
        </p:nvSpPr>
        <p:spPr>
          <a:xfrm>
            <a:off x="6527386" y="5311051"/>
            <a:ext cx="792088" cy="534144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</a:t>
            </a:r>
            <a:r>
              <a:rPr lang="cs-CZ" dirty="0" err="1" smtClean="0">
                <a:solidFill>
                  <a:schemeClr val="tx1"/>
                </a:solidFill>
              </a:rPr>
              <a:t>írna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8" name="Šipka doleva 27"/>
          <p:cNvSpPr/>
          <p:nvPr/>
        </p:nvSpPr>
        <p:spPr>
          <a:xfrm>
            <a:off x="6527386" y="1471227"/>
            <a:ext cx="792088" cy="534144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</a:t>
            </a:r>
            <a:r>
              <a:rPr lang="cs-CZ" dirty="0" err="1" smtClean="0">
                <a:solidFill>
                  <a:schemeClr val="tx1"/>
                </a:solidFill>
              </a:rPr>
              <a:t>it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9" name="Plechovka 28"/>
          <p:cNvSpPr/>
          <p:nvPr/>
        </p:nvSpPr>
        <p:spPr>
          <a:xfrm>
            <a:off x="3563888" y="2071288"/>
            <a:ext cx="1008112" cy="1047739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stroj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0" name="Plechovka 29"/>
          <p:cNvSpPr/>
          <p:nvPr/>
        </p:nvSpPr>
        <p:spPr>
          <a:xfrm>
            <a:off x="3716288" y="2223688"/>
            <a:ext cx="1008112" cy="1047739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stroj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1" name="Plechovka 30"/>
          <p:cNvSpPr/>
          <p:nvPr/>
        </p:nvSpPr>
        <p:spPr>
          <a:xfrm>
            <a:off x="3868688" y="2376088"/>
            <a:ext cx="1008112" cy="1047739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stroj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2" name="Plechovka 31"/>
          <p:cNvSpPr/>
          <p:nvPr/>
        </p:nvSpPr>
        <p:spPr>
          <a:xfrm>
            <a:off x="4021088" y="2528488"/>
            <a:ext cx="1008112" cy="1047739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stroj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3" name="Plechovka 32"/>
          <p:cNvSpPr/>
          <p:nvPr/>
        </p:nvSpPr>
        <p:spPr>
          <a:xfrm>
            <a:off x="4173488" y="2680888"/>
            <a:ext cx="1008112" cy="1047739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stroj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4" name="Plechovka 33"/>
          <p:cNvSpPr/>
          <p:nvPr/>
        </p:nvSpPr>
        <p:spPr>
          <a:xfrm>
            <a:off x="4325888" y="2833288"/>
            <a:ext cx="1008112" cy="1047739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stroj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5" name="Plechovka 34"/>
          <p:cNvSpPr/>
          <p:nvPr/>
        </p:nvSpPr>
        <p:spPr>
          <a:xfrm>
            <a:off x="4478288" y="2985688"/>
            <a:ext cx="1008112" cy="1047739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stroj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6" name="Plechovka 35"/>
          <p:cNvSpPr/>
          <p:nvPr/>
        </p:nvSpPr>
        <p:spPr>
          <a:xfrm>
            <a:off x="4630688" y="3138088"/>
            <a:ext cx="1008112" cy="1047739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stroj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7" name="Plechovka 36"/>
          <p:cNvSpPr/>
          <p:nvPr/>
        </p:nvSpPr>
        <p:spPr>
          <a:xfrm>
            <a:off x="4783088" y="3290488"/>
            <a:ext cx="1008112" cy="1047739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stroj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8" name="Plechovka 37"/>
          <p:cNvSpPr/>
          <p:nvPr/>
        </p:nvSpPr>
        <p:spPr>
          <a:xfrm>
            <a:off x="4935488" y="3442888"/>
            <a:ext cx="1008112" cy="1047739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stroj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461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Slova nadřazená, podřazená a souřadná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635896" y="1844824"/>
            <a:ext cx="194421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511660" y="5674515"/>
            <a:ext cx="151216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kráva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3373336" y="4674620"/>
            <a:ext cx="151216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hroch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5905570" y="5106180"/>
            <a:ext cx="151216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žirafa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5965304" y="6165304"/>
            <a:ext cx="151216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krokodýl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1187624" y="4561639"/>
            <a:ext cx="151216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ježek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3851920" y="5962547"/>
            <a:ext cx="151216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zvíře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6876256" y="2993934"/>
            <a:ext cx="151216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5149486" y="2993934"/>
            <a:ext cx="151216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3455876" y="2924944"/>
            <a:ext cx="151216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1800602" y="2924265"/>
            <a:ext cx="151216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126815" y="2877570"/>
            <a:ext cx="151216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27" name="Přímá spojnice se šipkou 26"/>
          <p:cNvCxnSpPr/>
          <p:nvPr/>
        </p:nvCxnSpPr>
        <p:spPr>
          <a:xfrm>
            <a:off x="4211960" y="2420888"/>
            <a:ext cx="0" cy="4566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>
            <a:off x="5364088" y="2420888"/>
            <a:ext cx="36004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>
            <a:off x="5580112" y="2276872"/>
            <a:ext cx="1584176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 flipH="1">
            <a:off x="2699792" y="2276872"/>
            <a:ext cx="936104" cy="6006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>
            <a:stCxn id="3" idx="1"/>
          </p:cNvCxnSpPr>
          <p:nvPr/>
        </p:nvCxnSpPr>
        <p:spPr>
          <a:xfrm flipH="1">
            <a:off x="882899" y="2132856"/>
            <a:ext cx="2752997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>
            <a:stCxn id="22" idx="3"/>
            <a:endCxn id="21" idx="1"/>
          </p:cNvCxnSpPr>
          <p:nvPr/>
        </p:nvCxnSpPr>
        <p:spPr>
          <a:xfrm>
            <a:off x="1638983" y="3165602"/>
            <a:ext cx="161619" cy="466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>
            <a:stCxn id="21" idx="3"/>
            <a:endCxn id="20" idx="1"/>
          </p:cNvCxnSpPr>
          <p:nvPr/>
        </p:nvCxnSpPr>
        <p:spPr>
          <a:xfrm>
            <a:off x="3312770" y="3212297"/>
            <a:ext cx="143106" cy="6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>
            <a:stCxn id="20" idx="3"/>
            <a:endCxn id="19" idx="1"/>
          </p:cNvCxnSpPr>
          <p:nvPr/>
        </p:nvCxnSpPr>
        <p:spPr>
          <a:xfrm>
            <a:off x="4968044" y="3212976"/>
            <a:ext cx="181442" cy="689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>
            <a:stCxn id="19" idx="3"/>
            <a:endCxn id="18" idx="1"/>
          </p:cNvCxnSpPr>
          <p:nvPr/>
        </p:nvCxnSpPr>
        <p:spPr>
          <a:xfrm>
            <a:off x="6661654" y="3281966"/>
            <a:ext cx="21460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3021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Vyhledej opozita</a:t>
            </a:r>
            <a:endParaRPr lang="cs-CZ" dirty="0">
              <a:solidFill>
                <a:srgbClr val="7030A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6595971"/>
              </p:ext>
            </p:extLst>
          </p:nvPr>
        </p:nvGraphicFramePr>
        <p:xfrm>
          <a:off x="611560" y="1700808"/>
          <a:ext cx="1823864" cy="512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386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7030A0"/>
                          </a:solidFill>
                        </a:rPr>
                        <a:t>nízký</a:t>
                      </a:r>
                      <a:endParaRPr lang="cs-CZ" dirty="0" smtClean="0">
                        <a:solidFill>
                          <a:srgbClr val="7030A0"/>
                        </a:solidFill>
                      </a:endParaRPr>
                    </a:p>
                    <a:p>
                      <a:pPr algn="ctr"/>
                      <a:endParaRPr lang="cs-CZ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7030A0"/>
                          </a:solidFill>
                        </a:rPr>
                        <a:t>pomalu</a:t>
                      </a:r>
                      <a:endParaRPr lang="cs-CZ" b="1" dirty="0" smtClean="0">
                        <a:solidFill>
                          <a:srgbClr val="7030A0"/>
                        </a:solidFill>
                      </a:endParaRPr>
                    </a:p>
                    <a:p>
                      <a:pPr algn="ctr"/>
                      <a:endParaRPr lang="cs-CZ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7030A0"/>
                          </a:solidFill>
                        </a:rPr>
                        <a:t>čistý</a:t>
                      </a:r>
                      <a:endParaRPr lang="cs-CZ" b="1" dirty="0" smtClean="0">
                        <a:solidFill>
                          <a:srgbClr val="7030A0"/>
                        </a:solidFill>
                      </a:endParaRPr>
                    </a:p>
                    <a:p>
                      <a:pPr algn="ctr"/>
                      <a:endParaRPr lang="cs-CZ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7030A0"/>
                          </a:solidFill>
                        </a:rPr>
                        <a:t>starý</a:t>
                      </a:r>
                      <a:endParaRPr lang="cs-CZ" b="1" dirty="0" smtClean="0">
                        <a:solidFill>
                          <a:srgbClr val="7030A0"/>
                        </a:solidFill>
                      </a:endParaRPr>
                    </a:p>
                    <a:p>
                      <a:pPr algn="ctr"/>
                      <a:endParaRPr lang="cs-CZ" b="1" dirty="0" smtClean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7030A0"/>
                          </a:solidFill>
                        </a:rPr>
                        <a:t>hustý</a:t>
                      </a:r>
                      <a:endParaRPr lang="cs-CZ" b="1" dirty="0" smtClean="0">
                        <a:solidFill>
                          <a:srgbClr val="7030A0"/>
                        </a:solidFill>
                      </a:endParaRPr>
                    </a:p>
                    <a:p>
                      <a:pPr algn="ctr"/>
                      <a:endParaRPr lang="cs-CZ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7030A0"/>
                          </a:solidFill>
                        </a:rPr>
                        <a:t>horký</a:t>
                      </a:r>
                      <a:endParaRPr lang="cs-CZ" b="1" dirty="0" smtClean="0">
                        <a:solidFill>
                          <a:srgbClr val="7030A0"/>
                        </a:solidFill>
                      </a:endParaRPr>
                    </a:p>
                    <a:p>
                      <a:pPr algn="ctr"/>
                      <a:endParaRPr lang="cs-CZ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7030A0"/>
                          </a:solidFill>
                        </a:rPr>
                        <a:t>malý</a:t>
                      </a:r>
                      <a:endParaRPr lang="cs-CZ" b="1" dirty="0" smtClean="0">
                        <a:solidFill>
                          <a:srgbClr val="7030A0"/>
                        </a:solidFill>
                      </a:endParaRPr>
                    </a:p>
                    <a:p>
                      <a:pPr algn="ctr"/>
                      <a:endParaRPr lang="cs-CZ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7030A0"/>
                          </a:solidFill>
                        </a:rPr>
                        <a:t>úzký</a:t>
                      </a:r>
                      <a:endParaRPr lang="cs-CZ" b="1" dirty="0" smtClean="0">
                        <a:solidFill>
                          <a:srgbClr val="7030A0"/>
                        </a:solidFill>
                      </a:endParaRPr>
                    </a:p>
                    <a:p>
                      <a:pPr algn="ctr"/>
                      <a:endParaRPr lang="cs-CZ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5" name="Popisek se šipkou doleva 4"/>
          <p:cNvSpPr/>
          <p:nvPr/>
        </p:nvSpPr>
        <p:spPr>
          <a:xfrm>
            <a:off x="4932040" y="1988840"/>
            <a:ext cx="1728192" cy="504056"/>
          </a:xfrm>
          <a:prstGeom prst="leftArrow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7030A0"/>
                </a:solidFill>
              </a:rPr>
              <a:t>vysoký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6" name="Popisek se šipkou doleva 5"/>
          <p:cNvSpPr/>
          <p:nvPr/>
        </p:nvSpPr>
        <p:spPr>
          <a:xfrm>
            <a:off x="5541640" y="2852936"/>
            <a:ext cx="1728192" cy="504056"/>
          </a:xfrm>
          <a:prstGeom prst="leftArrow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7030A0"/>
                </a:solidFill>
              </a:rPr>
              <a:t>rychle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7" name="Popisek se šipkou doleva 6"/>
          <p:cNvSpPr/>
          <p:nvPr/>
        </p:nvSpPr>
        <p:spPr>
          <a:xfrm>
            <a:off x="6100936" y="6021288"/>
            <a:ext cx="1728192" cy="504056"/>
          </a:xfrm>
          <a:prstGeom prst="leftArrow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7030A0"/>
                </a:solidFill>
              </a:rPr>
              <a:t>špinavý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8" name="Popisek se šipkou doleva 7"/>
          <p:cNvSpPr/>
          <p:nvPr/>
        </p:nvSpPr>
        <p:spPr>
          <a:xfrm>
            <a:off x="5030236" y="5038102"/>
            <a:ext cx="1728192" cy="504056"/>
          </a:xfrm>
          <a:prstGeom prst="leftArrow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7030A0"/>
                </a:solidFill>
              </a:rPr>
              <a:t>mladý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9" name="Popisek se šipkou doleva 8"/>
          <p:cNvSpPr/>
          <p:nvPr/>
        </p:nvSpPr>
        <p:spPr>
          <a:xfrm>
            <a:off x="4599945" y="3594726"/>
            <a:ext cx="1728192" cy="504056"/>
          </a:xfrm>
          <a:prstGeom prst="leftArrow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7030A0"/>
                </a:solidFill>
              </a:rPr>
              <a:t>řídký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10" name="Popisek se šipkou doleva 9"/>
          <p:cNvSpPr/>
          <p:nvPr/>
        </p:nvSpPr>
        <p:spPr>
          <a:xfrm>
            <a:off x="6812632" y="3645024"/>
            <a:ext cx="1728192" cy="504056"/>
          </a:xfrm>
          <a:prstGeom prst="leftArrow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7030A0"/>
                </a:solidFill>
              </a:rPr>
              <a:t>studený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11" name="Popisek se šipkou doleva 10"/>
          <p:cNvSpPr/>
          <p:nvPr/>
        </p:nvSpPr>
        <p:spPr>
          <a:xfrm>
            <a:off x="5796136" y="4365104"/>
            <a:ext cx="1728192" cy="504056"/>
          </a:xfrm>
          <a:prstGeom prst="leftArrow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7030A0"/>
                </a:solidFill>
              </a:rPr>
              <a:t>velký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12" name="Popisek se šipkou doleva 11"/>
          <p:cNvSpPr/>
          <p:nvPr/>
        </p:nvSpPr>
        <p:spPr>
          <a:xfrm>
            <a:off x="7269832" y="5013176"/>
            <a:ext cx="1728192" cy="504056"/>
          </a:xfrm>
          <a:prstGeom prst="leftArrow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7030A0"/>
                </a:solidFill>
              </a:rPr>
              <a:t>široký</a:t>
            </a:r>
            <a:endParaRPr lang="cs-CZ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1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7030A0"/>
          </a:solidFill>
        </p:spPr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Najdi synonyma</a:t>
            </a:r>
            <a:endParaRPr lang="cs-CZ" dirty="0">
              <a:solidFill>
                <a:srgbClr val="FFC00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4025272"/>
              </p:ext>
            </p:extLst>
          </p:nvPr>
        </p:nvGraphicFramePr>
        <p:xfrm>
          <a:off x="457200" y="1600200"/>
          <a:ext cx="1823864" cy="512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3864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r>
                        <a:rPr lang="cs-CZ" dirty="0" smtClean="0">
                          <a:solidFill>
                            <a:srgbClr val="FFC000"/>
                          </a:solidFill>
                        </a:rPr>
                        <a:t>najedený</a:t>
                      </a:r>
                      <a:endParaRPr lang="cs-CZ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pestrý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mašle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poručit</a:t>
                      </a:r>
                      <a:endParaRPr lang="cs-CZ" b="1" dirty="0" smtClean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kroutit </a:t>
                      </a:r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se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uklidňovat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křik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nedovolit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</a:tbl>
          </a:graphicData>
        </a:graphic>
      </p:graphicFrame>
      <p:sp>
        <p:nvSpPr>
          <p:cNvPr id="3" name="Šipka doleva 2"/>
          <p:cNvSpPr/>
          <p:nvPr/>
        </p:nvSpPr>
        <p:spPr>
          <a:xfrm>
            <a:off x="6956320" y="4941781"/>
            <a:ext cx="1728192" cy="648072"/>
          </a:xfrm>
          <a:prstGeom prst="lef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zakázat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5" name="Šipka doleva 4"/>
          <p:cNvSpPr/>
          <p:nvPr/>
        </p:nvSpPr>
        <p:spPr>
          <a:xfrm>
            <a:off x="5188221" y="4311191"/>
            <a:ext cx="1728192" cy="648072"/>
          </a:xfrm>
          <a:prstGeom prst="lef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hluk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6" name="Šipka doleva 5"/>
          <p:cNvSpPr/>
          <p:nvPr/>
        </p:nvSpPr>
        <p:spPr>
          <a:xfrm>
            <a:off x="6916413" y="3724731"/>
            <a:ext cx="1728192" cy="648072"/>
          </a:xfrm>
          <a:prstGeom prst="lef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krotit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7" name="Šipka doleva 6"/>
          <p:cNvSpPr/>
          <p:nvPr/>
        </p:nvSpPr>
        <p:spPr>
          <a:xfrm>
            <a:off x="5228128" y="3032956"/>
            <a:ext cx="1728192" cy="648072"/>
          </a:xfrm>
          <a:prstGeom prst="lef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vrtět </a:t>
            </a:r>
            <a:r>
              <a:rPr lang="cs-CZ" dirty="0" smtClean="0">
                <a:solidFill>
                  <a:srgbClr val="7030A0"/>
                </a:solidFill>
              </a:rPr>
              <a:t>se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8" name="Šipka doleva 7"/>
          <p:cNvSpPr/>
          <p:nvPr/>
        </p:nvSpPr>
        <p:spPr>
          <a:xfrm>
            <a:off x="6804248" y="2348880"/>
            <a:ext cx="1728192" cy="648072"/>
          </a:xfrm>
          <a:prstGeom prst="lef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rozkázat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9" name="Šipka doleva 8"/>
          <p:cNvSpPr/>
          <p:nvPr/>
        </p:nvSpPr>
        <p:spPr>
          <a:xfrm>
            <a:off x="5220072" y="5668223"/>
            <a:ext cx="1728192" cy="648072"/>
          </a:xfrm>
          <a:prstGeom prst="lef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stuha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10" name="Šipka doleva 9"/>
          <p:cNvSpPr/>
          <p:nvPr/>
        </p:nvSpPr>
        <p:spPr>
          <a:xfrm>
            <a:off x="7092280" y="6021288"/>
            <a:ext cx="1728192" cy="648072"/>
          </a:xfrm>
          <a:prstGeom prst="lef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strakatý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11" name="Šipka doleva 10"/>
          <p:cNvSpPr/>
          <p:nvPr/>
        </p:nvSpPr>
        <p:spPr>
          <a:xfrm>
            <a:off x="5220072" y="1587365"/>
            <a:ext cx="1728192" cy="648072"/>
          </a:xfrm>
          <a:prstGeom prst="lef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sytý</a:t>
            </a:r>
            <a:endParaRPr lang="cs-CZ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51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Slova citově zabarvená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238730"/>
              </p:ext>
            </p:extLst>
          </p:nvPr>
        </p:nvGraphicFramePr>
        <p:xfrm>
          <a:off x="2123728" y="1412776"/>
          <a:ext cx="4632176" cy="48514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327920"/>
                <a:gridCol w="230425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Slova lichotivá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Slova hanlivá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bdélník s odříznutým příčným rohem 4"/>
          <p:cNvSpPr/>
          <p:nvPr/>
        </p:nvSpPr>
        <p:spPr>
          <a:xfrm>
            <a:off x="471844" y="2157011"/>
            <a:ext cx="1368152" cy="504056"/>
          </a:xfrm>
          <a:prstGeom prst="snip2Diag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slovíčko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Obdélník s odříznutým příčným rohem 5"/>
          <p:cNvSpPr/>
          <p:nvPr/>
        </p:nvSpPr>
        <p:spPr>
          <a:xfrm>
            <a:off x="7423418" y="2628734"/>
            <a:ext cx="1368152" cy="504056"/>
          </a:xfrm>
          <a:prstGeom prst="snip2Diag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bg1"/>
                </a:solidFill>
              </a:rPr>
              <a:t>okénečko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Obdélník s odříznutým příčným rohem 6"/>
          <p:cNvSpPr/>
          <p:nvPr/>
        </p:nvSpPr>
        <p:spPr>
          <a:xfrm>
            <a:off x="503158" y="4277399"/>
            <a:ext cx="1368152" cy="504056"/>
          </a:xfrm>
          <a:prstGeom prst="snip2Diag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kočička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Obdélník s odříznutým příčným rohem 7"/>
          <p:cNvSpPr/>
          <p:nvPr/>
        </p:nvSpPr>
        <p:spPr>
          <a:xfrm>
            <a:off x="503158" y="3598754"/>
            <a:ext cx="1368152" cy="504056"/>
          </a:xfrm>
          <a:prstGeom prst="snip2Diag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ručička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Obdélník s odříznutým příčným rohem 8"/>
          <p:cNvSpPr/>
          <p:nvPr/>
        </p:nvSpPr>
        <p:spPr>
          <a:xfrm>
            <a:off x="7475296" y="3930427"/>
            <a:ext cx="1368152" cy="504056"/>
          </a:xfrm>
          <a:prstGeom prst="snip2Diag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Mařenka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0" name="Obdélník s odříznutým příčným rohem 9"/>
          <p:cNvSpPr/>
          <p:nvPr/>
        </p:nvSpPr>
        <p:spPr>
          <a:xfrm>
            <a:off x="516412" y="4979797"/>
            <a:ext cx="1368152" cy="504056"/>
          </a:xfrm>
          <a:prstGeom prst="snip2Diag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bg1"/>
                </a:solidFill>
              </a:rPr>
              <a:t>trulant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1" name="Obdélník s odříznutým příčným rohem 10"/>
          <p:cNvSpPr/>
          <p:nvPr/>
        </p:nvSpPr>
        <p:spPr>
          <a:xfrm>
            <a:off x="7475296" y="4603438"/>
            <a:ext cx="1368152" cy="504056"/>
          </a:xfrm>
          <a:prstGeom prst="snip2Diag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hastroš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Obdélník s odříznutým příčným rohem 11"/>
          <p:cNvSpPr/>
          <p:nvPr/>
        </p:nvSpPr>
        <p:spPr>
          <a:xfrm>
            <a:off x="503158" y="5625244"/>
            <a:ext cx="1368152" cy="504056"/>
          </a:xfrm>
          <a:prstGeom prst="snip2Diag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brblat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Obdélník s odříznutým příčným rohem 12"/>
          <p:cNvSpPr/>
          <p:nvPr/>
        </p:nvSpPr>
        <p:spPr>
          <a:xfrm>
            <a:off x="7490124" y="3284984"/>
            <a:ext cx="1368152" cy="504056"/>
          </a:xfrm>
          <a:prstGeom prst="snip2Diag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ztřeštěnec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" name="Obdélník s odříznutým příčným rohem 13"/>
          <p:cNvSpPr/>
          <p:nvPr/>
        </p:nvSpPr>
        <p:spPr>
          <a:xfrm>
            <a:off x="503944" y="2891257"/>
            <a:ext cx="1368152" cy="504056"/>
          </a:xfrm>
          <a:prstGeom prst="snip2Diag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hlupák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5" name="Obdélník s odříznutým příčným rohem 14"/>
          <p:cNvSpPr/>
          <p:nvPr/>
        </p:nvSpPr>
        <p:spPr>
          <a:xfrm>
            <a:off x="7396372" y="1901011"/>
            <a:ext cx="1368152" cy="504056"/>
          </a:xfrm>
          <a:prstGeom prst="snip2Diag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bába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6" name="Obdélník s odříznutým příčným rohem 15"/>
          <p:cNvSpPr/>
          <p:nvPr/>
        </p:nvSpPr>
        <p:spPr>
          <a:xfrm>
            <a:off x="471844" y="1462454"/>
            <a:ext cx="1368152" cy="504056"/>
          </a:xfrm>
          <a:prstGeom prst="snip2Diag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barabizna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7" name="Obdélník s odříznutým příčným rohem 16"/>
          <p:cNvSpPr/>
          <p:nvPr/>
        </p:nvSpPr>
        <p:spPr>
          <a:xfrm>
            <a:off x="7490124" y="5276590"/>
            <a:ext cx="1368152" cy="504056"/>
          </a:xfrm>
          <a:prstGeom prst="snip2Diag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bačkorka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8" name="Obdélník s odříznutým příčným rohem 17"/>
          <p:cNvSpPr/>
          <p:nvPr/>
        </p:nvSpPr>
        <p:spPr>
          <a:xfrm>
            <a:off x="7379486" y="1210426"/>
            <a:ext cx="1368152" cy="504056"/>
          </a:xfrm>
          <a:prstGeom prst="snip2Diag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pejsánek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52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1124744"/>
            <a:ext cx="792088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Autor: Mgr. Danuše Manová</a:t>
            </a:r>
          </a:p>
          <a:p>
            <a:endParaRPr lang="cs-CZ" dirty="0"/>
          </a:p>
          <a:p>
            <a:r>
              <a:rPr lang="cs-CZ" dirty="0"/>
              <a:t>Škola: Základní škola a mateřská škola Liběšice, okres Louny, příspěvková            organizace</a:t>
            </a:r>
          </a:p>
          <a:p>
            <a:endParaRPr lang="cs-CZ" dirty="0"/>
          </a:p>
          <a:p>
            <a:r>
              <a:rPr lang="cs-CZ" dirty="0"/>
              <a:t>Zpracováno v programu Microsoft Office 2010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Vytvořeno:  2011, upraveno 2013</a:t>
            </a:r>
          </a:p>
        </p:txBody>
      </p:sp>
    </p:spTree>
    <p:extLst>
      <p:ext uri="{BB962C8B-B14F-4D97-AF65-F5344CB8AC3E}">
        <p14:creationId xmlns:p14="http://schemas.microsoft.com/office/powerpoint/2010/main" val="245462011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313</Words>
  <Application>Microsoft Office PowerPoint</Application>
  <PresentationFormat>Předvádění na obrazovce (4:3)</PresentationFormat>
  <Paragraphs>164</Paragraphs>
  <Slides>10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Prezentace aplikace PowerPoint</vt:lpstr>
      <vt:lpstr>Příbuzná slova</vt:lpstr>
      <vt:lpstr> Příbuzná slova</vt:lpstr>
      <vt:lpstr>Tvoření slov </vt:lpstr>
      <vt:lpstr>Slova nadřazená, podřazená a souřadná</vt:lpstr>
      <vt:lpstr>Vyhledej opozita</vt:lpstr>
      <vt:lpstr>Najdi synonyma</vt:lpstr>
      <vt:lpstr>Slova citově zabarvená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VLASTNIK</cp:lastModifiedBy>
  <cp:revision>28</cp:revision>
  <dcterms:modified xsi:type="dcterms:W3CDTF">2013-03-14T16:59:27Z</dcterms:modified>
</cp:coreProperties>
</file>