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7" r:id="rId2"/>
    <p:sldId id="278" r:id="rId3"/>
    <p:sldId id="258" r:id="rId4"/>
    <p:sldId id="259" r:id="rId5"/>
    <p:sldId id="260" r:id="rId6"/>
    <p:sldId id="270" r:id="rId7"/>
    <p:sldId id="271" r:id="rId8"/>
    <p:sldId id="264" r:id="rId9"/>
    <p:sldId id="273" r:id="rId10"/>
    <p:sldId id="272" r:id="rId11"/>
    <p:sldId id="265" r:id="rId12"/>
    <p:sldId id="274" r:id="rId13"/>
    <p:sldId id="275" r:id="rId14"/>
    <p:sldId id="26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A5038-C5DE-435B-B56E-724D4DDA7BD5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4AB1D-7DDA-40BE-B9F4-3E65DA326E7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186145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A5038-C5DE-435B-B56E-724D4DDA7BD5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4AB1D-7DDA-40BE-B9F4-3E65DA326E7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989379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A5038-C5DE-435B-B56E-724D4DDA7BD5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4AB1D-7DDA-40BE-B9F4-3E65DA326E7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920127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A5038-C5DE-435B-B56E-724D4DDA7BD5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4AB1D-7DDA-40BE-B9F4-3E65DA326E7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14202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A5038-C5DE-435B-B56E-724D4DDA7BD5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4AB1D-7DDA-40BE-B9F4-3E65DA326E7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23169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A5038-C5DE-435B-B56E-724D4DDA7BD5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4AB1D-7DDA-40BE-B9F4-3E65DA326E7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559540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A5038-C5DE-435B-B56E-724D4DDA7BD5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4AB1D-7DDA-40BE-B9F4-3E65DA326E7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748190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A5038-C5DE-435B-B56E-724D4DDA7BD5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4AB1D-7DDA-40BE-B9F4-3E65DA326E7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420817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A5038-C5DE-435B-B56E-724D4DDA7BD5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4AB1D-7DDA-40BE-B9F4-3E65DA326E7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689675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A5038-C5DE-435B-B56E-724D4DDA7BD5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4AB1D-7DDA-40BE-B9F4-3E65DA326E7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767853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A5038-C5DE-435B-B56E-724D4DDA7BD5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4AB1D-7DDA-40BE-B9F4-3E65DA326E7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830656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1A5038-C5DE-435B-B56E-724D4DDA7BD5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94AB1D-7DDA-40BE-B9F4-3E65DA326E7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972433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slide" Target="slide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VY_32_INOVACE_05-12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483768" y="908720"/>
            <a:ext cx="378289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Mechanika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590118023"/>
              </p:ext>
            </p:extLst>
          </p:nvPr>
        </p:nvGraphicFramePr>
        <p:xfrm>
          <a:off x="1323608" y="2132856"/>
          <a:ext cx="6208395" cy="19202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VII. r.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oblast: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Fyzika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Tematický okruh: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Mechanika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Téma: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b="1" kern="50" dirty="0" smtClean="0">
                          <a:effectLst/>
                        </a:rPr>
                        <a:t>Hydrostatický tlak</a:t>
                      </a:r>
                      <a:endParaRPr lang="cs-CZ" sz="12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Jméno autora: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Jaroslava Vondráčková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Vytvořeno dne: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26.3. </a:t>
                      </a:r>
                      <a:r>
                        <a:rPr lang="cs-CZ" sz="1400" kern="50" smtClean="0">
                          <a:effectLst/>
                        </a:rPr>
                        <a:t>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Seznamuje s hydrostatickým tlakem a předkládá úlohy</a:t>
                      </a:r>
                      <a:br>
                        <a:rPr lang="cs-CZ" sz="1400" kern="50" dirty="0" smtClean="0">
                          <a:effectLst/>
                        </a:rPr>
                      </a:br>
                      <a:r>
                        <a:rPr lang="cs-CZ" sz="1400" kern="50" dirty="0" smtClean="0">
                          <a:effectLst/>
                        </a:rPr>
                        <a:t> k procvičení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1385303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890148" y="2967335"/>
            <a:ext cx="536371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Hydrostatický tlak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713886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</a:bodyPr>
          <a:lstStyle/>
          <a:p>
            <a:endParaRPr lang="cs-CZ" sz="1400" dirty="0"/>
          </a:p>
        </p:txBody>
      </p:sp>
      <mc:AlternateContent xmlns:mc="http://schemas.openxmlformats.org/markup-compatibility/2006">
        <mc:Choice xmlns=""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ln>
                <a:solidFill>
                  <a:schemeClr val="accent1"/>
                </a:solidFill>
              </a:ln>
            </p:spPr>
            <p:txBody>
              <a:bodyPr>
                <a:normAutofit/>
              </a:bodyPr>
              <a:lstStyle/>
              <a:p>
                <a:endParaRPr lang="cs-CZ" sz="2000" b="1" dirty="0" smtClean="0">
                  <a:solidFill>
                    <a:srgbClr val="C00000"/>
                  </a:solidFill>
                </a:endParaRPr>
              </a:p>
              <a:p>
                <a:r>
                  <a:rPr lang="cs-CZ" sz="2000" b="1" dirty="0" smtClean="0">
                    <a:solidFill>
                      <a:srgbClr val="C00000"/>
                    </a:solidFill>
                  </a:rPr>
                  <a:t>Pevná tělesa </a:t>
                </a:r>
                <a:r>
                  <a:rPr lang="cs-CZ" sz="2000" b="1" dirty="0" smtClean="0"/>
                  <a:t>tlačí na podložku vždycky jen dolů</a:t>
                </a:r>
              </a:p>
              <a:p>
                <a:r>
                  <a:rPr lang="cs-CZ" sz="2000" b="1" dirty="0" smtClean="0">
                    <a:solidFill>
                      <a:srgbClr val="0070C0"/>
                    </a:solidFill>
                  </a:rPr>
                  <a:t>Kapaliny </a:t>
                </a:r>
                <a:r>
                  <a:rPr lang="cs-CZ" sz="2000" b="1" dirty="0" smtClean="0"/>
                  <a:t>na ponořené těleso tlačí ze všech stran – i do boků a nahoru </a:t>
                </a:r>
              </a:p>
              <a:p>
                <a:r>
                  <a:rPr lang="cs-CZ" sz="2000" b="1" dirty="0" smtClean="0"/>
                  <a:t>Tlak, který vzniká v kapalinách a je způsoben gravitační silou Země</a:t>
                </a:r>
              </a:p>
              <a:p>
                <a:pPr marL="0" indent="0">
                  <a:buNone/>
                </a:pPr>
                <a:r>
                  <a:rPr lang="cs-CZ" sz="2000" b="1" dirty="0" smtClean="0"/>
                  <a:t>      se nazývá </a:t>
                </a:r>
                <a:r>
                  <a:rPr lang="cs-CZ" sz="2000" b="1" dirty="0" smtClean="0">
                    <a:solidFill>
                      <a:srgbClr val="0070C0"/>
                    </a:solidFill>
                  </a:rPr>
                  <a:t>hydrostatický </a:t>
                </a:r>
                <a14:m>
                  <m:oMath xmlns:m="http://schemas.openxmlformats.org/officeDocument/2006/math">
                    <m:r>
                      <a:rPr lang="cs-CZ" sz="2000" b="1" i="0" smtClean="0">
                        <a:solidFill>
                          <a:srgbClr val="0070C0"/>
                        </a:solidFill>
                        <a:latin typeface="Cambria Math"/>
                      </a:rPr>
                      <m:t>  </m:t>
                    </m:r>
                    <m:sSub>
                      <m:sSubPr>
                        <m:ctrlPr>
                          <a:rPr lang="cs-CZ" sz="2000" b="1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0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𝐩</m:t>
                        </m:r>
                      </m:e>
                      <m:sub>
                        <m:r>
                          <a:rPr lang="cs-CZ" sz="2000" b="1" i="0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𝐡</m:t>
                        </m:r>
                        <m:r>
                          <a:rPr lang="cs-CZ" sz="2000" b="1" i="0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      </m:t>
                        </m:r>
                      </m:sub>
                    </m:sSub>
                    <m:r>
                      <a:rPr lang="cs-CZ" sz="2000" b="1" i="0" smtClean="0">
                        <a:latin typeface="Cambria Math"/>
                      </a:rPr>
                      <m:t>     </m:t>
                    </m:r>
                  </m:oMath>
                </a14:m>
                <a:endParaRPr lang="cs-CZ" sz="2000" b="1" i="0" dirty="0" smtClean="0">
                  <a:latin typeface="Cambria Math"/>
                </a:endParaRPr>
              </a:p>
              <a:p>
                <a:r>
                  <a:rPr lang="cs-CZ" sz="2000" b="1" dirty="0" smtClean="0"/>
                  <a:t>Jednotkou je pascal   </a:t>
                </a:r>
                <a14:m>
                  <m:oMath xmlns:m="http://schemas.openxmlformats.org/officeDocument/2006/math">
                    <m:r>
                      <a:rPr lang="cs-CZ" sz="2000" b="1" i="0" smtClean="0">
                        <a:latin typeface="Cambria Math"/>
                      </a:rPr>
                      <m:t> </m:t>
                    </m:r>
                    <m:d>
                      <m:dPr>
                        <m:begChr m:val="["/>
                        <m:endChr m:val="]"/>
                        <m:ctrlPr>
                          <a:rPr lang="cs-CZ" sz="2000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1" i="0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𝐏𝐚</m:t>
                        </m:r>
                      </m:e>
                    </m:d>
                  </m:oMath>
                </a14:m>
                <a:endParaRPr lang="cs-CZ" sz="2000" b="1" dirty="0" smtClean="0"/>
              </a:p>
              <a:p>
                <a:r>
                  <a:rPr lang="cs-CZ" sz="2000" b="1" dirty="0" smtClean="0"/>
                  <a:t>Je tím větší, čím větší je </a:t>
                </a:r>
                <a:r>
                  <a:rPr lang="cs-CZ" sz="2000" b="1" dirty="0" smtClean="0">
                    <a:solidFill>
                      <a:srgbClr val="0070C0"/>
                    </a:solidFill>
                  </a:rPr>
                  <a:t>hloubka</a:t>
                </a:r>
                <a:r>
                  <a:rPr lang="cs-CZ" sz="2000" b="1" dirty="0" smtClean="0"/>
                  <a:t> pod hladinou  </a:t>
                </a:r>
                <a:r>
                  <a:rPr lang="cs-CZ" sz="2000" b="1" dirty="0" smtClean="0">
                    <a:solidFill>
                      <a:srgbClr val="0070C0"/>
                    </a:solidFill>
                  </a:rPr>
                  <a:t>h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2000" b="1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1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𝒎</m:t>
                        </m:r>
                      </m:e>
                    </m:d>
                  </m:oMath>
                </a14:m>
                <a:endParaRPr lang="cs-CZ" sz="2000" b="1" dirty="0" smtClean="0">
                  <a:solidFill>
                    <a:srgbClr val="0070C0"/>
                  </a:solidFill>
                </a:endParaRPr>
              </a:p>
              <a:p>
                <a:r>
                  <a:rPr lang="cs-CZ" sz="2000" b="1" dirty="0" smtClean="0"/>
                  <a:t>Je tím větší, čím má kapalina větší </a:t>
                </a:r>
                <a:r>
                  <a:rPr lang="cs-CZ" sz="2000" b="1" dirty="0" smtClean="0">
                    <a:solidFill>
                      <a:srgbClr val="0070C0"/>
                    </a:solidFill>
                  </a:rPr>
                  <a:t>hustotu  </a:t>
                </a:r>
                <a:r>
                  <a:rPr lang="el-GR" sz="2000" b="1" dirty="0" smtClean="0">
                    <a:solidFill>
                      <a:srgbClr val="0070C0"/>
                    </a:solidFill>
                  </a:rPr>
                  <a:t>ϱ</a:t>
                </a:r>
                <a:r>
                  <a:rPr lang="cs-CZ" sz="2000" b="1" dirty="0" smtClean="0">
                    <a:solidFill>
                      <a:srgbClr val="0070C0"/>
                    </a:solidFill>
                  </a:rPr>
                  <a:t>  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2000" b="1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cs-CZ" sz="2000" b="1" i="1">
                                <a:solidFill>
                                  <a:srgbClr val="0070C0"/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000" b="1" i="1">
                                <a:solidFill>
                                  <a:srgbClr val="0070C0"/>
                                </a:solidFill>
                                <a:latin typeface="Cambria Math"/>
                              </a:rPr>
                              <m:t>𝒌𝒈</m:t>
                            </m:r>
                          </m:num>
                          <m:den>
                            <m:sSup>
                              <m:sSupPr>
                                <m:ctrlPr>
                                  <a:rPr lang="cs-CZ" sz="2000" b="1" i="1">
                                    <a:solidFill>
                                      <a:srgbClr val="0070C0"/>
                                    </a:solidFill>
                                    <a:latin typeface="Cambria Math"/>
                                  </a:rPr>
                                </m:ctrlPr>
                              </m:sSupPr>
                              <m:e>
                                <m:r>
                                  <a:rPr lang="cs-CZ" sz="2000" b="1" i="1">
                                    <a:solidFill>
                                      <a:srgbClr val="0070C0"/>
                                    </a:solidFill>
                                    <a:latin typeface="Cambria Math"/>
                                  </a:rPr>
                                  <m:t>𝒎</m:t>
                                </m:r>
                              </m:e>
                              <m:sup>
                                <m:r>
                                  <a:rPr lang="cs-CZ" sz="2000" b="1" i="1">
                                    <a:solidFill>
                                      <a:srgbClr val="0070C0"/>
                                    </a:solidFill>
                                    <a:latin typeface="Cambria Math"/>
                                  </a:rPr>
                                  <m:t>𝟑</m:t>
                                </m:r>
                              </m:sup>
                            </m:sSup>
                          </m:den>
                        </m:f>
                      </m:e>
                    </m:d>
                  </m:oMath>
                </a14:m>
                <a:endParaRPr lang="cs-CZ" sz="2000" b="1" dirty="0" smtClean="0">
                  <a:solidFill>
                    <a:srgbClr val="0070C0"/>
                  </a:solidFill>
                </a:endParaRPr>
              </a:p>
              <a:p>
                <a:r>
                  <a:rPr lang="cs-CZ" sz="2000" b="1" dirty="0" smtClean="0"/>
                  <a:t>Jeho velikost vypočítáme použitím tohoto vztahu: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𝒑</m:t>
                        </m:r>
                      </m:e>
                      <m:sub>
                        <m:r>
                          <a:rPr lang="cs-CZ" sz="2400" b="1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𝒉</m:t>
                        </m:r>
                      </m:sub>
                    </m:sSub>
                  </m:oMath>
                </a14:m>
                <a:r>
                  <a:rPr lang="cs-CZ" sz="2400" b="1" dirty="0" smtClean="0">
                    <a:solidFill>
                      <a:srgbClr val="0070C0"/>
                    </a:solidFill>
                  </a:rPr>
                  <a:t> = </a:t>
                </a:r>
                <a14:m>
                  <m:oMath xmlns:m="http://schemas.openxmlformats.org/officeDocument/2006/math">
                    <m:r>
                      <a:rPr lang="el-GR" sz="2400" b="1" i="1" smtClean="0">
                        <a:solidFill>
                          <a:srgbClr val="0070C0"/>
                        </a:solidFill>
                        <a:latin typeface="Cambria Math"/>
                      </a:rPr>
                      <m:t>𝝔</m:t>
                    </m:r>
                  </m:oMath>
                </a14:m>
                <a:r>
                  <a:rPr lang="cs-CZ" sz="2400" b="1" dirty="0" smtClean="0">
                    <a:solidFill>
                      <a:srgbClr val="0070C0"/>
                    </a:solidFill>
                  </a:rPr>
                  <a:t> . g . h</a:t>
                </a:r>
              </a:p>
              <a:p>
                <a:endParaRPr lang="cs-CZ" sz="2000" b="1" dirty="0" smtClean="0">
                  <a:solidFill>
                    <a:srgbClr val="0070C0"/>
                  </a:solidFill>
                </a:endParaRPr>
              </a:p>
              <a:p>
                <a:endParaRPr lang="cs-CZ" sz="2000" b="1" dirty="0" smtClean="0"/>
              </a:p>
              <a:p>
                <a:endParaRPr lang="cs-CZ" sz="2000" b="1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 cstate="print"/>
                <a:stretch>
                  <a:fillRect l="-518"/>
                </a:stretch>
              </a:blipFill>
              <a:ln>
                <a:solidFill>
                  <a:schemeClr val="accent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="" xmlns:p14="http://schemas.microsoft.com/office/powerpoint/2010/main" val="3989790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Přemýšlej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indent="0" algn="ctr">
              <a:buNone/>
            </a:pPr>
            <a:endParaRPr lang="cs-CZ" sz="1800" dirty="0"/>
          </a:p>
          <a:p>
            <a:pPr marL="0" algn="ctr"/>
            <a:endParaRPr lang="cs-CZ" sz="1800" dirty="0"/>
          </a:p>
          <a:p>
            <a:pPr marL="0" algn="ctr"/>
            <a:endParaRPr lang="cs-CZ" sz="1800" dirty="0"/>
          </a:p>
          <a:p>
            <a:pPr marL="0" algn="ctr"/>
            <a:endParaRPr lang="cs-CZ" sz="1800" dirty="0"/>
          </a:p>
          <a:p>
            <a:pPr marL="0" algn="ctr"/>
            <a:endParaRPr lang="cs-CZ" sz="1800" dirty="0"/>
          </a:p>
          <a:p>
            <a:pPr marL="0" algn="ctr"/>
            <a:endParaRPr lang="cs-CZ" sz="1800" dirty="0"/>
          </a:p>
          <a:p>
            <a:pPr marL="0" algn="ctr"/>
            <a:endParaRPr lang="cs-CZ" sz="1800" dirty="0"/>
          </a:p>
          <a:p>
            <a:pPr marL="0" indent="0" algn="ctr">
              <a:buNone/>
            </a:pPr>
            <a:endParaRPr lang="cs-CZ" sz="1800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3347864" y="2348880"/>
            <a:ext cx="0" cy="216024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347864" y="4509120"/>
            <a:ext cx="936104" cy="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4283968" y="4293096"/>
            <a:ext cx="0" cy="216024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V="1">
            <a:off x="4283968" y="3789040"/>
            <a:ext cx="0" cy="432048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4283968" y="3212976"/>
            <a:ext cx="0" cy="504056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V="1">
            <a:off x="4283968" y="2348880"/>
            <a:ext cx="0" cy="785240"/>
          </a:xfrm>
          <a:prstGeom prst="line">
            <a:avLst/>
          </a:prstGeom>
          <a:ln w="285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3977934" y="3212976"/>
            <a:ext cx="162018" cy="0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>
            <a:off x="3815916" y="3789040"/>
            <a:ext cx="324036" cy="0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/>
          <p:nvPr/>
        </p:nvCxnSpPr>
        <p:spPr>
          <a:xfrm>
            <a:off x="3563888" y="4293096"/>
            <a:ext cx="576064" cy="0"/>
          </a:xfrm>
          <a:prstGeom prst="straightConnector1">
            <a:avLst/>
          </a:prstGeom>
          <a:ln w="190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3347864" y="2564904"/>
            <a:ext cx="93610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blouk 10"/>
          <p:cNvSpPr/>
          <p:nvPr/>
        </p:nvSpPr>
        <p:spPr>
          <a:xfrm>
            <a:off x="2548888" y="4231130"/>
            <a:ext cx="3470159" cy="658594"/>
          </a:xfrm>
          <a:prstGeom prst="arc">
            <a:avLst>
              <a:gd name="adj1" fmla="val 15910855"/>
              <a:gd name="adj2" fmla="val 110466"/>
            </a:avLst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louk 11"/>
          <p:cNvSpPr/>
          <p:nvPr/>
        </p:nvSpPr>
        <p:spPr>
          <a:xfrm>
            <a:off x="3815916" y="3144996"/>
            <a:ext cx="914400" cy="2592288"/>
          </a:xfrm>
          <a:prstGeom prst="arc">
            <a:avLst>
              <a:gd name="adj1" fmla="val 16200000"/>
              <a:gd name="adj2" fmla="val 2095267"/>
            </a:avLst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louk 12"/>
          <p:cNvSpPr/>
          <p:nvPr/>
        </p:nvSpPr>
        <p:spPr>
          <a:xfrm>
            <a:off x="3266732" y="3768480"/>
            <a:ext cx="2034472" cy="2736304"/>
          </a:xfrm>
          <a:prstGeom prst="arc">
            <a:avLst>
              <a:gd name="adj1" fmla="val 16200000"/>
              <a:gd name="adj2" fmla="val 20299720"/>
            </a:avLst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899592" y="2132856"/>
            <a:ext cx="15020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Popiš obrázek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924581" y="5298896"/>
            <a:ext cx="1630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Umíš vysvětlit?</a:t>
            </a:r>
            <a:endParaRPr lang="cs-CZ" b="1" dirty="0"/>
          </a:p>
        </p:txBody>
      </p:sp>
    </p:spTree>
    <p:extLst>
      <p:ext uri="{BB962C8B-B14F-4D97-AF65-F5344CB8AC3E}">
        <p14:creationId xmlns="" xmlns:p14="http://schemas.microsoft.com/office/powerpoint/2010/main" val="342231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Odpovídej</a:t>
            </a:r>
            <a:endParaRPr lang="cs-CZ" sz="3200" b="1" dirty="0"/>
          </a:p>
        </p:txBody>
      </p:sp>
      <mc:AlternateContent xmlns:mc="http://schemas.openxmlformats.org/markup-compatibility/2006">
        <mc:Choice xmlns=""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/>
                  <a:t> </a:t>
                </a:r>
                <a:r>
                  <a:rPr lang="cs-CZ" sz="2000" b="1" dirty="0" smtClean="0"/>
                  <a:t>1) jsou hmotnosti vody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1" smtClean="0">
                            <a:latin typeface="Cambria Math"/>
                          </a:rPr>
                          <m:t>  </m:t>
                        </m:r>
                        <m:r>
                          <a:rPr lang="cs-CZ" sz="2000" b="1" i="1" smtClean="0">
                            <a:latin typeface="Cambria Math"/>
                          </a:rPr>
                          <m:t>𝒎</m:t>
                        </m:r>
                      </m:e>
                      <m:sub>
                        <m:r>
                          <a:rPr lang="cs-CZ" sz="2000" b="1" i="1" smtClean="0">
                            <a:latin typeface="Cambria Math"/>
                          </a:rPr>
                          <m:t>𝒂</m:t>
                        </m:r>
                      </m:sub>
                    </m:sSub>
                    <m:r>
                      <a:rPr lang="cs-CZ" sz="2000" b="1" i="1" smtClean="0">
                        <a:latin typeface="Cambria Math"/>
                      </a:rPr>
                      <m:t> , </m:t>
                    </m:r>
                    <m:sSub>
                      <m:sSub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1" smtClean="0">
                            <a:latin typeface="Cambria Math"/>
                          </a:rPr>
                          <m:t>𝒎</m:t>
                        </m:r>
                      </m:e>
                      <m:sub>
                        <m:r>
                          <a:rPr lang="cs-CZ" sz="2000" b="1" i="1" smtClean="0">
                            <a:latin typeface="Cambria Math"/>
                          </a:rPr>
                          <m:t>𝒃</m:t>
                        </m:r>
                      </m:sub>
                    </m:sSub>
                  </m:oMath>
                </a14:m>
                <a:r>
                  <a:rPr lang="cs-CZ" dirty="0" smtClean="0"/>
                  <a:t> </a:t>
                </a:r>
                <a:r>
                  <a:rPr lang="cs-CZ" sz="2000" b="1" dirty="0" smtClean="0"/>
                  <a:t>v nádobách stejné nebo různé?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                                       </a:t>
                </a:r>
                <a:r>
                  <a:rPr lang="cs-CZ" dirty="0" smtClean="0">
                    <a:sym typeface="Wingdings"/>
                    <a:hlinkClick r:id="rId2" action="ppaction://hlinksldjump"/>
                  </a:rPr>
                  <a:t></a:t>
                </a:r>
                <a:r>
                  <a:rPr lang="cs-CZ" dirty="0" smtClean="0"/>
                  <a:t> </a:t>
                </a:r>
                <a:r>
                  <a:rPr lang="cs-CZ" sz="2000" b="1" dirty="0" smtClean="0"/>
                  <a:t>A /   hmotnosti jsou shodné</a:t>
                </a:r>
                <a:endParaRPr lang="cs-CZ" sz="2000" b="1" dirty="0"/>
              </a:p>
              <a:p>
                <a:pPr marL="0" indent="0">
                  <a:buNone/>
                </a:pPr>
                <a:r>
                  <a:rPr lang="cs-CZ" sz="2000" b="1" dirty="0"/>
                  <a:t> </a:t>
                </a:r>
                <a:r>
                  <a:rPr lang="cs-CZ" sz="2000" b="1" dirty="0" smtClean="0"/>
                  <a:t>                                                                 </a:t>
                </a:r>
                <a:r>
                  <a:rPr lang="cs-CZ" dirty="0" smtClean="0">
                    <a:sym typeface="Wingdings"/>
                    <a:hlinkClick r:id="rId3" action="ppaction://hlinksldjump"/>
                  </a:rPr>
                  <a:t></a:t>
                </a:r>
                <a:r>
                  <a:rPr lang="cs-CZ" sz="2000" b="1" dirty="0" smtClean="0"/>
                  <a:t>  B /    hmotnosti jsou různé</a:t>
                </a:r>
              </a:p>
              <a:p>
                <a:endParaRPr lang="cs-CZ" dirty="0"/>
              </a:p>
              <a:p>
                <a:endParaRPr lang="cs-CZ" dirty="0" smtClean="0"/>
              </a:p>
              <a:p>
                <a:pPr marL="0" indent="0">
                  <a:buNone/>
                </a:pPr>
                <a:r>
                  <a:rPr lang="cs-CZ" sz="2000" b="1" dirty="0"/>
                  <a:t> </a:t>
                </a:r>
                <a:r>
                  <a:rPr lang="cs-CZ" sz="2000" b="1" dirty="0" smtClean="0"/>
                  <a:t>    a                         b                    </a:t>
                </a:r>
                <a:endParaRPr lang="cs-CZ" sz="2000" b="1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>
            <a:off x="899592" y="4941168"/>
            <a:ext cx="2808312" cy="0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917928" y="3447264"/>
            <a:ext cx="216024" cy="1512168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1824304" y="3425552"/>
            <a:ext cx="216024" cy="1512168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2627784" y="3429000"/>
            <a:ext cx="0" cy="1512168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3347864" y="3415280"/>
            <a:ext cx="0" cy="1512168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755576" y="3717032"/>
            <a:ext cx="28803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1115616" y="4927448"/>
            <a:ext cx="7086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1115616" y="4869160"/>
            <a:ext cx="708688" cy="0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2627784" y="4869160"/>
            <a:ext cx="720080" cy="0"/>
          </a:xfrm>
          <a:prstGeom prst="line">
            <a:avLst/>
          </a:prstGeom>
          <a:ln w="28575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2627784" y="3717032"/>
            <a:ext cx="720080" cy="114411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131680" y="3725048"/>
            <a:ext cx="690352" cy="114411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 rot="10800000">
            <a:off x="954552" y="3726172"/>
            <a:ext cx="229595" cy="986408"/>
          </a:xfrm>
          <a:prstGeom prst="triangle">
            <a:avLst>
              <a:gd name="adj" fmla="val 27880"/>
            </a:avLst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 rot="10800000">
            <a:off x="1822029" y="3725048"/>
            <a:ext cx="218298" cy="1144112"/>
          </a:xfrm>
          <a:prstGeom prst="triangle">
            <a:avLst>
              <a:gd name="adj" fmla="val 100000"/>
            </a:avLst>
          </a:pr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95244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5000" dirty="0" smtClean="0">
                <a:solidFill>
                  <a:srgbClr val="00B050"/>
                </a:solidFill>
                <a:sym typeface="Wingdings" pitchFamily="2" charset="2"/>
              </a:rPr>
              <a:t></a:t>
            </a:r>
            <a:endParaRPr lang="cs-CZ" sz="35000" dirty="0">
              <a:solidFill>
                <a:srgbClr val="00B050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080000" y="3240000"/>
            <a:ext cx="87075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ym typeface="Wingdings"/>
                <a:hlinkClick r:id="rId2" action="ppaction://hlinksldjump"/>
              </a:rPr>
              <a:t></a:t>
            </a:r>
            <a:r>
              <a:rPr lang="cs-CZ" dirty="0" smtClean="0">
                <a:sym typeface="Wingdings"/>
              </a:rPr>
              <a:t> další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68381440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35000" dirty="0" smtClean="0">
                <a:solidFill>
                  <a:srgbClr val="FF0000"/>
                </a:solidFill>
                <a:sym typeface="Wingdings" pitchFamily="2" charset="2"/>
              </a:rPr>
              <a:t></a:t>
            </a:r>
            <a:endParaRPr lang="cs-CZ" sz="35000" b="1" dirty="0">
              <a:solidFill>
                <a:srgbClr val="FF0000"/>
              </a:solidFill>
              <a:hlinkClick r:id="rId2" action="ppaction://hlinksldjump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080000" y="3240000"/>
            <a:ext cx="84709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ym typeface="Wingdings"/>
                <a:hlinkClick r:id="rId3" action="ppaction://hlinksldjump"/>
              </a:rPr>
              <a:t></a:t>
            </a:r>
            <a:r>
              <a:rPr lang="cs-CZ" dirty="0" smtClean="0">
                <a:sym typeface="Wingdings"/>
              </a:rPr>
              <a:t> zpět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89501053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Vybírej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  <a:ln w="12700">
            <a:solidFill>
              <a:srgbClr val="00B0F0"/>
            </a:solidFill>
          </a:ln>
        </p:spPr>
        <p:txBody>
          <a:bodyPr>
            <a:normAutofit/>
          </a:bodyPr>
          <a:lstStyle/>
          <a:p>
            <a:endParaRPr lang="cs-CZ" sz="2000" dirty="0" smtClean="0"/>
          </a:p>
          <a:p>
            <a:pPr marL="0" indent="0">
              <a:buNone/>
            </a:pPr>
            <a:r>
              <a:rPr lang="cs-CZ" sz="2400" b="1" dirty="0" smtClean="0"/>
              <a:t>2) Jsou velikosti gravitačních sil působících na vodu v nádobách</a:t>
            </a:r>
          </a:p>
          <a:p>
            <a:pPr marL="0" indent="0">
              <a:buNone/>
            </a:pPr>
            <a:r>
              <a:rPr lang="cs-CZ" sz="2400" b="1" dirty="0" smtClean="0"/>
              <a:t>     stejné, nebo různé?</a:t>
            </a:r>
          </a:p>
          <a:p>
            <a:pPr marL="0" indent="0">
              <a:buNone/>
            </a:pPr>
            <a:endParaRPr lang="cs-CZ" sz="2400" b="1" dirty="0"/>
          </a:p>
          <a:p>
            <a:pPr marL="0" indent="0">
              <a:buNone/>
            </a:pPr>
            <a:r>
              <a:rPr lang="cs-CZ" sz="2400" b="1" dirty="0" smtClean="0"/>
              <a:t> </a:t>
            </a:r>
            <a:r>
              <a:rPr lang="cs-CZ" sz="2400" dirty="0" smtClean="0">
                <a:sym typeface="Wingdings"/>
                <a:hlinkClick r:id="rId2" action="ppaction://hlinksldjump"/>
              </a:rPr>
              <a:t></a:t>
            </a:r>
            <a:r>
              <a:rPr lang="cs-CZ" sz="2400" b="1" dirty="0" smtClean="0"/>
              <a:t> 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A / Velikosti gravitačních sil jsou stejné.</a:t>
            </a:r>
          </a:p>
          <a:p>
            <a:pPr marL="0" indent="0">
              <a:buNone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400" dirty="0">
                <a:sym typeface="Wingdings"/>
                <a:hlinkClick r:id="rId3" action="ppaction://hlinksldjump"/>
              </a:rPr>
              <a:t>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 B / Velikosti gravitačních sil nejsou stejné</a:t>
            </a:r>
          </a:p>
          <a:p>
            <a:pPr marL="0" indent="0">
              <a:buNone/>
            </a:pPr>
            <a:r>
              <a:rPr lang="cs-CZ" dirty="0" smtClean="0"/>
              <a:t>                           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751316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5000" dirty="0" smtClean="0">
                <a:solidFill>
                  <a:srgbClr val="00B050"/>
                </a:solidFill>
                <a:sym typeface="Wingdings" pitchFamily="2" charset="2"/>
              </a:rPr>
              <a:t></a:t>
            </a:r>
            <a:endParaRPr lang="cs-CZ" sz="35000" dirty="0">
              <a:solidFill>
                <a:srgbClr val="00B050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080000" y="3240000"/>
            <a:ext cx="87075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ym typeface="Wingdings"/>
                <a:hlinkClick r:id="rId2" action="ppaction://hlinksldjump"/>
              </a:rPr>
              <a:t></a:t>
            </a:r>
            <a:r>
              <a:rPr lang="cs-CZ" dirty="0" smtClean="0">
                <a:sym typeface="Wingdings"/>
              </a:rPr>
              <a:t> další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25604137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35000" dirty="0" smtClean="0">
                <a:solidFill>
                  <a:srgbClr val="FF0000"/>
                </a:solidFill>
                <a:sym typeface="Wingdings" pitchFamily="2" charset="2"/>
              </a:rPr>
              <a:t></a:t>
            </a:r>
            <a:endParaRPr lang="cs-CZ" sz="35000" b="1" dirty="0">
              <a:solidFill>
                <a:srgbClr val="FF0000"/>
              </a:solidFill>
              <a:hlinkClick r:id="rId2" action="ppaction://hlinksldjump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080000" y="3240000"/>
            <a:ext cx="84709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ym typeface="Wingdings"/>
                <a:hlinkClick r:id="rId3" action="ppaction://hlinksldjump"/>
              </a:rPr>
              <a:t></a:t>
            </a:r>
            <a:r>
              <a:rPr lang="cs-CZ" dirty="0" smtClean="0">
                <a:sym typeface="Wingdings"/>
              </a:rPr>
              <a:t> zpět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84007531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A ještě přemýšlej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12700">
            <a:solidFill>
              <a:srgbClr val="00B0F0"/>
            </a:solidFill>
          </a:ln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>
                <a:sym typeface="Wingdings"/>
                <a:hlinkClick r:id="rId2" action="ppaction://hlinksldjump"/>
              </a:rPr>
              <a:t></a:t>
            </a:r>
            <a:r>
              <a:rPr lang="cs-CZ" dirty="0" smtClean="0"/>
              <a:t>  </a:t>
            </a:r>
            <a:r>
              <a:rPr lang="cs-CZ" sz="2400" b="1" dirty="0" smtClean="0">
                <a:solidFill>
                  <a:srgbClr val="C00000"/>
                </a:solidFill>
              </a:rPr>
              <a:t>A / Velikosti tlakových sil jsou stejné</a:t>
            </a:r>
          </a:p>
          <a:p>
            <a:pPr marL="0" indent="0">
              <a:buNone/>
            </a:pPr>
            <a:r>
              <a:rPr lang="cs-CZ" dirty="0" smtClean="0">
                <a:sym typeface="Wingdings"/>
                <a:hlinkClick r:id="rId3" action="ppaction://hlinksldjump"/>
              </a:rPr>
              <a:t> </a:t>
            </a:r>
            <a:r>
              <a:rPr lang="cs-CZ" dirty="0" smtClean="0">
                <a:sym typeface="Wingdings"/>
                <a:hlinkClick r:id="rId4" action="ppaction://hlinksldjump"/>
              </a:rPr>
              <a:t></a:t>
            </a:r>
            <a:r>
              <a:rPr lang="cs-CZ" b="1" dirty="0" smtClean="0"/>
              <a:t>  </a:t>
            </a:r>
            <a:r>
              <a:rPr lang="cs-CZ" sz="2400" b="1" dirty="0" smtClean="0">
                <a:solidFill>
                  <a:srgbClr val="C00000"/>
                </a:solidFill>
              </a:rPr>
              <a:t>B /  Velikosti tlakových sil jsou různé</a:t>
            </a:r>
            <a:endParaRPr lang="cs-CZ" dirty="0">
              <a:solidFill>
                <a:srgbClr val="C00000"/>
              </a:solidFill>
            </a:endParaRPr>
          </a:p>
        </p:txBody>
      </p:sp>
      <mc:AlternateContent xmlns:mc="http://schemas.openxmlformats.org/markup-compatibility/2006">
        <mc:Choice xmlns="" xmlns:a14="http://schemas.microsoft.com/office/drawing/2010/main" Requires="a14">
          <p:sp>
            <p:nvSpPr>
              <p:cNvPr id="4" name="Obdélník 3"/>
              <p:cNvSpPr/>
              <p:nvPr/>
            </p:nvSpPr>
            <p:spPr>
              <a:xfrm>
                <a:off x="611560" y="2132856"/>
                <a:ext cx="8064896" cy="707886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b="1" dirty="0"/>
                  <a:t> </a:t>
                </a:r>
                <a:r>
                  <a:rPr lang="cs-CZ" sz="2000" b="1" dirty="0" smtClean="0"/>
                  <a:t>3) Jsou </a:t>
                </a:r>
                <a:r>
                  <a:rPr lang="cs-CZ" sz="2000" b="1" dirty="0"/>
                  <a:t>velikosti tlakových sil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1">
                            <a:latin typeface="Cambria Math"/>
                          </a:rPr>
                          <m:t>𝑭</m:t>
                        </m:r>
                      </m:e>
                      <m:sub>
                        <m:r>
                          <a:rPr lang="cs-CZ" sz="2000" b="1" i="1">
                            <a:latin typeface="Cambria Math"/>
                          </a:rPr>
                          <m:t>𝒂</m:t>
                        </m:r>
                      </m:sub>
                    </m:sSub>
                    <m:r>
                      <a:rPr lang="cs-CZ" sz="2000" b="1" i="1">
                        <a:latin typeface="Cambria Math"/>
                      </a:rPr>
                      <m:t> , </m:t>
                    </m:r>
                    <m:sSub>
                      <m:sSubPr>
                        <m:ctrlPr>
                          <a:rPr lang="cs-CZ" sz="2000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1" i="1">
                            <a:latin typeface="Cambria Math"/>
                          </a:rPr>
                          <m:t>𝑭</m:t>
                        </m:r>
                      </m:e>
                      <m:sub>
                        <m:r>
                          <a:rPr lang="cs-CZ" sz="2000" b="1" i="1">
                            <a:latin typeface="Cambria Math"/>
                          </a:rPr>
                          <m:t>𝒃</m:t>
                        </m:r>
                      </m:sub>
                    </m:sSub>
                  </m:oMath>
                </a14:m>
                <a:r>
                  <a:rPr lang="cs-CZ" sz="2000" b="1" dirty="0"/>
                  <a:t>, kterými působí voda na dna nádob, stejné, nebo různé?</a:t>
                </a:r>
                <a:endParaRPr lang="cs-CZ" sz="2000" dirty="0"/>
              </a:p>
            </p:txBody>
          </p:sp>
        </mc:Choice>
        <mc:Fallback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2132856"/>
                <a:ext cx="8064896" cy="707886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l="-756" t="-4310" b="-146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="" xmlns:p14="http://schemas.microsoft.com/office/powerpoint/2010/main" val="2958371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5000" dirty="0" smtClean="0">
                <a:solidFill>
                  <a:srgbClr val="00B050"/>
                </a:solidFill>
                <a:sym typeface="Wingdings" pitchFamily="2" charset="2"/>
              </a:rPr>
              <a:t></a:t>
            </a:r>
            <a:endParaRPr lang="cs-CZ" sz="35000" dirty="0">
              <a:solidFill>
                <a:srgbClr val="00B050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080000" y="3240000"/>
            <a:ext cx="87075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ym typeface="Wingdings"/>
                <a:hlinkClick r:id="rId2" action="ppaction://hlinksldjump"/>
              </a:rPr>
              <a:t></a:t>
            </a:r>
            <a:r>
              <a:rPr lang="cs-CZ" dirty="0" smtClean="0">
                <a:sym typeface="Wingdings"/>
              </a:rPr>
              <a:t> další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07063755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35000" dirty="0" smtClean="0">
                <a:solidFill>
                  <a:srgbClr val="FF0000"/>
                </a:solidFill>
                <a:sym typeface="Wingdings" pitchFamily="2" charset="2"/>
              </a:rPr>
              <a:t></a:t>
            </a:r>
            <a:endParaRPr lang="cs-CZ" sz="35000" b="1" dirty="0">
              <a:solidFill>
                <a:srgbClr val="FF0000"/>
              </a:solidFill>
              <a:hlinkClick r:id="rId2" action="ppaction://hlinksldjump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080000" y="3240000"/>
            <a:ext cx="84709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ym typeface="Wingdings"/>
                <a:hlinkClick r:id="rId3" action="ppaction://hlinksldjump"/>
              </a:rPr>
              <a:t></a:t>
            </a:r>
            <a:r>
              <a:rPr lang="cs-CZ" dirty="0" smtClean="0">
                <a:sym typeface="Wingdings"/>
              </a:rPr>
              <a:t> zpět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94435775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b="1" dirty="0" smtClean="0"/>
              <a:t>Použitá literatura</a:t>
            </a:r>
            <a:endParaRPr lang="cs-CZ" sz="2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b="1" dirty="0" smtClean="0"/>
              <a:t>BOHUNĚK, Jiří. </a:t>
            </a:r>
            <a:r>
              <a:rPr lang="cs-CZ" sz="2000" b="1" i="1" dirty="0" smtClean="0"/>
              <a:t>Sbírka úloh z fyziky pro ZŠ, 2. díl. </a:t>
            </a:r>
            <a:r>
              <a:rPr lang="cs-CZ" sz="2000" b="1" dirty="0" smtClean="0"/>
              <a:t>2. vydání. Prometheus 1993. ISBN 80-85849-15-1</a:t>
            </a:r>
          </a:p>
          <a:p>
            <a:r>
              <a:rPr lang="cs-CZ" sz="2000" b="1" i="1" dirty="0" smtClean="0"/>
              <a:t>www.office.</a:t>
            </a:r>
            <a:r>
              <a:rPr lang="cs-CZ" sz="2000" b="1" i="1" smtClean="0"/>
              <a:t>microsoft.com</a:t>
            </a:r>
            <a:endParaRPr lang="cs-CZ" sz="2000" b="1" i="1" dirty="0" smtClean="0"/>
          </a:p>
        </p:txBody>
      </p:sp>
    </p:spTree>
    <p:extLst>
      <p:ext uri="{BB962C8B-B14F-4D97-AF65-F5344CB8AC3E}">
        <p14:creationId xmlns="" xmlns:p14="http://schemas.microsoft.com/office/powerpoint/2010/main" val="2804033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265</TotalTime>
  <Words>152</Words>
  <Application>Microsoft Office PowerPoint</Application>
  <PresentationFormat>Předvádění na obrazovce (4:3)</PresentationFormat>
  <Paragraphs>64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Snímek 1</vt:lpstr>
      <vt:lpstr>Snímek 2</vt:lpstr>
      <vt:lpstr>Snímek 3</vt:lpstr>
      <vt:lpstr>Přemýšlej</vt:lpstr>
      <vt:lpstr>Odpovídej</vt:lpstr>
      <vt:lpstr>Snímek 6</vt:lpstr>
      <vt:lpstr>Snímek 7</vt:lpstr>
      <vt:lpstr>Vybírej</vt:lpstr>
      <vt:lpstr>Snímek 9</vt:lpstr>
      <vt:lpstr>Snímek 10</vt:lpstr>
      <vt:lpstr>A ještě přemýšlej</vt:lpstr>
      <vt:lpstr>Snímek 12</vt:lpstr>
      <vt:lpstr>Snímek 13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Jaroslava Vondráčková</dc:creator>
  <cp:lastModifiedBy>Dum</cp:lastModifiedBy>
  <cp:revision>43</cp:revision>
  <dcterms:created xsi:type="dcterms:W3CDTF">2011-03-26T16:22:19Z</dcterms:created>
  <dcterms:modified xsi:type="dcterms:W3CDTF">2012-04-10T16:20:29Z</dcterms:modified>
</cp:coreProperties>
</file>