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6"/>
  </p:notesMasterIdLst>
  <p:sldIdLst>
    <p:sldId id="259" r:id="rId2"/>
    <p:sldId id="256" r:id="rId3"/>
    <p:sldId id="260" r:id="rId4"/>
    <p:sldId id="262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EEABD387-7249-4658-9A90-31071456C4B1}">
          <p14:sldIdLst>
            <p14:sldId id="259"/>
            <p14:sldId id="256"/>
            <p14:sldId id="260"/>
            <p14:sldId id="262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ED083AE6-46FA-4A59-8FB0-9F97EB10719F}" styleName="Světlý styl 3 – zvýraznění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C4B1156A-380E-4F78-BDF5-A606A8083BF9}" styleName="Střední styl 4 – zvýraznění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4"/>
              </a:solidFill>
            </a:ln>
          </a:top>
        </a:tcBdr>
        <a:fill>
          <a:solidFill>
            <a:schemeClr val="accent4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4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7" d="100"/>
          <a:sy n="67" d="100"/>
        </p:scale>
        <p:origin x="-147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A71A452-B597-4FAA-B6FA-1FEBF3774C7A}" type="datetimeFigureOut">
              <a:rPr lang="cs-CZ" smtClean="0"/>
              <a:t>13.2.2013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64B46FF-61E8-4FC8-8FF1-5F2F6D39F69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0225692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0DC0AD8-AA49-47DA-AFEF-324584D21FF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054662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Vytleskej slabiky.</a:t>
            </a:r>
            <a:r>
              <a:rPr lang="cs-CZ" baseline="0" dirty="0" smtClean="0"/>
              <a:t> Podle počtu slabik vybarvi.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64B46FF-61E8-4FC8-8FF1-5F2F6D39F69B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3161975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9A934A-9BAB-475B-8807-68E34285FA65}" type="datetimeFigureOut">
              <a:rPr lang="cs-CZ" smtClean="0"/>
              <a:t>13.2.2013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EFA27C-F294-4A8A-BD1C-C618A10A14E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8638858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9A934A-9BAB-475B-8807-68E34285FA65}" type="datetimeFigureOut">
              <a:rPr lang="cs-CZ" smtClean="0"/>
              <a:t>13.2.2013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EFA27C-F294-4A8A-BD1C-C618A10A14E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2372571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9A934A-9BAB-475B-8807-68E34285FA65}" type="datetimeFigureOut">
              <a:rPr lang="cs-CZ" smtClean="0"/>
              <a:t>13.2.2013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EFA27C-F294-4A8A-BD1C-C618A10A14E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6795430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9A934A-9BAB-475B-8807-68E34285FA65}" type="datetimeFigureOut">
              <a:rPr lang="cs-CZ" smtClean="0"/>
              <a:t>13.2.2013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EFA27C-F294-4A8A-BD1C-C618A10A14E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965978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9A934A-9BAB-475B-8807-68E34285FA65}" type="datetimeFigureOut">
              <a:rPr lang="cs-CZ" smtClean="0"/>
              <a:t>13.2.2013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EFA27C-F294-4A8A-BD1C-C618A10A14E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003156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9A934A-9BAB-475B-8807-68E34285FA65}" type="datetimeFigureOut">
              <a:rPr lang="cs-CZ" smtClean="0"/>
              <a:t>13.2.2013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EFA27C-F294-4A8A-BD1C-C618A10A14E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178117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9A934A-9BAB-475B-8807-68E34285FA65}" type="datetimeFigureOut">
              <a:rPr lang="cs-CZ" smtClean="0"/>
              <a:t>13.2.2013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EFA27C-F294-4A8A-BD1C-C618A10A14E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9469742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9A934A-9BAB-475B-8807-68E34285FA65}" type="datetimeFigureOut">
              <a:rPr lang="cs-CZ" smtClean="0"/>
              <a:t>13.2.2013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EFA27C-F294-4A8A-BD1C-C618A10A14E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896034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9A934A-9BAB-475B-8807-68E34285FA65}" type="datetimeFigureOut">
              <a:rPr lang="cs-CZ" smtClean="0"/>
              <a:t>13.2.2013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EFA27C-F294-4A8A-BD1C-C618A10A14E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5754408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9A934A-9BAB-475B-8807-68E34285FA65}" type="datetimeFigureOut">
              <a:rPr lang="cs-CZ" smtClean="0"/>
              <a:t>13.2.2013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EFA27C-F294-4A8A-BD1C-C618A10A14E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9073481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9A934A-9BAB-475B-8807-68E34285FA65}" type="datetimeFigureOut">
              <a:rPr lang="cs-CZ" smtClean="0"/>
              <a:t>13.2.2013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EFA27C-F294-4A8A-BD1C-C618A10A14E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41982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99A934A-9BAB-475B-8807-68E34285FA65}" type="datetimeFigureOut">
              <a:rPr lang="cs-CZ" smtClean="0"/>
              <a:t>13.2.2013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9EFA27C-F294-4A8A-BD1C-C618A10A14E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60009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3284984"/>
            <a:ext cx="7772400" cy="1470025"/>
          </a:xfrm>
        </p:spPr>
        <p:txBody>
          <a:bodyPr>
            <a:normAutofit/>
          </a:bodyPr>
          <a:lstStyle/>
          <a:p>
            <a:r>
              <a:rPr lang="cs-CZ" sz="3600" smtClean="0"/>
              <a:t>VY_32_INOVACE_03_Počet </a:t>
            </a:r>
            <a:r>
              <a:rPr lang="cs-CZ" sz="3600" dirty="0" smtClean="0"/>
              <a:t>slabik - 3</a:t>
            </a:r>
            <a:endParaRPr lang="cs-CZ" sz="36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1144" y="332656"/>
            <a:ext cx="6081712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879276" y="2285583"/>
            <a:ext cx="4919937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Jazyk a jazyková komunikace</a:t>
            </a:r>
          </a:p>
          <a:p>
            <a:pPr algn="ctr"/>
            <a:r>
              <a:rPr lang="cs-CZ" sz="3200" dirty="0" smtClean="0"/>
              <a:t>Český jazyk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315214" y="5157192"/>
            <a:ext cx="251357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Hana Červená</a:t>
            </a:r>
          </a:p>
        </p:txBody>
      </p:sp>
    </p:spTree>
    <p:extLst>
      <p:ext uri="{BB962C8B-B14F-4D97-AF65-F5344CB8AC3E}">
        <p14:creationId xmlns:p14="http://schemas.microsoft.com/office/powerpoint/2010/main" val="36920461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49836" y="692696"/>
            <a:ext cx="7772400" cy="1470025"/>
          </a:xfrm>
        </p:spPr>
        <p:txBody>
          <a:bodyPr/>
          <a:lstStyle/>
          <a:p>
            <a:r>
              <a:rPr lang="cs-CZ" dirty="0" smtClean="0"/>
              <a:t>Počet slabik - 3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204789" y="2420888"/>
            <a:ext cx="6896824" cy="258532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Anotace:</a:t>
            </a:r>
          </a:p>
          <a:p>
            <a:r>
              <a:rPr lang="cs-CZ" dirty="0" smtClean="0"/>
              <a:t>Slova  jednoslabičná, dvojslabičná, trojslabičná.</a:t>
            </a:r>
            <a:endParaRPr lang="cs-CZ" dirty="0"/>
          </a:p>
          <a:p>
            <a:r>
              <a:rPr lang="cs-CZ" dirty="0" smtClean="0"/>
              <a:t>Pracovní list – samostatná práce:</a:t>
            </a:r>
          </a:p>
          <a:p>
            <a:pPr marL="342900" indent="-342900">
              <a:buAutoNum type="arabicPeriod"/>
            </a:pPr>
            <a:r>
              <a:rPr lang="cs-CZ" dirty="0" smtClean="0"/>
              <a:t>Žák čte slova, vytleskává slabiky, určuje jejich počet</a:t>
            </a:r>
          </a:p>
          <a:p>
            <a:r>
              <a:rPr lang="cs-CZ" dirty="0"/>
              <a:t> </a:t>
            </a:r>
            <a:r>
              <a:rPr lang="cs-CZ" dirty="0" smtClean="0"/>
              <a:t>      (v případě žáků se speciální výukou SVP čte slova asistent učitele)</a:t>
            </a:r>
          </a:p>
          <a:p>
            <a:pPr marL="342900" indent="-342900">
              <a:buAutoNum type="arabicPeriod" startAt="2"/>
            </a:pPr>
            <a:r>
              <a:rPr lang="cs-CZ" dirty="0" smtClean="0"/>
              <a:t>Na základě určeného počtu slabik barevně vyznačí</a:t>
            </a:r>
          </a:p>
          <a:p>
            <a:pPr marL="342900" indent="-342900">
              <a:buAutoNum type="arabicPeriod" startAt="2"/>
            </a:pPr>
            <a:r>
              <a:rPr lang="cs-CZ" dirty="0" smtClean="0"/>
              <a:t>Vzhledem k náročnosti učiva a nutnosti jeho častého procvičování </a:t>
            </a:r>
          </a:p>
          <a:p>
            <a:r>
              <a:rPr lang="cs-CZ" dirty="0"/>
              <a:t> </a:t>
            </a:r>
            <a:r>
              <a:rPr lang="cs-CZ" dirty="0" smtClean="0"/>
              <a:t>       (např. pro slabší žáky či žáky se SVP) je zařazena variantnost tohoto </a:t>
            </a:r>
          </a:p>
          <a:p>
            <a:r>
              <a:rPr lang="cs-CZ" dirty="0"/>
              <a:t> </a:t>
            </a:r>
            <a:r>
              <a:rPr lang="cs-CZ" dirty="0" smtClean="0"/>
              <a:t>      pracovního listu (viz Počet slabik 1 – 4)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568668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53745081"/>
              </p:ext>
            </p:extLst>
          </p:nvPr>
        </p:nvGraphicFramePr>
        <p:xfrm>
          <a:off x="1050925" y="1196752"/>
          <a:ext cx="7265490" cy="4032448"/>
        </p:xfrm>
        <a:graphic>
          <a:graphicData uri="http://schemas.openxmlformats.org/drawingml/2006/table">
            <a:tbl>
              <a:tblPr>
                <a:tableStyleId>{ED083AE6-46FA-4A59-8FB0-9F97EB10719F}</a:tableStyleId>
              </a:tblPr>
              <a:tblGrid>
                <a:gridCol w="1453098"/>
                <a:gridCol w="1453098"/>
                <a:gridCol w="1453098"/>
                <a:gridCol w="1453098"/>
                <a:gridCol w="1453098"/>
              </a:tblGrid>
              <a:tr h="582848"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u="none" strike="noStrike" dirty="0">
                          <a:effectLst/>
                        </a:rPr>
                        <a:t> 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0" marR="0" marT="0" marB="0">
                    <a:solidFill>
                      <a:srgbClr val="7030A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u="none" strike="noStrike" dirty="0">
                          <a:effectLst/>
                        </a:rPr>
                        <a:t> 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0" marR="0" marT="0" marB="0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u="none" strike="noStrike" dirty="0">
                          <a:effectLst/>
                        </a:rPr>
                        <a:t> 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0" marR="0" marT="0" marB="0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0" marR="0" marT="0" marB="0" anchor="b"/>
                </a:tc>
              </a:tr>
              <a:tr h="689920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entury Schoolbook" pitchFamily="18" charset="0"/>
                        </a:rPr>
                        <a:t>jelito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entury Schoolbook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entury Schoolbook" pitchFamily="18" charset="0"/>
                        </a:rPr>
                        <a:t>holubi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entury Schoolbook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entury Schoolbook" pitchFamily="18" charset="0"/>
                        </a:rPr>
                        <a:t>mák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entury Schoolbook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entury Schoolbook" pitchFamily="18" charset="0"/>
                        </a:rPr>
                        <a:t>jahoda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entury Schoolbook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entury Schoolbook" pitchFamily="18" charset="0"/>
                        </a:rPr>
                        <a:t>kůl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entury Schoolbook" pitchFamily="18" charset="0"/>
                      </a:endParaRPr>
                    </a:p>
                  </a:txBody>
                  <a:tcPr marL="0" marR="0" marT="0" marB="0" anchor="ctr"/>
                </a:tc>
              </a:tr>
              <a:tr h="689920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entury Schoolbook" pitchFamily="18" charset="0"/>
                        </a:rPr>
                        <a:t>salám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entury Schoolbook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entury Schoolbook" pitchFamily="18" charset="0"/>
                        </a:rPr>
                        <a:t>noc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entury Schoolbook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entury Schoolbook" pitchFamily="18" charset="0"/>
                        </a:rPr>
                        <a:t>louka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entury Schoolbook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entury Schoolbook" pitchFamily="18" charset="0"/>
                        </a:rPr>
                        <a:t>košík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entury Schoolbook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entury Schoolbook" pitchFamily="18" charset="0"/>
                        </a:rPr>
                        <a:t>housata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entury Schoolbook" pitchFamily="18" charset="0"/>
                      </a:endParaRPr>
                    </a:p>
                  </a:txBody>
                  <a:tcPr marL="0" marR="0" marT="0" marB="0" anchor="ctr"/>
                </a:tc>
              </a:tr>
              <a:tr h="689920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entury Schoolbook" pitchFamily="18" charset="0"/>
                        </a:rPr>
                        <a:t>koule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entury Schoolbook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entury Schoolbook" pitchFamily="18" charset="0"/>
                        </a:rPr>
                        <a:t>parohy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entury Schoolbook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entury Schoolbook" pitchFamily="18" charset="0"/>
                        </a:rPr>
                        <a:t>sova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entury Schoolbook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entury Schoolbook" pitchFamily="18" charset="0"/>
                        </a:rPr>
                        <a:t>malina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entury Schoolbook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entury Schoolbook" pitchFamily="18" charset="0"/>
                        </a:rPr>
                        <a:t>kout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entury Schoolbook" pitchFamily="18" charset="0"/>
                      </a:endParaRPr>
                    </a:p>
                  </a:txBody>
                  <a:tcPr marL="0" marR="0" marT="0" marB="0" anchor="ctr"/>
                </a:tc>
              </a:tr>
              <a:tr h="689920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entury Schoolbook" pitchFamily="18" charset="0"/>
                        </a:rPr>
                        <a:t>poleno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entury Schoolbook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entury Schoolbook" pitchFamily="18" charset="0"/>
                        </a:rPr>
                        <a:t>nohy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entury Schoolbook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entury Schoolbook" pitchFamily="18" charset="0"/>
                        </a:rPr>
                        <a:t>Pepovi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entury Schoolbook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entury Schoolbook" pitchFamily="18" charset="0"/>
                        </a:rPr>
                        <a:t>les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entury Schoolbook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entury Schoolbook" pitchFamily="18" charset="0"/>
                        </a:rPr>
                        <a:t>poupata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entury Schoolbook" pitchFamily="18" charset="0"/>
                      </a:endParaRPr>
                    </a:p>
                  </a:txBody>
                  <a:tcPr marL="0" marR="0" marT="0" marB="0" anchor="ctr"/>
                </a:tc>
              </a:tr>
              <a:tr h="689920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entury Schoolbook" pitchFamily="18" charset="0"/>
                        </a:rPr>
                        <a:t>roh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entury Schoolbook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entury Schoolbook" pitchFamily="18" charset="0"/>
                        </a:rPr>
                        <a:t>mouka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entury Schoolbook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entury Schoolbook" pitchFamily="18" charset="0"/>
                        </a:rPr>
                        <a:t>hůl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entury Schoolbook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entury Schoolbook" pitchFamily="18" charset="0"/>
                        </a:rPr>
                        <a:t>panák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entury Schoolbook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entury Schoolbook" pitchFamily="18" charset="0"/>
                        </a:rPr>
                        <a:t>sází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entury Schoolbook" pitchFamily="18" charset="0"/>
                      </a:endParaRPr>
                    </a:p>
                  </a:txBody>
                  <a:tcPr marL="0" marR="0" marT="0" marB="0" anchor="ctr"/>
                </a:tc>
              </a:tr>
            </a:tbl>
          </a:graphicData>
        </a:graphic>
      </p:graphicFrame>
      <p:sp>
        <p:nvSpPr>
          <p:cNvPr id="5" name="Vývojový diagram: spojnice 4"/>
          <p:cNvSpPr/>
          <p:nvPr/>
        </p:nvSpPr>
        <p:spPr bwMode="auto">
          <a:xfrm>
            <a:off x="4737100" y="1345804"/>
            <a:ext cx="152400" cy="190500"/>
          </a:xfrm>
          <a:prstGeom prst="flowChartConnector">
            <a:avLst/>
          </a:prstGeom>
          <a:ln>
            <a:headEnd type="none" w="med" len="med"/>
            <a:tailEnd type="none" w="med" len="med"/>
          </a:ln>
          <a:extLst/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 rot="0" spcFirstLastPara="0" vert="horz" wrap="square" lIns="18288" tIns="0" rIns="0" bIns="0" numCol="1" spcCol="0" rtlCol="0" fromWordArt="0" anchor="t" anchorCtr="0" forceAA="0" upright="1" compatLnSpc="1">
            <a:prstTxWarp prst="textNoShape">
              <a:avLst/>
            </a:prstTxWarp>
            <a:noAutofit/>
          </a:bodyPr>
          <a:lstStyle>
            <a:lvl1pPr marL="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endParaRPr lang="cs-CZ" sz="1100"/>
          </a:p>
        </p:txBody>
      </p:sp>
      <p:sp>
        <p:nvSpPr>
          <p:cNvPr id="6" name="Vývojový diagram: spojnice 5"/>
          <p:cNvSpPr/>
          <p:nvPr/>
        </p:nvSpPr>
        <p:spPr bwMode="auto">
          <a:xfrm>
            <a:off x="4359275" y="1345804"/>
            <a:ext cx="152400" cy="190500"/>
          </a:xfrm>
          <a:prstGeom prst="flowChartConnector">
            <a:avLst/>
          </a:prstGeom>
          <a:ln>
            <a:headEnd type="none" w="med" len="med"/>
            <a:tailEnd type="none" w="med" len="med"/>
          </a:ln>
          <a:extLst/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 rot="0" spcFirstLastPara="0" vert="horz" wrap="square" lIns="18288" tIns="0" rIns="0" bIns="0" numCol="1" spcCol="0" rtlCol="0" fromWordArt="0" anchor="t" anchorCtr="0" forceAA="0" upright="1" compatLnSpc="1">
            <a:prstTxWarp prst="textNoShape">
              <a:avLst/>
            </a:prstTxWarp>
            <a:noAutofit/>
          </a:bodyPr>
          <a:lstStyle>
            <a:lvl1pPr marL="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endParaRPr lang="cs-CZ" sz="1100"/>
          </a:p>
        </p:txBody>
      </p:sp>
      <p:sp>
        <p:nvSpPr>
          <p:cNvPr id="7" name="Vývojový diagram: spojnice 6"/>
          <p:cNvSpPr/>
          <p:nvPr/>
        </p:nvSpPr>
        <p:spPr bwMode="auto">
          <a:xfrm>
            <a:off x="6318250" y="1360365"/>
            <a:ext cx="152400" cy="190500"/>
          </a:xfrm>
          <a:prstGeom prst="flowChartConnector">
            <a:avLst/>
          </a:prstGeom>
          <a:ln>
            <a:headEnd type="none" w="med" len="med"/>
            <a:tailEnd type="none" w="med" len="med"/>
          </a:ln>
          <a:extLst/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 rot="0" spcFirstLastPara="0" vert="horz" wrap="square" lIns="18288" tIns="0" rIns="0" bIns="0" numCol="1" spcCol="0" rtlCol="0" fromWordArt="0" anchor="t" anchorCtr="0" forceAA="0" upright="1" compatLnSpc="1">
            <a:prstTxWarp prst="textNoShape">
              <a:avLst/>
            </a:prstTxWarp>
            <a:noAutofit/>
          </a:bodyPr>
          <a:lstStyle>
            <a:lvl1pPr marL="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endParaRPr lang="cs-CZ" sz="1100"/>
          </a:p>
        </p:txBody>
      </p:sp>
      <p:sp>
        <p:nvSpPr>
          <p:cNvPr id="8" name="Vývojový diagram: spojnice 7"/>
          <p:cNvSpPr/>
          <p:nvPr/>
        </p:nvSpPr>
        <p:spPr bwMode="auto">
          <a:xfrm>
            <a:off x="5664200" y="1360365"/>
            <a:ext cx="152400" cy="190500"/>
          </a:xfrm>
          <a:prstGeom prst="flowChartConnector">
            <a:avLst/>
          </a:prstGeom>
          <a:ln>
            <a:headEnd type="none" w="med" len="med"/>
            <a:tailEnd type="none" w="med" len="med"/>
          </a:ln>
          <a:extLst/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 rot="0" spcFirstLastPara="0" vert="horz" wrap="square" lIns="18288" tIns="0" rIns="0" bIns="0" numCol="1" spcCol="0" rtlCol="0" fromWordArt="0" anchor="t" anchorCtr="0" forceAA="0" upright="1" compatLnSpc="1">
            <a:prstTxWarp prst="textNoShape">
              <a:avLst/>
            </a:prstTxWarp>
            <a:noAutofit/>
          </a:bodyPr>
          <a:lstStyle>
            <a:lvl1pPr marL="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endParaRPr lang="cs-CZ" sz="1100"/>
          </a:p>
        </p:txBody>
      </p:sp>
      <p:sp>
        <p:nvSpPr>
          <p:cNvPr id="9" name="Vývojový diagram: spojnice 8"/>
          <p:cNvSpPr/>
          <p:nvPr/>
        </p:nvSpPr>
        <p:spPr bwMode="auto">
          <a:xfrm>
            <a:off x="5961062" y="1360365"/>
            <a:ext cx="152400" cy="190500"/>
          </a:xfrm>
          <a:prstGeom prst="flowChartConnector">
            <a:avLst/>
          </a:prstGeom>
          <a:ln>
            <a:headEnd type="none" w="med" len="med"/>
            <a:tailEnd type="none" w="med" len="med"/>
          </a:ln>
          <a:extLst/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 rot="0" spcFirstLastPara="0" vert="horz" wrap="square" lIns="18288" tIns="0" rIns="0" bIns="0" numCol="1" spcCol="0" rtlCol="0" fromWordArt="0" anchor="t" anchorCtr="0" forceAA="0" upright="1" compatLnSpc="1">
            <a:prstTxWarp prst="textNoShape">
              <a:avLst/>
            </a:prstTxWarp>
            <a:noAutofit/>
          </a:bodyPr>
          <a:lstStyle>
            <a:lvl1pPr marL="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endParaRPr lang="cs-CZ" sz="1100"/>
          </a:p>
        </p:txBody>
      </p:sp>
      <p:sp>
        <p:nvSpPr>
          <p:cNvPr id="10" name="Vývojový diagram: spojnice 9"/>
          <p:cNvSpPr/>
          <p:nvPr/>
        </p:nvSpPr>
        <p:spPr bwMode="auto">
          <a:xfrm>
            <a:off x="3121025" y="1360365"/>
            <a:ext cx="152400" cy="190500"/>
          </a:xfrm>
          <a:prstGeom prst="flowChartConnector">
            <a:avLst/>
          </a:prstGeom>
          <a:ln>
            <a:headEnd type="none" w="med" len="med"/>
            <a:tailEnd type="none" w="med" len="med"/>
          </a:ln>
          <a:extLst/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 rot="0" spcFirstLastPara="0" vert="horz" wrap="square" lIns="18288" tIns="0" rIns="0" bIns="0" numCol="1" spcCol="0" rtlCol="0" fromWordArt="0" anchor="t" anchorCtr="0" forceAA="0" upright="1" compatLnSpc="1">
            <a:prstTxWarp prst="textNoShape">
              <a:avLst/>
            </a:prstTxWarp>
            <a:noAutofit/>
          </a:bodyPr>
          <a:lstStyle>
            <a:lvl1pPr marL="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endParaRPr lang="cs-CZ" sz="1100"/>
          </a:p>
        </p:txBody>
      </p:sp>
    </p:spTree>
    <p:extLst>
      <p:ext uri="{BB962C8B-B14F-4D97-AF65-F5344CB8AC3E}">
        <p14:creationId xmlns:p14="http://schemas.microsoft.com/office/powerpoint/2010/main" val="15728612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980728"/>
            <a:ext cx="7383047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Autor: Hana </a:t>
            </a:r>
            <a:r>
              <a:rPr lang="cs-CZ" dirty="0" smtClean="0"/>
              <a:t>Červená</a:t>
            </a:r>
          </a:p>
          <a:p>
            <a:r>
              <a:rPr lang="cs-CZ" dirty="0"/>
              <a:t>Základní škola a mateřská škola Liběšice, okres Louny, příspěvková organizace</a:t>
            </a:r>
          </a:p>
          <a:p>
            <a:endParaRPr lang="cs-CZ" dirty="0"/>
          </a:p>
          <a:p>
            <a:r>
              <a:rPr lang="cs-CZ" dirty="0" smtClean="0"/>
              <a:t>Zpracováno v programu Microsoft Office 2010.</a:t>
            </a:r>
          </a:p>
          <a:p>
            <a:endParaRPr lang="cs-CZ" dirty="0"/>
          </a:p>
          <a:p>
            <a:r>
              <a:rPr lang="cs-CZ" dirty="0" smtClean="0"/>
              <a:t>Použité obrázky pocházejí z webu Office.com (Klipart).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78012619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91</TotalTime>
  <Words>165</Words>
  <Application>Microsoft Office PowerPoint</Application>
  <PresentationFormat>Předvádění na obrazovce (4:3)</PresentationFormat>
  <Paragraphs>51</Paragraphs>
  <Slides>4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systému Office</vt:lpstr>
      <vt:lpstr>VY_32_INOVACE_03_Počet slabik - 3</vt:lpstr>
      <vt:lpstr>Počet slabik - 3</vt:lpstr>
      <vt:lpstr>Prezentace aplikace PowerPoint</vt:lpstr>
      <vt:lpstr>Prezentace aplikace PowerPoint</vt:lpstr>
    </vt:vector>
  </TitlesOfParts>
  <Company>ZŠ a MŠ Liběšice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Vyhledávání slov</dc:title>
  <dc:creator>ZŠ a MŠ Liběšice</dc:creator>
  <cp:lastModifiedBy>ZŠ a MŠ Liběšice</cp:lastModifiedBy>
  <cp:revision>16</cp:revision>
  <dcterms:created xsi:type="dcterms:W3CDTF">2011-04-05T12:36:36Z</dcterms:created>
  <dcterms:modified xsi:type="dcterms:W3CDTF">2013-02-13T08:04:07Z</dcterms:modified>
</cp:coreProperties>
</file>