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9" r:id="rId2"/>
    <p:sldId id="256" r:id="rId3"/>
    <p:sldId id="261" r:id="rId4"/>
    <p:sldId id="262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EABD387-7249-4658-9A90-31071456C4B1}">
          <p14:sldIdLst>
            <p14:sldId id="259"/>
            <p14:sldId id="256"/>
            <p14:sldId id="261"/>
            <p14:sldId id="26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7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71A452-B597-4FAA-B6FA-1FEBF3774C7A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4B46FF-61E8-4FC8-8FF1-5F2F6D39F6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256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Vytleskej slabiky.</a:t>
            </a:r>
            <a:r>
              <a:rPr lang="cs-CZ" baseline="0" dirty="0" smtClean="0"/>
              <a:t> Podle počtu slabik vybarvi. Na interaktivní </a:t>
            </a:r>
            <a:r>
              <a:rPr lang="cs-CZ" baseline="0" smtClean="0"/>
              <a:t>tabuli zakroužkuje.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16197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388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725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9543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659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315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78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697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603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544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734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98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009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smtClean="0"/>
              <a:t>VY_32_INOVACE_04_Počet </a:t>
            </a:r>
            <a:r>
              <a:rPr lang="cs-CZ" sz="3600" dirty="0" smtClean="0"/>
              <a:t>slabik - 4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pPr algn="ctr"/>
            <a:r>
              <a:rPr lang="cs-CZ" sz="3200" dirty="0" smtClean="0"/>
              <a:t>Český jazyk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15214" y="5157192"/>
            <a:ext cx="25135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Hana Červená</a:t>
            </a:r>
          </a:p>
        </p:txBody>
      </p:sp>
    </p:spTree>
    <p:extLst>
      <p:ext uri="{BB962C8B-B14F-4D97-AF65-F5344CB8AC3E}">
        <p14:creationId xmlns:p14="http://schemas.microsoft.com/office/powerpoint/2010/main" val="3692046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Počet slabik - 4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3501008"/>
            <a:ext cx="6896824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Slova  jednoslabičná, dvojslabičná, trojslabičná.</a:t>
            </a:r>
            <a:endParaRPr lang="cs-CZ" dirty="0"/>
          </a:p>
          <a:p>
            <a:r>
              <a:rPr lang="cs-CZ" dirty="0" smtClean="0"/>
              <a:t>Pracovní list – samostatná práce:</a:t>
            </a:r>
          </a:p>
          <a:p>
            <a:pPr marL="342900" indent="-342900">
              <a:buAutoNum type="arabicPeriod"/>
            </a:pPr>
            <a:r>
              <a:rPr lang="cs-CZ" dirty="0" smtClean="0"/>
              <a:t>Žák čte slova, vytleskává slabiky, určuje jejich počet</a:t>
            </a:r>
          </a:p>
          <a:p>
            <a:r>
              <a:rPr lang="cs-CZ" dirty="0"/>
              <a:t> </a:t>
            </a:r>
            <a:r>
              <a:rPr lang="cs-CZ" dirty="0" smtClean="0"/>
              <a:t>      (v případě žáků se speciální výukou SVP čte slova asistent učitele)</a:t>
            </a:r>
          </a:p>
          <a:p>
            <a:pPr marL="342900" indent="-342900">
              <a:buAutoNum type="arabicPeriod" startAt="2"/>
            </a:pPr>
            <a:r>
              <a:rPr lang="cs-CZ" dirty="0" smtClean="0"/>
              <a:t>Na základě určeného počtu slabik barevně vyznačí</a:t>
            </a:r>
          </a:p>
          <a:p>
            <a:pPr marL="342900" indent="-342900">
              <a:buAutoNum type="arabicPeriod" startAt="2"/>
            </a:pPr>
            <a:r>
              <a:rPr lang="cs-CZ" dirty="0" smtClean="0"/>
              <a:t>Vzhledem k náročnosti učiva a nutnosti jeho častého procvičování </a:t>
            </a:r>
          </a:p>
          <a:p>
            <a:r>
              <a:rPr lang="cs-CZ" dirty="0"/>
              <a:t> </a:t>
            </a:r>
            <a:r>
              <a:rPr lang="cs-CZ" dirty="0" smtClean="0"/>
              <a:t>       (např. pro slabší žáky či </a:t>
            </a:r>
            <a:r>
              <a:rPr lang="cs-CZ" smtClean="0"/>
              <a:t>žáky se SVP</a:t>
            </a:r>
            <a:r>
              <a:rPr lang="cs-CZ" dirty="0" smtClean="0"/>
              <a:t>) je zařazena variantnost tohoto </a:t>
            </a:r>
          </a:p>
          <a:p>
            <a:r>
              <a:rPr lang="cs-CZ" dirty="0"/>
              <a:t> </a:t>
            </a:r>
            <a:r>
              <a:rPr lang="cs-CZ" dirty="0" smtClean="0"/>
              <a:t>      pracovního listu (viz Počet slabik 1 – 4)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6866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7989933"/>
              </p:ext>
            </p:extLst>
          </p:nvPr>
        </p:nvGraphicFramePr>
        <p:xfrm>
          <a:off x="1050925" y="1196752"/>
          <a:ext cx="7265490" cy="4032448"/>
        </p:xfrm>
        <a:graphic>
          <a:graphicData uri="http://schemas.openxmlformats.org/drawingml/2006/table">
            <a:tbl>
              <a:tblPr>
                <a:tableStyleId>{ED083AE6-46FA-4A59-8FB0-9F97EB10719F}</a:tableStyleId>
              </a:tblPr>
              <a:tblGrid>
                <a:gridCol w="1453098"/>
                <a:gridCol w="1453098"/>
                <a:gridCol w="1453098"/>
                <a:gridCol w="1453098"/>
                <a:gridCol w="1453098"/>
              </a:tblGrid>
              <a:tr h="582848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/>
                </a:tc>
              </a:tr>
              <a:tr h="68992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moře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mít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zábava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liják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míč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</a:tr>
              <a:tr h="68992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gumový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boty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bič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raduje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konec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</a:tr>
              <a:tr h="68992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jet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úterý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kabát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ruka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naříká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</a:tr>
              <a:tr h="68992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balón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řepa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galoše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guma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čáp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</a:tr>
              <a:tr h="68992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potopí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výlet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Jiřina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kytara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fíky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5" name="Vývojový diagram: spojnice 4"/>
          <p:cNvSpPr/>
          <p:nvPr/>
        </p:nvSpPr>
        <p:spPr bwMode="auto">
          <a:xfrm>
            <a:off x="4737100" y="1345804"/>
            <a:ext cx="152400" cy="190500"/>
          </a:xfrm>
          <a:prstGeom prst="flowChartConnector">
            <a:avLst/>
          </a:prstGeom>
          <a:ln>
            <a:headEnd type="none" w="med" len="med"/>
            <a:tailEnd type="none" w="med" len="med"/>
          </a:ln>
          <a:ex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ot="0" spcFirstLastPara="0" vert="horz" wrap="square" lIns="18288" tIns="0" rIns="0" bIns="0" numCol="1" spcCol="0" rtlCol="0" fromWordArt="0" anchor="t" anchorCtr="0" forceAA="0" upright="1" compatLnSpc="1">
            <a:prstTxWarp prst="textNoShape">
              <a:avLst/>
            </a:prstTxWarp>
            <a:noAutofit/>
          </a:bodyPr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sp>
        <p:nvSpPr>
          <p:cNvPr id="6" name="Vývojový diagram: spojnice 5"/>
          <p:cNvSpPr/>
          <p:nvPr/>
        </p:nvSpPr>
        <p:spPr bwMode="auto">
          <a:xfrm>
            <a:off x="4359275" y="1345804"/>
            <a:ext cx="152400" cy="190500"/>
          </a:xfrm>
          <a:prstGeom prst="flowChartConnector">
            <a:avLst/>
          </a:prstGeom>
          <a:ln>
            <a:headEnd type="none" w="med" len="med"/>
            <a:tailEnd type="none" w="med" len="med"/>
          </a:ln>
          <a:ex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ot="0" spcFirstLastPara="0" vert="horz" wrap="square" lIns="18288" tIns="0" rIns="0" bIns="0" numCol="1" spcCol="0" rtlCol="0" fromWordArt="0" anchor="t" anchorCtr="0" forceAA="0" upright="1" compatLnSpc="1">
            <a:prstTxWarp prst="textNoShape">
              <a:avLst/>
            </a:prstTxWarp>
            <a:noAutofit/>
          </a:bodyPr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sp>
        <p:nvSpPr>
          <p:cNvPr id="7" name="Vývojový diagram: spojnice 6"/>
          <p:cNvSpPr/>
          <p:nvPr/>
        </p:nvSpPr>
        <p:spPr bwMode="auto">
          <a:xfrm>
            <a:off x="6318250" y="1360365"/>
            <a:ext cx="152400" cy="190500"/>
          </a:xfrm>
          <a:prstGeom prst="flowChartConnector">
            <a:avLst/>
          </a:prstGeom>
          <a:ln>
            <a:headEnd type="none" w="med" len="med"/>
            <a:tailEnd type="none" w="med" len="med"/>
          </a:ln>
          <a:ex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ot="0" spcFirstLastPara="0" vert="horz" wrap="square" lIns="18288" tIns="0" rIns="0" bIns="0" numCol="1" spcCol="0" rtlCol="0" fromWordArt="0" anchor="t" anchorCtr="0" forceAA="0" upright="1" compatLnSpc="1">
            <a:prstTxWarp prst="textNoShape">
              <a:avLst/>
            </a:prstTxWarp>
            <a:noAutofit/>
          </a:bodyPr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sp>
        <p:nvSpPr>
          <p:cNvPr id="8" name="Vývojový diagram: spojnice 7"/>
          <p:cNvSpPr/>
          <p:nvPr/>
        </p:nvSpPr>
        <p:spPr bwMode="auto">
          <a:xfrm>
            <a:off x="5664200" y="1360365"/>
            <a:ext cx="152400" cy="190500"/>
          </a:xfrm>
          <a:prstGeom prst="flowChartConnector">
            <a:avLst/>
          </a:prstGeom>
          <a:ln>
            <a:headEnd type="none" w="med" len="med"/>
            <a:tailEnd type="none" w="med" len="med"/>
          </a:ln>
          <a:ex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ot="0" spcFirstLastPara="0" vert="horz" wrap="square" lIns="18288" tIns="0" rIns="0" bIns="0" numCol="1" spcCol="0" rtlCol="0" fromWordArt="0" anchor="t" anchorCtr="0" forceAA="0" upright="1" compatLnSpc="1">
            <a:prstTxWarp prst="textNoShape">
              <a:avLst/>
            </a:prstTxWarp>
            <a:noAutofit/>
          </a:bodyPr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sp>
        <p:nvSpPr>
          <p:cNvPr id="9" name="Vývojový diagram: spojnice 8"/>
          <p:cNvSpPr/>
          <p:nvPr/>
        </p:nvSpPr>
        <p:spPr bwMode="auto">
          <a:xfrm>
            <a:off x="5961062" y="1360365"/>
            <a:ext cx="152400" cy="190500"/>
          </a:xfrm>
          <a:prstGeom prst="flowChartConnector">
            <a:avLst/>
          </a:prstGeom>
          <a:ln>
            <a:headEnd type="none" w="med" len="med"/>
            <a:tailEnd type="none" w="med" len="med"/>
          </a:ln>
          <a:ex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ot="0" spcFirstLastPara="0" vert="horz" wrap="square" lIns="18288" tIns="0" rIns="0" bIns="0" numCol="1" spcCol="0" rtlCol="0" fromWordArt="0" anchor="t" anchorCtr="0" forceAA="0" upright="1" compatLnSpc="1">
            <a:prstTxWarp prst="textNoShape">
              <a:avLst/>
            </a:prstTxWarp>
            <a:noAutofit/>
          </a:bodyPr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sp>
        <p:nvSpPr>
          <p:cNvPr id="10" name="Vývojový diagram: spojnice 9"/>
          <p:cNvSpPr/>
          <p:nvPr/>
        </p:nvSpPr>
        <p:spPr bwMode="auto">
          <a:xfrm>
            <a:off x="3121025" y="1360365"/>
            <a:ext cx="152400" cy="190500"/>
          </a:xfrm>
          <a:prstGeom prst="flowChartConnector">
            <a:avLst/>
          </a:prstGeom>
          <a:ln>
            <a:headEnd type="none" w="med" len="med"/>
            <a:tailEnd type="none" w="med" len="med"/>
          </a:ln>
          <a:ex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ot="0" spcFirstLastPara="0" vert="horz" wrap="square" lIns="18288" tIns="0" rIns="0" bIns="0" numCol="1" spcCol="0" rtlCol="0" fromWordArt="0" anchor="t" anchorCtr="0" forceAA="0" upright="1" compatLnSpc="1">
            <a:prstTxWarp prst="textNoShape">
              <a:avLst/>
            </a:prstTxWarp>
            <a:noAutofit/>
          </a:bodyPr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</p:spTree>
    <p:extLst>
      <p:ext uri="{BB962C8B-B14F-4D97-AF65-F5344CB8AC3E}">
        <p14:creationId xmlns:p14="http://schemas.microsoft.com/office/powerpoint/2010/main" val="4037006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764704"/>
            <a:ext cx="738304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Hana </a:t>
            </a:r>
            <a:r>
              <a:rPr lang="cs-CZ" dirty="0" smtClean="0"/>
              <a:t>Červená</a:t>
            </a:r>
          </a:p>
          <a:p>
            <a:r>
              <a:rPr lang="cs-CZ" dirty="0"/>
              <a:t>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 smtClean="0"/>
              <a:t>Zpracováno v programu Microsoft Office 2010.</a:t>
            </a:r>
          </a:p>
          <a:p>
            <a:endParaRPr lang="cs-CZ" dirty="0"/>
          </a:p>
          <a:p>
            <a:r>
              <a:rPr lang="cs-CZ" dirty="0" smtClean="0"/>
              <a:t>Použité obrázky pocházejí z webu Office.com (Klipart).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01261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170</Words>
  <Application>Microsoft Office PowerPoint</Application>
  <PresentationFormat>Předvádění na obrazovce (4:3)</PresentationFormat>
  <Paragraphs>51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VY_32_INOVACE_04_Počet slabik - 4</vt:lpstr>
      <vt:lpstr>Počet slabik - 4</vt:lpstr>
      <vt:lpstr>Prezentace aplikace PowerPoint</vt:lpstr>
      <vt:lpstr>Prezentace aplikace PowerPoint</vt:lpstr>
    </vt:vector>
  </TitlesOfParts>
  <Company>ZŠ a MŠ Liběšice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slov</dc:title>
  <dc:creator>ZŠ a MŠ Liběšice</dc:creator>
  <cp:lastModifiedBy>ZŠ a MŠ Liběšice</cp:lastModifiedBy>
  <cp:revision>20</cp:revision>
  <dcterms:created xsi:type="dcterms:W3CDTF">2011-04-05T12:36:36Z</dcterms:created>
  <dcterms:modified xsi:type="dcterms:W3CDTF">2013-02-13T08:04:30Z</dcterms:modified>
</cp:coreProperties>
</file>