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7"/>
  </p:notesMasterIdLst>
  <p:sldIdLst>
    <p:sldId id="259" r:id="rId2"/>
    <p:sldId id="256" r:id="rId3"/>
    <p:sldId id="263" r:id="rId4"/>
    <p:sldId id="265" r:id="rId5"/>
    <p:sldId id="264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Výchozí oddíl" id="{EEABD387-7249-4658-9A90-31071456C4B1}">
          <p14:sldIdLst>
            <p14:sldId id="259"/>
            <p14:sldId id="256"/>
            <p14:sldId id="263"/>
            <p14:sldId id="265"/>
            <p14:sldId id="264"/>
          </p14:sldIdLst>
        </p14:section>
      </p14:section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ED083AE6-46FA-4A59-8FB0-9F97EB10719F}" styleName="Světlý styl 3 – zvýraznění 4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20000"/>
            </a:schemeClr>
          </a:solidFill>
        </a:fill>
      </a:tcStyle>
    </a:band1H>
    <a:band1V>
      <a:tcStyle>
        <a:tcBdr/>
        <a:fill>
          <a:solidFill>
            <a:schemeClr val="accent4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4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4"/>
              </a:solidFill>
            </a:ln>
          </a:bottom>
        </a:tcBdr>
        <a:fill>
          <a:noFill/>
        </a:fill>
      </a:tcStyle>
    </a:firstRow>
  </a:tblStyle>
  <a:tblStyle styleId="{C4B1156A-380E-4F78-BDF5-A606A8083BF9}" styleName="Střední styl 4 – zvýraznění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4"/>
              </a:solidFill>
            </a:ln>
          </a:top>
        </a:tcBdr>
        <a:fill>
          <a:solidFill>
            <a:schemeClr val="accent4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4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516" y="50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A71A452-B597-4FAA-B6FA-1FEBF3774C7A}" type="datetimeFigureOut">
              <a:rPr lang="cs-CZ" smtClean="0"/>
              <a:t>19.2.2013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64B46FF-61E8-4FC8-8FF1-5F2F6D39F69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0225692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0DC0AD8-AA49-47DA-AFEF-324584D21FF1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7054662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Vytleskej počet</a:t>
            </a:r>
            <a:r>
              <a:rPr lang="cs-CZ" baseline="0" dirty="0" smtClean="0"/>
              <a:t> slabik, zapiš pomocí puntíků a potom napiš také číslicí. (opice, kráva, rak, kočka)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64B46FF-61E8-4FC8-8FF1-5F2F6D39F69B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1097570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Vytleskej počet</a:t>
            </a:r>
            <a:r>
              <a:rPr lang="cs-CZ" baseline="0" dirty="0" smtClean="0"/>
              <a:t> slabik, zapiš pomocí puntíků a potom napiš také číslicí. (míč, auto, postel, letadlo)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64B46FF-61E8-4FC8-8FF1-5F2F6D39F69B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1097570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9A934A-9BAB-475B-8807-68E34285FA65}" type="datetimeFigureOut">
              <a:rPr lang="cs-CZ" smtClean="0"/>
              <a:t>19.2.2013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EFA27C-F294-4A8A-BD1C-C618A10A14E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8638858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9A934A-9BAB-475B-8807-68E34285FA65}" type="datetimeFigureOut">
              <a:rPr lang="cs-CZ" smtClean="0"/>
              <a:t>19.2.2013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EFA27C-F294-4A8A-BD1C-C618A10A14E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2372571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9A934A-9BAB-475B-8807-68E34285FA65}" type="datetimeFigureOut">
              <a:rPr lang="cs-CZ" smtClean="0"/>
              <a:t>19.2.2013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EFA27C-F294-4A8A-BD1C-C618A10A14E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6795430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9A934A-9BAB-475B-8807-68E34285FA65}" type="datetimeFigureOut">
              <a:rPr lang="cs-CZ" smtClean="0"/>
              <a:t>19.2.2013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EFA27C-F294-4A8A-BD1C-C618A10A14E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8965978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9A934A-9BAB-475B-8807-68E34285FA65}" type="datetimeFigureOut">
              <a:rPr lang="cs-CZ" smtClean="0"/>
              <a:t>19.2.2013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EFA27C-F294-4A8A-BD1C-C618A10A14E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003156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9A934A-9BAB-475B-8807-68E34285FA65}" type="datetimeFigureOut">
              <a:rPr lang="cs-CZ" smtClean="0"/>
              <a:t>19.2.2013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EFA27C-F294-4A8A-BD1C-C618A10A14E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4178117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9A934A-9BAB-475B-8807-68E34285FA65}" type="datetimeFigureOut">
              <a:rPr lang="cs-CZ" smtClean="0"/>
              <a:t>19.2.2013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EFA27C-F294-4A8A-BD1C-C618A10A14E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9469742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9A934A-9BAB-475B-8807-68E34285FA65}" type="datetimeFigureOut">
              <a:rPr lang="cs-CZ" smtClean="0"/>
              <a:t>19.2.2013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EFA27C-F294-4A8A-BD1C-C618A10A14E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8960342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9A934A-9BAB-475B-8807-68E34285FA65}" type="datetimeFigureOut">
              <a:rPr lang="cs-CZ" smtClean="0"/>
              <a:t>19.2.2013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EFA27C-F294-4A8A-BD1C-C618A10A14E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5754408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9A934A-9BAB-475B-8807-68E34285FA65}" type="datetimeFigureOut">
              <a:rPr lang="cs-CZ" smtClean="0"/>
              <a:t>19.2.2013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EFA27C-F294-4A8A-BD1C-C618A10A14E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9073481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9A934A-9BAB-475B-8807-68E34285FA65}" type="datetimeFigureOut">
              <a:rPr lang="cs-CZ" smtClean="0"/>
              <a:t>19.2.2013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EFA27C-F294-4A8A-BD1C-C618A10A14E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41982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99A934A-9BAB-475B-8807-68E34285FA65}" type="datetimeFigureOut">
              <a:rPr lang="cs-CZ" smtClean="0"/>
              <a:t>19.2.2013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9EFA27C-F294-4A8A-BD1C-C618A10A14E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60009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wmf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5.jpeg"/><Relationship Id="rId5" Type="http://schemas.openxmlformats.org/officeDocument/2006/relationships/image" Target="../media/image4.wmf"/><Relationship Id="rId4" Type="http://schemas.openxmlformats.org/officeDocument/2006/relationships/image" Target="../media/image3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9.jpeg"/><Relationship Id="rId5" Type="http://schemas.openxmlformats.org/officeDocument/2006/relationships/image" Target="../media/image8.png"/><Relationship Id="rId4" Type="http://schemas.openxmlformats.org/officeDocument/2006/relationships/image" Target="../media/image7.wmf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hyperlink" Target="http://office.microsoft.com/cs-cz/images/results.aspx?qu=postel&amp;ex=1#ai:MC900352376|mt:1|" TargetMode="External"/><Relationship Id="rId3" Type="http://schemas.openxmlformats.org/officeDocument/2006/relationships/hyperlink" Target="http://office.microsoft.com/cs-cz/images/results.aspx?qu=kr%C3%A1va&amp;ex=1#ai:MC900280296|mt:1|" TargetMode="External"/><Relationship Id="rId7" Type="http://schemas.openxmlformats.org/officeDocument/2006/relationships/hyperlink" Target="http://office.microsoft.com/cs-cz/images/results.aspx?qu=auto&amp;ex=1#ai:MC900441736|" TargetMode="External"/><Relationship Id="rId2" Type="http://schemas.openxmlformats.org/officeDocument/2006/relationships/hyperlink" Target="http://office.microsoft.com/cs-cz/images/results.aspx?qu=ko%C4%8Dka&amp;ex=2#ai:MP900427655|mt:2|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office.microsoft.com/cs-cz/images/results.aspx?qu=m%C3%AD%C4%8D&amp;ex=1#ai:MC900412556|mt:0|" TargetMode="External"/><Relationship Id="rId5" Type="http://schemas.openxmlformats.org/officeDocument/2006/relationships/hyperlink" Target="http://office.microsoft.com/cs-cz/images/results.aspx?qu=opice&amp;ex=1#ai:MC900345805|mt:1|" TargetMode="External"/><Relationship Id="rId4" Type="http://schemas.openxmlformats.org/officeDocument/2006/relationships/hyperlink" Target="http://office.microsoft.com/cs-cz/images/results.aspx?qu=rak&amp;ex=1#ai:MC900233666|mt:1|" TargetMode="External"/><Relationship Id="rId9" Type="http://schemas.openxmlformats.org/officeDocument/2006/relationships/hyperlink" Target="http://office.microsoft.com/cs-cz/images/results.aspx?qu=letadlo&amp;ex=1#ai:MC900440389|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3284984"/>
            <a:ext cx="7772400" cy="1470025"/>
          </a:xfrm>
        </p:spPr>
        <p:txBody>
          <a:bodyPr>
            <a:normAutofit/>
          </a:bodyPr>
          <a:lstStyle/>
          <a:p>
            <a:r>
              <a:rPr lang="cs-CZ" sz="3600" smtClean="0"/>
              <a:t>VY_32_INOVACE_05_Počet </a:t>
            </a:r>
            <a:r>
              <a:rPr lang="cs-CZ" sz="3600" dirty="0" smtClean="0"/>
              <a:t>slabik - 5</a:t>
            </a:r>
            <a:endParaRPr lang="cs-CZ" sz="36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31144" y="332656"/>
            <a:ext cx="6081712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879276" y="2285583"/>
            <a:ext cx="4919937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Jazyk a jazyková komunikace</a:t>
            </a:r>
          </a:p>
          <a:p>
            <a:pPr algn="ctr"/>
            <a:r>
              <a:rPr lang="cs-CZ" sz="3200" dirty="0" smtClean="0"/>
              <a:t>Český jazyk</a:t>
            </a:r>
            <a:endParaRPr lang="cs-CZ" sz="32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3315214" y="5157192"/>
            <a:ext cx="251357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Hana Červená</a:t>
            </a:r>
          </a:p>
        </p:txBody>
      </p:sp>
    </p:spTree>
    <p:extLst>
      <p:ext uri="{BB962C8B-B14F-4D97-AF65-F5344CB8AC3E}">
        <p14:creationId xmlns:p14="http://schemas.microsoft.com/office/powerpoint/2010/main" val="36920461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49836" y="980728"/>
            <a:ext cx="7772400" cy="1470025"/>
          </a:xfrm>
        </p:spPr>
        <p:txBody>
          <a:bodyPr/>
          <a:lstStyle/>
          <a:p>
            <a:r>
              <a:rPr lang="cs-CZ" dirty="0" smtClean="0"/>
              <a:t>Počet slabik - 5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2483768" y="2492896"/>
            <a:ext cx="46002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Slova  jednoslabičná, dvojslabičná, trojslabičná.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1335505" y="3216458"/>
            <a:ext cx="7212039" cy="258532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Anotace:</a:t>
            </a:r>
          </a:p>
          <a:p>
            <a:r>
              <a:rPr lang="cs-CZ" dirty="0" smtClean="0"/>
              <a:t>Slova  jednoslabičná, dvojslabičná, trojslabičná.</a:t>
            </a:r>
            <a:endParaRPr lang="cs-CZ" dirty="0"/>
          </a:p>
          <a:p>
            <a:r>
              <a:rPr lang="cs-CZ" dirty="0" smtClean="0"/>
              <a:t>Pracovní list – samostatná práce:</a:t>
            </a:r>
          </a:p>
          <a:p>
            <a:pPr marL="342900" indent="-342900">
              <a:buAutoNum type="arabicPeriod"/>
            </a:pPr>
            <a:r>
              <a:rPr lang="cs-CZ" dirty="0" smtClean="0"/>
              <a:t>Žák čte obrázky, vytleskává slabiky, určuje jejich počet</a:t>
            </a:r>
          </a:p>
          <a:p>
            <a:pPr marL="342900" indent="-342900">
              <a:buAutoNum type="arabicPeriod" startAt="2"/>
            </a:pPr>
            <a:r>
              <a:rPr lang="cs-CZ" dirty="0" smtClean="0"/>
              <a:t>Na základě určeného počtu slabik zakreslí puntíky a zapíše číslicí</a:t>
            </a:r>
          </a:p>
          <a:p>
            <a:pPr marL="342900" indent="-342900">
              <a:buAutoNum type="arabicPeriod" startAt="2"/>
            </a:pPr>
            <a:r>
              <a:rPr lang="cs-CZ" dirty="0" smtClean="0"/>
              <a:t>Vzhledem k náročnosti učiva a nutnosti jeho častého procvičování </a:t>
            </a:r>
          </a:p>
          <a:p>
            <a:r>
              <a:rPr lang="cs-CZ" dirty="0"/>
              <a:t> </a:t>
            </a:r>
            <a:r>
              <a:rPr lang="cs-CZ" dirty="0" smtClean="0"/>
              <a:t>       (např. pro slabší žáky či žáky se SVP) je zařazena variantnost tohoto </a:t>
            </a:r>
          </a:p>
          <a:p>
            <a:r>
              <a:rPr lang="cs-CZ" dirty="0"/>
              <a:t> </a:t>
            </a:r>
            <a:r>
              <a:rPr lang="cs-CZ" dirty="0" smtClean="0"/>
              <a:t>      pracovního listu (viz Počet slabik 5 </a:t>
            </a:r>
            <a:r>
              <a:rPr lang="cs-CZ" smtClean="0"/>
              <a:t>- 7)</a:t>
            </a:r>
            <a:endParaRPr lang="cs-CZ" dirty="0" smtClean="0"/>
          </a:p>
          <a:p>
            <a:r>
              <a:rPr lang="cs-CZ" dirty="0" smtClean="0"/>
              <a:t>4. </a:t>
            </a:r>
            <a:r>
              <a:rPr lang="cs-CZ" dirty="0"/>
              <a:t> </a:t>
            </a:r>
            <a:r>
              <a:rPr lang="cs-CZ" dirty="0" smtClean="0"/>
              <a:t>  Pro kontrolu se po kliknutí na obrázek objeví slovo rozdělené na slabiky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568668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27584" y="980728"/>
            <a:ext cx="2592288" cy="1070992"/>
          </a:xfrm>
        </p:spPr>
        <p:txBody>
          <a:bodyPr>
            <a:normAutofit/>
          </a:bodyPr>
          <a:lstStyle/>
          <a:p>
            <a:r>
              <a:rPr lang="cs-CZ" dirty="0" smtClean="0">
                <a:latin typeface="Century Schoolbook" pitchFamily="18" charset="0"/>
              </a:rPr>
              <a:t>o-</a:t>
            </a:r>
            <a:r>
              <a:rPr lang="cs-CZ" dirty="0" err="1" smtClean="0">
                <a:latin typeface="Century Schoolbook" pitchFamily="18" charset="0"/>
              </a:rPr>
              <a:t>pi</a:t>
            </a:r>
            <a:r>
              <a:rPr lang="cs-CZ" dirty="0" smtClean="0">
                <a:latin typeface="Century Schoolbook" pitchFamily="18" charset="0"/>
              </a:rPr>
              <a:t>-</a:t>
            </a:r>
            <a:r>
              <a:rPr lang="cs-CZ" dirty="0" err="1" smtClean="0">
                <a:latin typeface="Century Schoolbook" pitchFamily="18" charset="0"/>
              </a:rPr>
              <a:t>ce</a:t>
            </a:r>
            <a:endParaRPr lang="cs-CZ" dirty="0">
              <a:latin typeface="Century Schoolbook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724216" y="4399830"/>
            <a:ext cx="1888659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err="1" smtClean="0">
                <a:latin typeface="Century Schoolbook" pitchFamily="18" charset="0"/>
              </a:rPr>
              <a:t>koč-ka</a:t>
            </a:r>
            <a:endParaRPr lang="cs-CZ" sz="4400" dirty="0">
              <a:latin typeface="Century Schoolbook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604399" y="4411313"/>
            <a:ext cx="1083951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>
                <a:latin typeface="Century Schoolbook" pitchFamily="18" charset="0"/>
              </a:rPr>
              <a:t>rak</a:t>
            </a:r>
            <a:endParaRPr lang="cs-CZ" sz="4400" dirty="0">
              <a:latin typeface="Century Schoolbook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983902" y="980728"/>
            <a:ext cx="1888659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>
                <a:latin typeface="Century Schoolbook" pitchFamily="18" charset="0"/>
              </a:rPr>
              <a:t>krá-</a:t>
            </a:r>
            <a:r>
              <a:rPr lang="cs-CZ" sz="4400" dirty="0" err="1" smtClean="0">
                <a:latin typeface="Century Schoolbook" pitchFamily="18" charset="0"/>
              </a:rPr>
              <a:t>va</a:t>
            </a:r>
            <a:endParaRPr lang="cs-CZ" sz="4400" dirty="0">
              <a:latin typeface="Century Schoolbook" pitchFamily="18" charset="0"/>
            </a:endParaRPr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44898346"/>
              </p:ext>
            </p:extLst>
          </p:nvPr>
        </p:nvGraphicFramePr>
        <p:xfrm>
          <a:off x="539552" y="2456892"/>
          <a:ext cx="3312368" cy="648072"/>
        </p:xfrm>
        <a:graphic>
          <a:graphicData uri="http://schemas.openxmlformats.org/drawingml/2006/table">
            <a:tbl>
              <a:tblPr firstRow="1" bandRow="1">
                <a:tableStyleId>{C4B1156A-380E-4F78-BDF5-A606A8083BF9}</a:tableStyleId>
              </a:tblPr>
              <a:tblGrid>
                <a:gridCol w="2536537"/>
                <a:gridCol w="775831"/>
              </a:tblGrid>
              <a:tr h="648072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9" name="Tabulka 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43307175"/>
              </p:ext>
            </p:extLst>
          </p:nvPr>
        </p:nvGraphicFramePr>
        <p:xfrm>
          <a:off x="5076056" y="2348880"/>
          <a:ext cx="3312368" cy="648072"/>
        </p:xfrm>
        <a:graphic>
          <a:graphicData uri="http://schemas.openxmlformats.org/drawingml/2006/table">
            <a:tbl>
              <a:tblPr firstRow="1" bandRow="1">
                <a:tableStyleId>{C4B1156A-380E-4F78-BDF5-A606A8083BF9}</a:tableStyleId>
              </a:tblPr>
              <a:tblGrid>
                <a:gridCol w="2536537"/>
                <a:gridCol w="775831"/>
              </a:tblGrid>
              <a:tr h="648072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0" name="Tabulka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75098338"/>
              </p:ext>
            </p:extLst>
          </p:nvPr>
        </p:nvGraphicFramePr>
        <p:xfrm>
          <a:off x="539552" y="5949280"/>
          <a:ext cx="3312368" cy="648072"/>
        </p:xfrm>
        <a:graphic>
          <a:graphicData uri="http://schemas.openxmlformats.org/drawingml/2006/table">
            <a:tbl>
              <a:tblPr firstRow="1" bandRow="1">
                <a:tableStyleId>{C4B1156A-380E-4F78-BDF5-A606A8083BF9}</a:tableStyleId>
              </a:tblPr>
              <a:tblGrid>
                <a:gridCol w="2536537"/>
                <a:gridCol w="775831"/>
              </a:tblGrid>
              <a:tr h="648072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1" name="Tabulka 1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18898218"/>
              </p:ext>
            </p:extLst>
          </p:nvPr>
        </p:nvGraphicFramePr>
        <p:xfrm>
          <a:off x="5148064" y="5877272"/>
          <a:ext cx="3312368" cy="648072"/>
        </p:xfrm>
        <a:graphic>
          <a:graphicData uri="http://schemas.openxmlformats.org/drawingml/2006/table">
            <a:tbl>
              <a:tblPr firstRow="1" bandRow="1">
                <a:tableStyleId>{C4B1156A-380E-4F78-BDF5-A606A8083BF9}</a:tableStyleId>
              </a:tblPr>
              <a:tblGrid>
                <a:gridCol w="2536537"/>
                <a:gridCol w="775831"/>
              </a:tblGrid>
              <a:tr h="648072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5122" name="Picture 2" descr="C:\Documents and Settings\Admin\Local Settings\Temporary Internet Files\Content.IE5\8I95SNFV\MC90034580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35047" y="472079"/>
            <a:ext cx="2022653" cy="1786738"/>
          </a:xfrm>
          <a:prstGeom prst="rect">
            <a:avLst/>
          </a:prstGeom>
          <a:solidFill>
            <a:schemeClr val="bg1"/>
          </a:solidFill>
          <a:extLst/>
        </p:spPr>
      </p:pic>
      <p:pic>
        <p:nvPicPr>
          <p:cNvPr id="5123" name="Picture 3" descr="C:\Documents and Settings\Admin\Local Settings\Temporary Internet Files\Content.IE5\8I95SNFV\MC90028029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28359" y="286206"/>
            <a:ext cx="3280372" cy="20883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4" name="Picture 4" descr="C:\Documents and Settings\Admin\Local Settings\Temporary Internet Files\Content.IE5\94FY1HUD\MC900233666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4077072"/>
            <a:ext cx="2844297" cy="1712614"/>
          </a:xfrm>
          <a:prstGeom prst="rect">
            <a:avLst/>
          </a:prstGeom>
          <a:solidFill>
            <a:schemeClr val="bg1"/>
          </a:solidFill>
          <a:extLst/>
        </p:spPr>
      </p:pic>
      <p:pic>
        <p:nvPicPr>
          <p:cNvPr id="5125" name="Picture 5" descr="C:\Documents and Settings\Admin\Local Settings\Temporary Internet Files\Content.IE5\8I95SNFV\MP900427655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26293" y="3458344"/>
            <a:ext cx="3203876" cy="23278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179277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 advClick="0">
        <p:cut/>
      </p:transition>
    </mc:Choice>
    <mc:Fallback xmlns="">
      <p:transition advClick="0">
        <p:cut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1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122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1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" dur="500"/>
                                        <p:tgtEl>
                                          <p:spTgt spid="51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123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51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8" dur="500"/>
                                        <p:tgtEl>
                                          <p:spTgt spid="512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124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51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4" dur="500"/>
                                        <p:tgtEl>
                                          <p:spTgt spid="512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1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125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27584" y="980728"/>
            <a:ext cx="2592288" cy="1070992"/>
          </a:xfrm>
        </p:spPr>
        <p:txBody>
          <a:bodyPr>
            <a:normAutofit/>
          </a:bodyPr>
          <a:lstStyle/>
          <a:p>
            <a:r>
              <a:rPr lang="cs-CZ" dirty="0" smtClean="0">
                <a:latin typeface="Century Schoolbook" pitchFamily="18" charset="0"/>
              </a:rPr>
              <a:t>míč</a:t>
            </a:r>
            <a:endParaRPr lang="cs-CZ" dirty="0">
              <a:latin typeface="Century Schoolbook" pitchFamily="18" charset="0"/>
            </a:endParaRPr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57264147"/>
              </p:ext>
            </p:extLst>
          </p:nvPr>
        </p:nvGraphicFramePr>
        <p:xfrm>
          <a:off x="539552" y="2456892"/>
          <a:ext cx="3312368" cy="648072"/>
        </p:xfrm>
        <a:graphic>
          <a:graphicData uri="http://schemas.openxmlformats.org/drawingml/2006/table">
            <a:tbl>
              <a:tblPr firstRow="1" bandRow="1">
                <a:tableStyleId>{C4B1156A-380E-4F78-BDF5-A606A8083BF9}</a:tableStyleId>
              </a:tblPr>
              <a:tblGrid>
                <a:gridCol w="2536537"/>
                <a:gridCol w="775831"/>
              </a:tblGrid>
              <a:tr h="648072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6" name="TextovéPole 5"/>
          <p:cNvSpPr txBox="1"/>
          <p:nvPr/>
        </p:nvSpPr>
        <p:spPr>
          <a:xfrm>
            <a:off x="5528649" y="4396305"/>
            <a:ext cx="2536272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err="1" smtClean="0">
                <a:latin typeface="Century Schoolbook" pitchFamily="18" charset="0"/>
              </a:rPr>
              <a:t>Le</a:t>
            </a:r>
            <a:r>
              <a:rPr lang="cs-CZ" sz="4400" dirty="0" smtClean="0">
                <a:latin typeface="Century Schoolbook" pitchFamily="18" charset="0"/>
              </a:rPr>
              <a:t>-ta-</a:t>
            </a:r>
            <a:r>
              <a:rPr lang="cs-CZ" sz="4400" dirty="0" err="1" smtClean="0">
                <a:latin typeface="Century Schoolbook" pitchFamily="18" charset="0"/>
              </a:rPr>
              <a:t>dlo</a:t>
            </a:r>
            <a:endParaRPr lang="cs-CZ" sz="4400" dirty="0">
              <a:latin typeface="Century Schoolbook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604399" y="4411313"/>
            <a:ext cx="1972015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err="1" smtClean="0">
                <a:latin typeface="Century Schoolbook" pitchFamily="18" charset="0"/>
              </a:rPr>
              <a:t>Pos</a:t>
            </a:r>
            <a:r>
              <a:rPr lang="cs-CZ" sz="4400" dirty="0" smtClean="0">
                <a:latin typeface="Century Schoolbook" pitchFamily="18" charset="0"/>
              </a:rPr>
              <a:t>-tel</a:t>
            </a:r>
            <a:endParaRPr lang="cs-CZ" sz="4400" dirty="0">
              <a:latin typeface="Century Schoolbook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983902" y="980728"/>
            <a:ext cx="1625766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>
                <a:latin typeface="Century Schoolbook" pitchFamily="18" charset="0"/>
              </a:rPr>
              <a:t>Au-to</a:t>
            </a:r>
            <a:endParaRPr lang="cs-CZ" sz="4400" dirty="0">
              <a:latin typeface="Century Schoolbook" pitchFamily="18" charset="0"/>
            </a:endParaRPr>
          </a:p>
        </p:txBody>
      </p:sp>
      <p:graphicFrame>
        <p:nvGraphicFramePr>
          <p:cNvPr id="9" name="Tabulka 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27131560"/>
              </p:ext>
            </p:extLst>
          </p:nvPr>
        </p:nvGraphicFramePr>
        <p:xfrm>
          <a:off x="5076056" y="2348880"/>
          <a:ext cx="3312368" cy="648072"/>
        </p:xfrm>
        <a:graphic>
          <a:graphicData uri="http://schemas.openxmlformats.org/drawingml/2006/table">
            <a:tbl>
              <a:tblPr firstRow="1" bandRow="1">
                <a:tableStyleId>{C4B1156A-380E-4F78-BDF5-A606A8083BF9}</a:tableStyleId>
              </a:tblPr>
              <a:tblGrid>
                <a:gridCol w="2536537"/>
                <a:gridCol w="775831"/>
              </a:tblGrid>
              <a:tr h="648072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0" name="Tabulka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08561147"/>
              </p:ext>
            </p:extLst>
          </p:nvPr>
        </p:nvGraphicFramePr>
        <p:xfrm>
          <a:off x="539552" y="5949280"/>
          <a:ext cx="3312368" cy="648072"/>
        </p:xfrm>
        <a:graphic>
          <a:graphicData uri="http://schemas.openxmlformats.org/drawingml/2006/table">
            <a:tbl>
              <a:tblPr firstRow="1" bandRow="1">
                <a:tableStyleId>{C4B1156A-380E-4F78-BDF5-A606A8083BF9}</a:tableStyleId>
              </a:tblPr>
              <a:tblGrid>
                <a:gridCol w="2536537"/>
                <a:gridCol w="775831"/>
              </a:tblGrid>
              <a:tr h="648072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1" name="Tabulka 1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25164921"/>
              </p:ext>
            </p:extLst>
          </p:nvPr>
        </p:nvGraphicFramePr>
        <p:xfrm>
          <a:off x="5148064" y="5877272"/>
          <a:ext cx="3312368" cy="648072"/>
        </p:xfrm>
        <a:graphic>
          <a:graphicData uri="http://schemas.openxmlformats.org/drawingml/2006/table">
            <a:tbl>
              <a:tblPr firstRow="1" bandRow="1">
                <a:tableStyleId>{C4B1156A-380E-4F78-BDF5-A606A8083BF9}</a:tableStyleId>
              </a:tblPr>
              <a:tblGrid>
                <a:gridCol w="2536537"/>
                <a:gridCol w="775831"/>
              </a:tblGrid>
              <a:tr h="648072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27" name="Picture 3" descr="C:\Documents and Settings\Admin\Local Settings\Temporary Internet Files\Content.IE5\ZLRG1ST5\MC900441736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005" y="91650"/>
            <a:ext cx="2743200" cy="23389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Documents and Settings\Admin\Local Settings\Temporary Internet Files\Content.IE5\2E8LTLW8\MC90035237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24819" y="3861048"/>
            <a:ext cx="2331173" cy="1800199"/>
          </a:xfrm>
          <a:prstGeom prst="rect">
            <a:avLst/>
          </a:prstGeom>
          <a:solidFill>
            <a:schemeClr val="bg1"/>
          </a:solidFill>
        </p:spPr>
      </p:pic>
      <p:pic>
        <p:nvPicPr>
          <p:cNvPr id="1029" name="Picture 5" descr="C:\Documents and Settings\Admin\Local Settings\Temporary Internet Files\Content.IE5\2E8LTLW8\MC900440389[1]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15165" y="3408384"/>
            <a:ext cx="2963239" cy="2252863"/>
          </a:xfrm>
          <a:prstGeom prst="rect">
            <a:avLst/>
          </a:prstGeom>
          <a:solidFill>
            <a:schemeClr val="bg1"/>
          </a:solidFill>
        </p:spPr>
      </p:pic>
      <p:pic>
        <p:nvPicPr>
          <p:cNvPr id="3" name="Picture 2" descr="domácnosti,hračky,léto,míče,nafukovací míče,pláže,volný čas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04052" y="157978"/>
            <a:ext cx="2088232" cy="20882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732122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 advClick="0">
        <p:cut/>
      </p:transition>
    </mc:Choice>
    <mc:Fallback xmlns="">
      <p:transition advClick="0">
        <p:cut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1196751"/>
            <a:ext cx="7453964" cy="350865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Autor: Hana Červená</a:t>
            </a:r>
          </a:p>
          <a:p>
            <a:r>
              <a:rPr lang="cs-CZ" dirty="0"/>
              <a:t>Základní škola a mateřská škola Liběšice, okres Louny, příspěvková organizace</a:t>
            </a:r>
          </a:p>
          <a:p>
            <a:endParaRPr lang="cs-CZ" dirty="0"/>
          </a:p>
          <a:p>
            <a:r>
              <a:rPr lang="cs-CZ" dirty="0" smtClean="0"/>
              <a:t>Zpracováno v programu Microsoft Office 2010.</a:t>
            </a:r>
          </a:p>
          <a:p>
            <a:endParaRPr lang="cs-CZ" dirty="0"/>
          </a:p>
          <a:p>
            <a:r>
              <a:rPr lang="cs-CZ" dirty="0" smtClean="0"/>
              <a:t>Použité obrázky pocházejí z webu Office.com (Klipart).</a:t>
            </a:r>
          </a:p>
          <a:p>
            <a:endParaRPr lang="cs-CZ" dirty="0"/>
          </a:p>
          <a:p>
            <a:r>
              <a:rPr lang="cs-CZ" sz="1200" dirty="0" smtClean="0"/>
              <a:t>kočka </a:t>
            </a:r>
            <a:r>
              <a:rPr lang="cs-CZ" sz="1200" dirty="0"/>
              <a:t>- </a:t>
            </a:r>
            <a:r>
              <a:rPr lang="en-US" sz="1200" dirty="0">
                <a:hlinkClick r:id="rId2"/>
              </a:rPr>
              <a:t>http://office.microsoft.com/cs-cz/images/results.aspx?qu=ko%C4%8Dka&amp;ex=2#ai:MP900427655|mt:2</a:t>
            </a:r>
            <a:r>
              <a:rPr lang="en-US" sz="1200" dirty="0" smtClean="0">
                <a:hlinkClick r:id="rId2"/>
              </a:rPr>
              <a:t>|</a:t>
            </a:r>
            <a:endParaRPr lang="cs-CZ" sz="1200" dirty="0" smtClean="0"/>
          </a:p>
          <a:p>
            <a:r>
              <a:rPr lang="cs-CZ" sz="1200" dirty="0" smtClean="0"/>
              <a:t>kráva </a:t>
            </a:r>
            <a:r>
              <a:rPr lang="cs-CZ" sz="1200" dirty="0" smtClean="0"/>
              <a:t>- </a:t>
            </a:r>
            <a:r>
              <a:rPr lang="en-US" sz="1200" dirty="0">
                <a:hlinkClick r:id="rId3"/>
              </a:rPr>
              <a:t>http://office.microsoft.com/cs-cz/images/results.aspx?qu=kr%C3%A1va&amp;ex=1#ai:MC900280296|mt:1</a:t>
            </a:r>
            <a:r>
              <a:rPr lang="en-US" sz="1200" dirty="0" smtClean="0">
                <a:hlinkClick r:id="rId3"/>
              </a:rPr>
              <a:t>|</a:t>
            </a:r>
            <a:endParaRPr lang="cs-CZ" sz="1200" dirty="0" smtClean="0"/>
          </a:p>
          <a:p>
            <a:r>
              <a:rPr lang="cs-CZ" sz="1200" dirty="0" smtClean="0"/>
              <a:t>rak </a:t>
            </a:r>
            <a:r>
              <a:rPr lang="cs-CZ" sz="1200" dirty="0" smtClean="0"/>
              <a:t>- </a:t>
            </a:r>
            <a:r>
              <a:rPr lang="en-US" sz="1200" dirty="0">
                <a:hlinkClick r:id="rId4"/>
              </a:rPr>
              <a:t>http://office.microsoft.com/cs-cz/images/results.aspx?qu=rak&amp;ex=1#ai:MC900233666|mt:1</a:t>
            </a:r>
            <a:r>
              <a:rPr lang="en-US" sz="1200" dirty="0" smtClean="0">
                <a:hlinkClick r:id="rId4"/>
              </a:rPr>
              <a:t>|</a:t>
            </a:r>
            <a:endParaRPr lang="cs-CZ" sz="1200" dirty="0" smtClean="0"/>
          </a:p>
          <a:p>
            <a:r>
              <a:rPr lang="cs-CZ" sz="1200" dirty="0" smtClean="0"/>
              <a:t>opice </a:t>
            </a:r>
            <a:r>
              <a:rPr lang="cs-CZ" sz="1200" dirty="0"/>
              <a:t>- </a:t>
            </a:r>
            <a:r>
              <a:rPr lang="cs-CZ" sz="1200" dirty="0">
                <a:hlinkClick r:id="rId5"/>
              </a:rPr>
              <a:t>http://office.microsoft.com/cs-cz/images/results.aspx?qu=opice&amp;ex=1#ai:MC900345805|mt:1</a:t>
            </a:r>
            <a:r>
              <a:rPr lang="cs-CZ" sz="1200" dirty="0" smtClean="0">
                <a:hlinkClick r:id="rId5"/>
              </a:rPr>
              <a:t>|</a:t>
            </a:r>
            <a:endParaRPr lang="cs-CZ" sz="1200" dirty="0" smtClean="0"/>
          </a:p>
          <a:p>
            <a:r>
              <a:rPr lang="cs-CZ" sz="1200" dirty="0" smtClean="0"/>
              <a:t>míč </a:t>
            </a:r>
            <a:r>
              <a:rPr lang="cs-CZ" sz="1200" dirty="0"/>
              <a:t>– </a:t>
            </a:r>
            <a:r>
              <a:rPr lang="cs-CZ" sz="1200" dirty="0">
                <a:hlinkClick r:id="rId6"/>
              </a:rPr>
              <a:t>http://office.microsoft.com/cs-cz/images/results.aspx?qu=m%C3%AD%C4%8D&amp;ex=1#ai:MC900412556|mt:0</a:t>
            </a:r>
            <a:r>
              <a:rPr lang="cs-CZ" sz="1200" dirty="0" smtClean="0">
                <a:hlinkClick r:id="rId6"/>
              </a:rPr>
              <a:t>|</a:t>
            </a:r>
            <a:endParaRPr lang="cs-CZ" sz="1200" dirty="0" smtClean="0"/>
          </a:p>
          <a:p>
            <a:r>
              <a:rPr lang="cs-CZ" sz="1200" dirty="0" smtClean="0"/>
              <a:t>auto </a:t>
            </a:r>
            <a:r>
              <a:rPr lang="cs-CZ" sz="1200" dirty="0" smtClean="0"/>
              <a:t>– </a:t>
            </a:r>
            <a:r>
              <a:rPr lang="cs-CZ" sz="1200" dirty="0">
                <a:hlinkClick r:id="rId7"/>
              </a:rPr>
              <a:t>http://office.microsoft.com/cs-cz/images/results.aspx?qu=auto&amp;ex=1#ai:MC900441736</a:t>
            </a:r>
            <a:r>
              <a:rPr lang="cs-CZ" sz="1200" dirty="0" smtClean="0">
                <a:hlinkClick r:id="rId7"/>
              </a:rPr>
              <a:t>|</a:t>
            </a:r>
            <a:endParaRPr lang="cs-CZ" sz="1200" dirty="0" smtClean="0"/>
          </a:p>
          <a:p>
            <a:r>
              <a:rPr lang="cs-CZ" sz="1200" dirty="0" smtClean="0"/>
              <a:t>postel </a:t>
            </a:r>
            <a:r>
              <a:rPr lang="cs-CZ" sz="1200" dirty="0" smtClean="0"/>
              <a:t>– </a:t>
            </a:r>
            <a:r>
              <a:rPr lang="cs-CZ" sz="1200" dirty="0">
                <a:hlinkClick r:id="rId8"/>
              </a:rPr>
              <a:t>http://office.microsoft.com/cs-cz/images/results.aspx?qu=postel&amp;ex=1#ai:MC900352376|mt:1</a:t>
            </a:r>
            <a:r>
              <a:rPr lang="cs-CZ" sz="1200" dirty="0" smtClean="0">
                <a:hlinkClick r:id="rId8"/>
              </a:rPr>
              <a:t>|</a:t>
            </a:r>
            <a:endParaRPr lang="cs-CZ" sz="1200" dirty="0" smtClean="0"/>
          </a:p>
          <a:p>
            <a:r>
              <a:rPr lang="cs-CZ" sz="1200" dirty="0" smtClean="0"/>
              <a:t>letadlo </a:t>
            </a:r>
            <a:r>
              <a:rPr lang="cs-CZ" sz="1200" dirty="0"/>
              <a:t>- </a:t>
            </a:r>
            <a:r>
              <a:rPr lang="cs-CZ" sz="1200" dirty="0">
                <a:hlinkClick r:id="rId9"/>
              </a:rPr>
              <a:t>http://</a:t>
            </a:r>
            <a:r>
              <a:rPr lang="cs-CZ" sz="1200">
                <a:hlinkClick r:id="rId9"/>
              </a:rPr>
              <a:t>office.microsoft.com/cs-cz/images/results.aspx?qu=letadlo&amp;ex=1#ai:MC900440389</a:t>
            </a:r>
            <a:r>
              <a:rPr lang="cs-CZ" sz="1200" smtClean="0">
                <a:hlinkClick r:id="rId9"/>
              </a:rPr>
              <a:t>|</a:t>
            </a:r>
            <a:endParaRPr lang="cs-CZ" sz="1200" dirty="0" smtClean="0"/>
          </a:p>
        </p:txBody>
      </p:sp>
    </p:spTree>
    <p:extLst>
      <p:ext uri="{BB962C8B-B14F-4D97-AF65-F5344CB8AC3E}">
        <p14:creationId xmlns:p14="http://schemas.microsoft.com/office/powerpoint/2010/main" val="8914286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550</TotalTime>
  <Words>243</Words>
  <Application>Microsoft Office PowerPoint</Application>
  <PresentationFormat>Předvádění na obrazovce (4:3)</PresentationFormat>
  <Paragraphs>43</Paragraphs>
  <Slides>5</Slides>
  <Notes>3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systému Office</vt:lpstr>
      <vt:lpstr>VY_32_INOVACE_05_Počet slabik - 5</vt:lpstr>
      <vt:lpstr>Počet slabik - 5</vt:lpstr>
      <vt:lpstr>o-pi-ce</vt:lpstr>
      <vt:lpstr>míč</vt:lpstr>
      <vt:lpstr>Prezentace aplikace PowerPoint</vt:lpstr>
    </vt:vector>
  </TitlesOfParts>
  <Company>ZŠ a MŠ Liběšice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Vyhledávání slov</dc:title>
  <dc:creator>ZŠ a MŠ Liběšice</dc:creator>
  <cp:lastModifiedBy>ZŠ a MŠ Liběšice</cp:lastModifiedBy>
  <cp:revision>49</cp:revision>
  <dcterms:created xsi:type="dcterms:W3CDTF">2011-04-05T12:36:36Z</dcterms:created>
  <dcterms:modified xsi:type="dcterms:W3CDTF">2013-02-19T06:36:36Z</dcterms:modified>
</cp:coreProperties>
</file>