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9" r:id="rId2"/>
    <p:sldId id="256" r:id="rId3"/>
    <p:sldId id="261" r:id="rId4"/>
    <p:sldId id="262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ABD387-7249-4658-9A90-31071456C4B1}">
          <p14:sldIdLst>
            <p14:sldId id="259"/>
            <p14:sldId id="256"/>
            <p14:sldId id="261"/>
            <p14:sldId id="262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1A452-B597-4FAA-B6FA-1FEBF3774C7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B46FF-61E8-4FC8-8FF1-5F2F6D39F6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256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Vytleskej počet</a:t>
            </a:r>
            <a:r>
              <a:rPr lang="cs-CZ" baseline="0" dirty="0" smtClean="0"/>
              <a:t> slabik, zapiš pomocí puntíků a potom napiš také číslicí. (kořenáč, autobus, rukavice, telefon)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Vytleskej počet</a:t>
            </a:r>
            <a:r>
              <a:rPr lang="cs-CZ" baseline="0" dirty="0" smtClean="0"/>
              <a:t> slabik, zapiš pomocí puntíků a potom napiš také číslicí. (strom</a:t>
            </a:r>
            <a:r>
              <a:rPr lang="cs-CZ" baseline="0" smtClean="0"/>
              <a:t>, váza, kolo, ořech)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88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25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5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659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3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8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69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3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4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734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8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0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kolo&amp;ex=1#ai:MC900233319|mt:1|" TargetMode="External"/><Relationship Id="rId3" Type="http://schemas.openxmlformats.org/officeDocument/2006/relationships/hyperlink" Target="http://office.microsoft.com/cs-cz/images/results.aspx?qu=autobus&amp;ex=1#ai:MC900233478|mt:1|" TargetMode="External"/><Relationship Id="rId7" Type="http://schemas.openxmlformats.org/officeDocument/2006/relationships/hyperlink" Target="http://office.microsoft.com/cs-cz/images/results.aspx?qu=v%C3%A1za&amp;ex=1#ai:MC900287494|mt:1|" TargetMode="External"/><Relationship Id="rId2" Type="http://schemas.openxmlformats.org/officeDocument/2006/relationships/hyperlink" Target="http://office.microsoft.com/cs-cz/images/results.aspx?qu=kv%C4%9Btin%C3%A1%C4%8D&amp;ex=1#ai:MC900298893|mt:1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list&amp;ex=1#ai:MC900406390|mt:1|" TargetMode="External"/><Relationship Id="rId5" Type="http://schemas.openxmlformats.org/officeDocument/2006/relationships/hyperlink" Target="http://office.microsoft.com/cs-cz/images/results.aspx?qu=mobil&amp;ex=1#ai:MC900295487|mt:1|" TargetMode="External"/><Relationship Id="rId4" Type="http://schemas.openxmlformats.org/officeDocument/2006/relationships/hyperlink" Target="http://office.microsoft.com/cs-cz/images/results.aspx?qu=oble%C4%8Den%C3%AD&amp;ex=1#ai:MC900149906|mt:1|" TargetMode="External"/><Relationship Id="rId9" Type="http://schemas.openxmlformats.org/officeDocument/2006/relationships/hyperlink" Target="http://office.microsoft.com/cs-cz/images/results.aspx?qu=o%C5%99ech&amp;ex=1#ai:MP900403162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VY_32_INOVACE_06_Počet </a:t>
            </a:r>
            <a:r>
              <a:rPr lang="cs-CZ" sz="3600" dirty="0" smtClean="0"/>
              <a:t>slabik - 6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5214" y="5157192"/>
            <a:ext cx="2513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Hana Červená</a:t>
            </a:r>
          </a:p>
        </p:txBody>
      </p:sp>
    </p:spTree>
    <p:extLst>
      <p:ext uri="{BB962C8B-B14F-4D97-AF65-F5344CB8AC3E}">
        <p14:creationId xmlns:p14="http://schemas.microsoft.com/office/powerpoint/2010/main" val="369204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/>
          <a:lstStyle/>
          <a:p>
            <a:r>
              <a:rPr lang="cs-CZ" dirty="0" smtClean="0"/>
              <a:t>Počet slabik - 6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2420888"/>
            <a:ext cx="4600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  jednoslabičná, dvojslabičná, trojslabičná.</a:t>
            </a:r>
            <a:endParaRPr lang="cs-CZ" dirty="0"/>
          </a:p>
        </p:txBody>
      </p:sp>
      <p:sp>
        <p:nvSpPr>
          <p:cNvPr id="5" name="TextovéPole 3"/>
          <p:cNvSpPr txBox="1"/>
          <p:nvPr/>
        </p:nvSpPr>
        <p:spPr>
          <a:xfrm>
            <a:off x="1043608" y="3429000"/>
            <a:ext cx="721203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</a:t>
            </a:r>
          </a:p>
          <a:p>
            <a:r>
              <a:rPr lang="cs-CZ" dirty="0" smtClean="0"/>
              <a:t>Slova  jednoslabičná, dvojslabičná, trojslabičná.</a:t>
            </a:r>
            <a:endParaRPr lang="cs-CZ" dirty="0"/>
          </a:p>
          <a:p>
            <a:r>
              <a:rPr lang="cs-CZ" dirty="0" smtClean="0"/>
              <a:t>Pracovní list – samostatná práce:</a:t>
            </a:r>
          </a:p>
          <a:p>
            <a:pPr marL="342900" indent="-342900">
              <a:buAutoNum type="arabicPeriod"/>
            </a:pPr>
            <a:r>
              <a:rPr lang="cs-CZ" dirty="0" smtClean="0"/>
              <a:t>Žák čte obrázky, vytleskává slabiky, určuje jejich počet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Na základě určeného počtu slabik zakreslí puntíky a zapíše číslicí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Vzhledem k náročnosti učiva a nutnosti jeho častého procvičování </a:t>
            </a:r>
          </a:p>
          <a:p>
            <a:r>
              <a:rPr lang="cs-CZ" dirty="0"/>
              <a:t> </a:t>
            </a:r>
            <a:r>
              <a:rPr lang="cs-CZ" dirty="0" smtClean="0"/>
              <a:t>       (např. pro slabší žáky či žáky se SVP) je zařazena variantnost tohoto </a:t>
            </a:r>
          </a:p>
          <a:p>
            <a:r>
              <a:rPr lang="cs-CZ" dirty="0"/>
              <a:t> </a:t>
            </a:r>
            <a:r>
              <a:rPr lang="cs-CZ" dirty="0" smtClean="0"/>
              <a:t>      pracovního listu (viz Počet slabik 5 </a:t>
            </a:r>
            <a:r>
              <a:rPr lang="cs-CZ" smtClean="0"/>
              <a:t>- 7)</a:t>
            </a:r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/>
              <a:t> </a:t>
            </a:r>
            <a:r>
              <a:rPr lang="cs-CZ" dirty="0" smtClean="0"/>
              <a:t>  Pro kontrolu se po kliknutí na obrázek objeví slovo rozdělené na slabiky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86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80728"/>
            <a:ext cx="2592288" cy="1070992"/>
          </a:xfrm>
        </p:spPr>
        <p:txBody>
          <a:bodyPr>
            <a:normAutofit fontScale="90000"/>
          </a:bodyPr>
          <a:lstStyle/>
          <a:p>
            <a:r>
              <a:rPr lang="cs-CZ" dirty="0" err="1" smtClean="0">
                <a:latin typeface="Century Schoolbook" pitchFamily="18" charset="0"/>
              </a:rPr>
              <a:t>ko-ře-náč</a:t>
            </a:r>
            <a:endParaRPr lang="cs-CZ" dirty="0">
              <a:latin typeface="Century Schoolboo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4399830"/>
            <a:ext cx="23358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entury Schoolbook" pitchFamily="18" charset="0"/>
              </a:rPr>
              <a:t>te-le-fon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4411313"/>
            <a:ext cx="30043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entury Schoolbook" pitchFamily="18" charset="0"/>
              </a:rPr>
              <a:t>ru-ka-vi-ce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66110" y="980728"/>
            <a:ext cx="27334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entury Schoolbook" pitchFamily="18" charset="0"/>
              </a:rPr>
              <a:t>au-to-bus</a:t>
            </a:r>
            <a:endParaRPr lang="cs-CZ" sz="4400" dirty="0">
              <a:latin typeface="Century Schoolboo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4113118"/>
              </p:ext>
            </p:extLst>
          </p:nvPr>
        </p:nvGraphicFramePr>
        <p:xfrm>
          <a:off x="539552" y="245689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4758544"/>
              </p:ext>
            </p:extLst>
          </p:nvPr>
        </p:nvGraphicFramePr>
        <p:xfrm>
          <a:off x="5076056" y="23488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5475906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2985950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Documents and Settings\Admin\Local Settings\Temporary Internet Files\Content.IE5\94FY1HUD\MC9002334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798" y="400212"/>
            <a:ext cx="4498063" cy="1421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Admin\Local Settings\Temporary Internet Files\Content.IE5\8I95SNFV\MC9001499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892" y="3427858"/>
            <a:ext cx="2843732" cy="227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Admin\Local Settings\Temporary Internet Files\Content.IE5\8I95SNFV\MC9002988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7075"/>
            <a:ext cx="2664296" cy="1797710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2050" name="Picture 2" descr="C:\Documents and Settings\Admin\Local Settings\Temporary Internet Files\Content.IE5\QRC86O2C\MC9002954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881" y="3260741"/>
            <a:ext cx="2335896" cy="2328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8814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80728"/>
            <a:ext cx="2592288" cy="107099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entury Schoolbook" pitchFamily="18" charset="0"/>
              </a:rPr>
              <a:t>strom</a:t>
            </a:r>
            <a:endParaRPr lang="cs-CZ" dirty="0">
              <a:latin typeface="Century Schoolboo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216" y="4399830"/>
            <a:ext cx="17812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entury Schoolbook" pitchFamily="18" charset="0"/>
              </a:rPr>
              <a:t>o-</a:t>
            </a:r>
            <a:r>
              <a:rPr lang="cs-CZ" sz="4400" dirty="0" err="1" smtClean="0">
                <a:latin typeface="Century Schoolbook" pitchFamily="18" charset="0"/>
              </a:rPr>
              <a:t>řech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04399" y="4411313"/>
            <a:ext cx="14494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entury Schoolbook" pitchFamily="18" charset="0"/>
              </a:rPr>
              <a:t>ko-lo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83902" y="980728"/>
            <a:ext cx="15744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entury Schoolbook" pitchFamily="18" charset="0"/>
              </a:rPr>
              <a:t>vá</a:t>
            </a:r>
            <a:r>
              <a:rPr lang="cs-CZ" sz="4400" dirty="0" smtClean="0">
                <a:latin typeface="Century Schoolbook" pitchFamily="18" charset="0"/>
              </a:rPr>
              <a:t>-za</a:t>
            </a:r>
            <a:endParaRPr lang="cs-CZ" sz="4400" dirty="0">
              <a:latin typeface="Century Schoolboo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0852261"/>
              </p:ext>
            </p:extLst>
          </p:nvPr>
        </p:nvGraphicFramePr>
        <p:xfrm>
          <a:off x="579420" y="2514665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114625"/>
              </p:ext>
            </p:extLst>
          </p:nvPr>
        </p:nvGraphicFramePr>
        <p:xfrm>
          <a:off x="5114953" y="246692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9132039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810236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9" name="Picture 3" descr="C:\Documents and Settings\Admin\Local Settings\Temporary Internet Files\Content.IE5\G9KE5L6X\MC9002874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216" y="116070"/>
            <a:ext cx="2183425" cy="216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Admin\Local Settings\Temporary Internet Files\Content.IE5\NM5OOGSJ\MC9002333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527" y="3789040"/>
            <a:ext cx="2397659" cy="1552669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4102" name="Picture 6" descr="C:\Documents and Settings\Admin\Local Settings\Temporary Internet Files\Content.IE5\94FY1HUD\MP9004031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023" y="3101276"/>
            <a:ext cx="3881810" cy="2597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kořeny,listy,příroda,rostliny,stromy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527" y="267365"/>
            <a:ext cx="2196166" cy="219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1736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3354"/>
            <a:ext cx="8432693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Červená</a:t>
            </a:r>
          </a:p>
          <a:p>
            <a:r>
              <a:rPr lang="cs-CZ" dirty="0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</a:t>
            </a:r>
          </a:p>
          <a:p>
            <a:r>
              <a:rPr lang="cs-CZ" sz="1200" dirty="0" smtClean="0"/>
              <a:t>kořenáč – </a:t>
            </a:r>
            <a:r>
              <a:rPr lang="cs-CZ" sz="1200" dirty="0">
                <a:hlinkClick r:id="rId2"/>
              </a:rPr>
              <a:t>http://office.microsoft.com/cs-cz/images/results.aspx?qu=kv%C4%9Btin%C3%A1%C4%8D&amp;ex=1#ai:MC900298893|mt:1</a:t>
            </a:r>
            <a:r>
              <a:rPr lang="cs-CZ" sz="1200" dirty="0" smtClean="0">
                <a:hlinkClick r:id="rId2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autobus </a:t>
            </a:r>
            <a:r>
              <a:rPr lang="cs-CZ" sz="1200" dirty="0" smtClean="0"/>
              <a:t>– </a:t>
            </a:r>
            <a:r>
              <a:rPr lang="cs-CZ" sz="1200" dirty="0">
                <a:hlinkClick r:id="rId3"/>
              </a:rPr>
              <a:t>http://office.microsoft.com/cs-cz/images/results.aspx?qu=autobus&amp;ex=1#ai:MC900233478|mt:1</a:t>
            </a:r>
            <a:r>
              <a:rPr lang="cs-CZ" sz="1200" dirty="0" smtClean="0">
                <a:hlinkClick r:id="rId3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rukavice </a:t>
            </a:r>
            <a:r>
              <a:rPr lang="cs-CZ" sz="1200" dirty="0" smtClean="0"/>
              <a:t>– </a:t>
            </a:r>
            <a:r>
              <a:rPr lang="cs-CZ" sz="1200" dirty="0">
                <a:hlinkClick r:id="rId4"/>
              </a:rPr>
              <a:t>http://office.microsoft.com/cs-cz/images/results.aspx?qu=oble%C4%8Den%C3%AD&amp;ex=1#ai:MC900149906|mt:1</a:t>
            </a:r>
            <a:r>
              <a:rPr lang="cs-CZ" sz="1200" dirty="0" smtClean="0">
                <a:hlinkClick r:id="rId4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telefon </a:t>
            </a:r>
            <a:r>
              <a:rPr lang="cs-CZ" sz="1200" dirty="0" smtClean="0"/>
              <a:t>– </a:t>
            </a:r>
            <a:r>
              <a:rPr lang="cs-CZ" sz="1200" dirty="0">
                <a:hlinkClick r:id="rId5"/>
              </a:rPr>
              <a:t>http://office.microsoft.com/cs-cz/images/results.aspx?qu=mobil&amp;ex=1#ai:MC900295487|mt:1</a:t>
            </a:r>
            <a:r>
              <a:rPr lang="cs-CZ" sz="1200" dirty="0" smtClean="0">
                <a:hlinkClick r:id="rId5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strom </a:t>
            </a:r>
            <a:r>
              <a:rPr lang="cs-CZ" sz="1200" dirty="0" smtClean="0"/>
              <a:t>– </a:t>
            </a:r>
            <a:r>
              <a:rPr lang="cs-CZ" sz="1200" dirty="0">
                <a:hlinkClick r:id="rId6"/>
              </a:rPr>
              <a:t>http://office.microsoft.com/cs-cz/images/results.aspx?qu=list&amp;ex=1#ai:MC900406390|mt:1</a:t>
            </a:r>
            <a:r>
              <a:rPr lang="cs-CZ" sz="1200" dirty="0" smtClean="0">
                <a:hlinkClick r:id="rId6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váza </a:t>
            </a:r>
            <a:r>
              <a:rPr lang="cs-CZ" sz="1200" dirty="0" smtClean="0"/>
              <a:t>– </a:t>
            </a:r>
            <a:r>
              <a:rPr lang="cs-CZ" sz="1200" dirty="0">
                <a:hlinkClick r:id="rId7"/>
              </a:rPr>
              <a:t>http://office.microsoft.com/cs-cz/images/results.aspx?qu=v%C3%A1za&amp;ex=1#ai:MC900287494|mt:1</a:t>
            </a:r>
            <a:r>
              <a:rPr lang="cs-CZ" sz="1200" dirty="0" smtClean="0">
                <a:hlinkClick r:id="rId7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kolo </a:t>
            </a:r>
            <a:r>
              <a:rPr lang="cs-CZ" sz="1200" dirty="0" smtClean="0"/>
              <a:t>– </a:t>
            </a:r>
            <a:r>
              <a:rPr lang="cs-CZ" sz="1200" dirty="0">
                <a:hlinkClick r:id="rId8"/>
              </a:rPr>
              <a:t>http://office.microsoft.com/cs-cz/images/results.aspx?qu=kolo&amp;ex=1#ai:MC900233319|mt:1</a:t>
            </a:r>
            <a:r>
              <a:rPr lang="cs-CZ" sz="1200" dirty="0" smtClean="0">
                <a:hlinkClick r:id="rId8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ořech </a:t>
            </a:r>
            <a:r>
              <a:rPr lang="cs-CZ" sz="1200" dirty="0"/>
              <a:t>- </a:t>
            </a:r>
            <a:r>
              <a:rPr lang="cs-CZ" sz="1200" dirty="0">
                <a:hlinkClick r:id="rId9"/>
              </a:rPr>
              <a:t>http://office.microsoft.com/cs-cz/images/results.aspx?qu=o%C5%99ech&amp;ex=1#ai:MP900403162</a:t>
            </a:r>
            <a:r>
              <a:rPr lang="cs-CZ" sz="1200" dirty="0" smtClean="0">
                <a:hlinkClick r:id="rId9"/>
              </a:rPr>
              <a:t>|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89142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462</TotalTime>
  <Words>243</Words>
  <Application>Microsoft Office PowerPoint</Application>
  <PresentationFormat>Předvádění na obrazovce (4:3)</PresentationFormat>
  <Paragraphs>42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VY_32_INOVACE_06_Počet slabik - 6</vt:lpstr>
      <vt:lpstr>Počet slabik - 6</vt:lpstr>
      <vt:lpstr>ko-ře-náč</vt:lpstr>
      <vt:lpstr>strom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slov</dc:title>
  <dc:creator>ZŠ a MŠ Liběšice</dc:creator>
  <cp:lastModifiedBy>ZŠ a MŠ Liběšice</cp:lastModifiedBy>
  <cp:revision>46</cp:revision>
  <dcterms:created xsi:type="dcterms:W3CDTF">2011-04-05T12:36:36Z</dcterms:created>
  <dcterms:modified xsi:type="dcterms:W3CDTF">2013-02-19T08:53:51Z</dcterms:modified>
</cp:coreProperties>
</file>