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9" r:id="rId2"/>
    <p:sldId id="256" r:id="rId3"/>
    <p:sldId id="258" r:id="rId4"/>
    <p:sldId id="260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ABD387-7249-4658-9A90-31071456C4B1}">
          <p14:sldIdLst>
            <p14:sldId id="259"/>
            <p14:sldId id="256"/>
            <p14:sldId id="258"/>
            <p14:sldId id="260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1A452-B597-4FAA-B6FA-1FEBF3774C7A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B46FF-61E8-4FC8-8FF1-5F2F6D39F6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256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Vytleskej počet</a:t>
            </a:r>
            <a:r>
              <a:rPr lang="cs-CZ" baseline="0" dirty="0" smtClean="0"/>
              <a:t> slabik, zapiš pomocí puntíků a potom napiš také číslicí. (dort, raketa, kytara, balón)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Vytleskej počet</a:t>
            </a:r>
            <a:r>
              <a:rPr lang="cs-CZ" baseline="0" dirty="0" smtClean="0"/>
              <a:t> slabik, zapiš pomocí puntíků a potom napiš také číslicí. (fazole, boty, žába, jahoda)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975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88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25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5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659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3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8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69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3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4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734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8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A934A-9BAB-475B-8807-68E34285FA65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0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%C5%BE%C3%A1ba&amp;ex=1#ai:MP900446595|" TargetMode="External"/><Relationship Id="rId3" Type="http://schemas.openxmlformats.org/officeDocument/2006/relationships/hyperlink" Target="http://office.microsoft.com/cs-cz/images/results.aspx?qu=raketa&amp;ex=1#ai:MC900295695|mt:1|" TargetMode="External"/><Relationship Id="rId7" Type="http://schemas.openxmlformats.org/officeDocument/2006/relationships/hyperlink" Target="http://office.microsoft.com/cs-cz/images/results.aspx?qu=boty&amp;ex=1#ai:MC900297817|mt:1|" TargetMode="External"/><Relationship Id="rId2" Type="http://schemas.openxmlformats.org/officeDocument/2006/relationships/hyperlink" Target="http://office.microsoft.com/cs-cz/images/results.aspx?qu=dort&amp;ex=1#ai:MC900298941|mt:1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fazole&amp;ex=1#ai:MC900250819|" TargetMode="External"/><Relationship Id="rId5" Type="http://schemas.openxmlformats.org/officeDocument/2006/relationships/hyperlink" Target="http://office.microsoft.com/cs-cz/images/results.aspx?qu=bal%C3%B3n&amp;ex=1#ai:MC900215848|mt:1|" TargetMode="External"/><Relationship Id="rId4" Type="http://schemas.openxmlformats.org/officeDocument/2006/relationships/hyperlink" Target="http://office.microsoft.com/cs-cz/images/results.aspx?qu=kytara&amp;ex=1#ai:MC900305333|mt:1|" TargetMode="External"/><Relationship Id="rId9" Type="http://schemas.openxmlformats.org/officeDocument/2006/relationships/hyperlink" Target="http://office.microsoft.com/cs-cz/images/results.aspx?qu=jahoda&amp;ex=1#ai:MC900246099|mt:1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VY_32_INOVACE_07_Počet </a:t>
            </a:r>
            <a:r>
              <a:rPr lang="cs-CZ" sz="3600" dirty="0" smtClean="0"/>
              <a:t>slabik - 7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12031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15214" y="5157192"/>
            <a:ext cx="25135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Hana Červená</a:t>
            </a:r>
          </a:p>
        </p:txBody>
      </p:sp>
    </p:spTree>
    <p:extLst>
      <p:ext uri="{BB962C8B-B14F-4D97-AF65-F5344CB8AC3E}">
        <p14:creationId xmlns:p14="http://schemas.microsoft.com/office/powerpoint/2010/main" val="369204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980728"/>
            <a:ext cx="7772400" cy="1470025"/>
          </a:xfrm>
        </p:spPr>
        <p:txBody>
          <a:bodyPr/>
          <a:lstStyle/>
          <a:p>
            <a:r>
              <a:rPr lang="cs-CZ" dirty="0" smtClean="0"/>
              <a:t>Počet slabik - 7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2420888"/>
            <a:ext cx="46002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Slova  jednoslabičná, dvojslabičná, trojslabičná.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284984"/>
            <a:ext cx="721203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</a:t>
            </a:r>
          </a:p>
          <a:p>
            <a:r>
              <a:rPr lang="cs-CZ" dirty="0" smtClean="0"/>
              <a:t>Slova  jednoslabičná, dvojslabičná, trojslabičná.</a:t>
            </a:r>
            <a:endParaRPr lang="cs-CZ" dirty="0"/>
          </a:p>
          <a:p>
            <a:r>
              <a:rPr lang="cs-CZ" dirty="0" smtClean="0"/>
              <a:t>Pracovní list – samostatná práce:</a:t>
            </a:r>
          </a:p>
          <a:p>
            <a:pPr marL="342900" indent="-342900">
              <a:buAutoNum type="arabicPeriod"/>
            </a:pPr>
            <a:r>
              <a:rPr lang="cs-CZ" dirty="0" smtClean="0"/>
              <a:t>Žák čte obrázky, vytleskává slabiky, určuje jejich počet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Na základě určeného počtu slabik zakreslí puntíky a zapíše číslicí</a:t>
            </a:r>
          </a:p>
          <a:p>
            <a:pPr marL="342900" indent="-342900">
              <a:buAutoNum type="arabicPeriod" startAt="2"/>
            </a:pPr>
            <a:r>
              <a:rPr lang="cs-CZ" dirty="0" smtClean="0"/>
              <a:t>Vzhledem k náročnosti učiva a nutnosti jeho častého procvičování </a:t>
            </a:r>
          </a:p>
          <a:p>
            <a:r>
              <a:rPr lang="cs-CZ" dirty="0"/>
              <a:t> </a:t>
            </a:r>
            <a:r>
              <a:rPr lang="cs-CZ" dirty="0" smtClean="0"/>
              <a:t>       (např. pro slabší žáky či žáky se SVP) je zařazena variantnost tohoto </a:t>
            </a:r>
          </a:p>
          <a:p>
            <a:r>
              <a:rPr lang="cs-CZ" dirty="0"/>
              <a:t> </a:t>
            </a:r>
            <a:r>
              <a:rPr lang="cs-CZ" dirty="0" smtClean="0"/>
              <a:t>      pracovního listu (viz Počet slabik 5 </a:t>
            </a:r>
            <a:r>
              <a:rPr lang="cs-CZ" smtClean="0"/>
              <a:t>- 7)</a:t>
            </a:r>
            <a:endParaRPr lang="cs-CZ" dirty="0" smtClean="0"/>
          </a:p>
          <a:p>
            <a:r>
              <a:rPr lang="cs-CZ" dirty="0" smtClean="0"/>
              <a:t>4. </a:t>
            </a:r>
            <a:r>
              <a:rPr lang="cs-CZ" dirty="0"/>
              <a:t> </a:t>
            </a:r>
            <a:r>
              <a:rPr lang="cs-CZ" dirty="0" smtClean="0"/>
              <a:t>  Pro kontrolu se po kliknutí na obrázek objeví slovo rozdělené na slabiky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86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08720"/>
            <a:ext cx="2448272" cy="1070992"/>
          </a:xfrm>
        </p:spPr>
        <p:txBody>
          <a:bodyPr/>
          <a:lstStyle/>
          <a:p>
            <a:r>
              <a:rPr lang="cs-CZ" dirty="0" smtClean="0">
                <a:latin typeface="Century Schoolbook" pitchFamily="18" charset="0"/>
              </a:rPr>
              <a:t>dort</a:t>
            </a:r>
            <a:endParaRPr lang="cs-CZ" dirty="0">
              <a:latin typeface="Century Schoolboo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4399830"/>
            <a:ext cx="18053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Century Schoolbook" pitchFamily="18" charset="0"/>
              </a:rPr>
              <a:t>ba-</a:t>
            </a:r>
            <a:r>
              <a:rPr lang="cs-CZ" sz="4400" dirty="0" err="1" smtClean="0">
                <a:latin typeface="Century Schoolbook" pitchFamily="18" charset="0"/>
              </a:rPr>
              <a:t>lón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4435474"/>
            <a:ext cx="22958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entury Schoolbook" pitchFamily="18" charset="0"/>
              </a:rPr>
              <a:t>ky</a:t>
            </a:r>
            <a:r>
              <a:rPr lang="cs-CZ" sz="4400" dirty="0" smtClean="0">
                <a:latin typeface="Century Schoolbook" pitchFamily="18" charset="0"/>
              </a:rPr>
              <a:t>-ta-</a:t>
            </a:r>
            <a:r>
              <a:rPr lang="cs-CZ" sz="4400" dirty="0" err="1" smtClean="0">
                <a:latin typeface="Century Schoolbook" pitchFamily="18" charset="0"/>
              </a:rPr>
              <a:t>ra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12465" y="989906"/>
            <a:ext cx="22749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>
                <a:latin typeface="Century Schoolbook" pitchFamily="18" charset="0"/>
              </a:rPr>
              <a:t>r</a:t>
            </a:r>
            <a:r>
              <a:rPr lang="cs-CZ" sz="4400" dirty="0" err="1" smtClean="0">
                <a:latin typeface="Century Schoolbook" pitchFamily="18" charset="0"/>
              </a:rPr>
              <a:t>a</a:t>
            </a:r>
            <a:r>
              <a:rPr lang="cs-CZ" sz="4400" dirty="0" smtClean="0">
                <a:latin typeface="Century Schoolbook" pitchFamily="18" charset="0"/>
              </a:rPr>
              <a:t>-ke-ta</a:t>
            </a:r>
            <a:endParaRPr lang="cs-CZ" sz="4400" dirty="0">
              <a:latin typeface="Century Schoolboo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1903221"/>
              </p:ext>
            </p:extLst>
          </p:nvPr>
        </p:nvGraphicFramePr>
        <p:xfrm>
          <a:off x="539552" y="245689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5577300"/>
              </p:ext>
            </p:extLst>
          </p:nvPr>
        </p:nvGraphicFramePr>
        <p:xfrm>
          <a:off x="5076056" y="23488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493454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4748892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Documents and Settings\Admin\Local Settings\Temporary Internet Files\Content.IE5\G9KE5L6X\MC9002989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65208"/>
            <a:ext cx="1775765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\Local Settings\Temporary Internet Files\Content.IE5\8I95SNFV\MC9003053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338" y="4315120"/>
            <a:ext cx="2447131" cy="1287475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1028" name="Picture 4" descr="C:\Documents and Settings\Admin\Local Settings\Temporary Internet Files\Content.IE5\NM5OOGSJ\MC9002158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3713" y="3776824"/>
            <a:ext cx="2483734" cy="1859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2465" y="158777"/>
            <a:ext cx="2295042" cy="2118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8911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980728"/>
            <a:ext cx="2448272" cy="1070992"/>
          </a:xfrm>
        </p:spPr>
        <p:txBody>
          <a:bodyPr/>
          <a:lstStyle/>
          <a:p>
            <a:r>
              <a:rPr lang="cs-CZ" dirty="0" smtClean="0">
                <a:latin typeface="Century Schoolbook" pitchFamily="18" charset="0"/>
              </a:rPr>
              <a:t>fa-</a:t>
            </a:r>
            <a:r>
              <a:rPr lang="cs-CZ" dirty="0" err="1" smtClean="0">
                <a:latin typeface="Century Schoolbook" pitchFamily="18" charset="0"/>
              </a:rPr>
              <a:t>zo</a:t>
            </a:r>
            <a:r>
              <a:rPr lang="cs-CZ" dirty="0" smtClean="0">
                <a:latin typeface="Century Schoolbook" pitchFamily="18" charset="0"/>
              </a:rPr>
              <a:t>-</a:t>
            </a:r>
            <a:r>
              <a:rPr lang="cs-CZ" dirty="0" err="1" smtClean="0">
                <a:latin typeface="Century Schoolbook" pitchFamily="18" charset="0"/>
              </a:rPr>
              <a:t>le</a:t>
            </a:r>
            <a:endParaRPr lang="cs-CZ" dirty="0">
              <a:latin typeface="Century Schoolbook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4399830"/>
            <a:ext cx="23054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entury Schoolbook" pitchFamily="18" charset="0"/>
              </a:rPr>
              <a:t>ja</a:t>
            </a:r>
            <a:r>
              <a:rPr lang="cs-CZ" sz="4400" dirty="0" smtClean="0">
                <a:latin typeface="Century Schoolbook" pitchFamily="18" charset="0"/>
              </a:rPr>
              <a:t>-ho-da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4432670"/>
            <a:ext cx="158569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entury Schoolbook" pitchFamily="18" charset="0"/>
              </a:rPr>
              <a:t>žá</a:t>
            </a:r>
            <a:r>
              <a:rPr lang="cs-CZ" sz="4400" dirty="0" smtClean="0">
                <a:latin typeface="Century Schoolbook" pitchFamily="18" charset="0"/>
              </a:rPr>
              <a:t>-ba</a:t>
            </a:r>
            <a:endParaRPr lang="cs-CZ" sz="4400" dirty="0">
              <a:latin typeface="Century Schoolbook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8144" y="980728"/>
            <a:ext cx="14911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Century Schoolbook" pitchFamily="18" charset="0"/>
              </a:rPr>
              <a:t>bo</a:t>
            </a:r>
            <a:r>
              <a:rPr lang="cs-CZ" sz="4400" dirty="0" smtClean="0">
                <a:latin typeface="Century Schoolbook" pitchFamily="18" charset="0"/>
              </a:rPr>
              <a:t>-ty</a:t>
            </a:r>
            <a:endParaRPr lang="cs-CZ" sz="4400" dirty="0">
              <a:latin typeface="Century Schoolbook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4599066"/>
              </p:ext>
            </p:extLst>
          </p:nvPr>
        </p:nvGraphicFramePr>
        <p:xfrm>
          <a:off x="539552" y="245689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9649152"/>
              </p:ext>
            </p:extLst>
          </p:nvPr>
        </p:nvGraphicFramePr>
        <p:xfrm>
          <a:off x="5076056" y="23488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930814"/>
              </p:ext>
            </p:extLst>
          </p:nvPr>
        </p:nvGraphicFramePr>
        <p:xfrm>
          <a:off x="539552" y="5949280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5739494"/>
              </p:ext>
            </p:extLst>
          </p:nvPr>
        </p:nvGraphicFramePr>
        <p:xfrm>
          <a:off x="5148064" y="5877272"/>
          <a:ext cx="3312368" cy="648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36537"/>
                <a:gridCol w="775831"/>
              </a:tblGrid>
              <a:tr h="64807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Documents and Settings\Admin\Local Settings\Temporary Internet Files\Content.IE5\G9KE5L6X\MC9002508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311" y="272242"/>
            <a:ext cx="2776396" cy="2186412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2051" name="Picture 3" descr="C:\Documents and Settings\Admin\Local Settings\Temporary Internet Files\Content.IE5\G9KE5L6X\MC9002978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00816"/>
            <a:ext cx="2017407" cy="183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Admin\Local Settings\Temporary Internet Files\Content.IE5\G9KE5L6X\MC9002460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075" y="3526208"/>
            <a:ext cx="2953511" cy="2054092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14" name="Picture 4" descr="C:\Documents and Settings\Admin\Local Settings\Temporary Internet Files\Content.IE5\NM5OOGSJ\MP9004465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4859" y="3429000"/>
            <a:ext cx="2039987" cy="2317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1491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Click="0">
        <p:cut/>
      </p:transition>
    </mc:Choice>
    <mc:Fallback xmlns="">
      <p:transition advClick="0"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79066"/>
            <a:ext cx="7383047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Červená</a:t>
            </a:r>
          </a:p>
          <a:p>
            <a:r>
              <a:rPr lang="cs-CZ" dirty="0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  <a:p>
            <a:endParaRPr lang="cs-CZ" dirty="0"/>
          </a:p>
          <a:p>
            <a:r>
              <a:rPr lang="cs-CZ" dirty="0" smtClean="0"/>
              <a:t>Použité obrázky pocházejí z webu Office.com (Klipart)</a:t>
            </a:r>
          </a:p>
          <a:p>
            <a:r>
              <a:rPr lang="cs-CZ" sz="1200" dirty="0" smtClean="0"/>
              <a:t>dort </a:t>
            </a:r>
            <a:r>
              <a:rPr lang="cs-CZ" sz="1200" dirty="0"/>
              <a:t>- </a:t>
            </a:r>
            <a:r>
              <a:rPr lang="cs-CZ" sz="1200" dirty="0">
                <a:hlinkClick r:id="rId2"/>
              </a:rPr>
              <a:t>http://office.microsoft.com/cs-cz/images/results.aspx?qu=dort&amp;ex=1#ai:MC900298941|mt:1</a:t>
            </a:r>
            <a:r>
              <a:rPr lang="cs-CZ" sz="1200" dirty="0" smtClean="0">
                <a:hlinkClick r:id="rId2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raketa </a:t>
            </a:r>
            <a:r>
              <a:rPr lang="cs-CZ" sz="1200" dirty="0"/>
              <a:t>– </a:t>
            </a:r>
            <a:r>
              <a:rPr lang="cs-CZ" sz="1200" dirty="0">
                <a:hlinkClick r:id="rId3"/>
              </a:rPr>
              <a:t>http://office.microsoft.com/cs-cz/images/results.aspx?qu=raketa&amp;ex=1#ai:MC900295695|mt:1</a:t>
            </a:r>
            <a:r>
              <a:rPr lang="cs-CZ" sz="1200" dirty="0" smtClean="0">
                <a:hlinkClick r:id="rId3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kytara </a:t>
            </a:r>
            <a:r>
              <a:rPr lang="cs-CZ" sz="1200" dirty="0"/>
              <a:t>– </a:t>
            </a:r>
            <a:r>
              <a:rPr lang="cs-CZ" sz="1200" dirty="0">
                <a:hlinkClick r:id="rId4"/>
              </a:rPr>
              <a:t>http://office.microsoft.com/cs-cz/images/results.aspx?qu=kytara&amp;ex=1#ai:MC900305333|mt:1</a:t>
            </a:r>
            <a:r>
              <a:rPr lang="cs-CZ" sz="1200" dirty="0" smtClean="0">
                <a:hlinkClick r:id="rId4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balón </a:t>
            </a:r>
            <a:r>
              <a:rPr lang="cs-CZ" sz="1200" dirty="0" smtClean="0"/>
              <a:t>– </a:t>
            </a:r>
            <a:r>
              <a:rPr lang="cs-CZ" sz="1200" dirty="0">
                <a:hlinkClick r:id="rId5"/>
              </a:rPr>
              <a:t>http://office.microsoft.com/cs-cz/images/results.aspx?qu=bal%C3%B3n&amp;ex=1#ai:MC900215848|mt:1</a:t>
            </a:r>
            <a:r>
              <a:rPr lang="cs-CZ" sz="1200" dirty="0" smtClean="0">
                <a:hlinkClick r:id="rId5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fazole </a:t>
            </a:r>
            <a:r>
              <a:rPr lang="cs-CZ" sz="1200" dirty="0" smtClean="0"/>
              <a:t>– </a:t>
            </a:r>
            <a:r>
              <a:rPr lang="cs-CZ" sz="1200" dirty="0" smtClean="0">
                <a:hlinkClick r:id="rId6"/>
              </a:rPr>
              <a:t>http</a:t>
            </a:r>
            <a:r>
              <a:rPr lang="cs-CZ" sz="1200" dirty="0">
                <a:hlinkClick r:id="rId6"/>
              </a:rPr>
              <a:t>://office.microsoft.com/cs-cz/images/results.aspx?qu=fazole&amp;ex=1#ai:MC900250819</a:t>
            </a:r>
            <a:r>
              <a:rPr lang="cs-CZ" sz="1200" dirty="0" smtClean="0">
                <a:hlinkClick r:id="rId6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boty </a:t>
            </a:r>
            <a:r>
              <a:rPr lang="cs-CZ" sz="1200" dirty="0" smtClean="0"/>
              <a:t>– </a:t>
            </a:r>
            <a:r>
              <a:rPr lang="cs-CZ" sz="1200" dirty="0">
                <a:hlinkClick r:id="rId7"/>
              </a:rPr>
              <a:t>http://office.microsoft.com/cs-cz/images/results.aspx?qu=boty&amp;ex=1#ai:MC900297817|mt:1</a:t>
            </a:r>
            <a:r>
              <a:rPr lang="cs-CZ" sz="1200" dirty="0" smtClean="0">
                <a:hlinkClick r:id="rId7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žába </a:t>
            </a:r>
            <a:r>
              <a:rPr lang="cs-CZ" sz="1200" dirty="0"/>
              <a:t>– </a:t>
            </a:r>
            <a:r>
              <a:rPr lang="cs-CZ" sz="1200" dirty="0">
                <a:hlinkClick r:id="rId8"/>
              </a:rPr>
              <a:t>http://office.microsoft.com/cs-cz/images/results.aspx?qu=%C5%BE%C3%A1ba&amp;ex=1#ai:MP900446595</a:t>
            </a:r>
            <a:r>
              <a:rPr lang="cs-CZ" sz="1200" dirty="0" smtClean="0">
                <a:hlinkClick r:id="rId8"/>
              </a:rPr>
              <a:t>|</a:t>
            </a:r>
            <a:endParaRPr lang="cs-CZ" sz="1200" dirty="0" smtClean="0"/>
          </a:p>
          <a:p>
            <a:r>
              <a:rPr lang="cs-CZ" sz="1200" dirty="0" smtClean="0"/>
              <a:t>jahoda </a:t>
            </a:r>
            <a:r>
              <a:rPr lang="cs-CZ" sz="1200" dirty="0" smtClean="0"/>
              <a:t>– </a:t>
            </a:r>
            <a:r>
              <a:rPr lang="cs-CZ" sz="1200" dirty="0">
                <a:hlinkClick r:id="rId9"/>
              </a:rPr>
              <a:t>http://office.microsoft.com/cs-cz/images/results.aspx?qu=jahoda&amp;ex=1#ai:MC900246099|mt:1</a:t>
            </a:r>
            <a:r>
              <a:rPr lang="cs-CZ" sz="1200" dirty="0" smtClean="0">
                <a:hlinkClick r:id="rId9"/>
              </a:rPr>
              <a:t>|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891428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323</TotalTime>
  <Words>245</Words>
  <Application>Microsoft Office PowerPoint</Application>
  <PresentationFormat>Předvádění na obrazovce (4:3)</PresentationFormat>
  <Paragraphs>42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VY_32_INOVACE_07_Počet slabik - 7</vt:lpstr>
      <vt:lpstr>Počet slabik - 7</vt:lpstr>
      <vt:lpstr>dort</vt:lpstr>
      <vt:lpstr>fa-zo-le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slov</dc:title>
  <dc:creator>ZŠ a MŠ Liběšice</dc:creator>
  <cp:lastModifiedBy>ZŠ a MŠ Liběšice</cp:lastModifiedBy>
  <cp:revision>43</cp:revision>
  <dcterms:created xsi:type="dcterms:W3CDTF">2011-04-05T12:36:36Z</dcterms:created>
  <dcterms:modified xsi:type="dcterms:W3CDTF">2013-02-19T09:01:26Z</dcterms:modified>
</cp:coreProperties>
</file>